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7" r:id="rId1"/>
    <p:sldMasterId id="2147483929" r:id="rId2"/>
    <p:sldMasterId id="2147483932" r:id="rId3"/>
    <p:sldMasterId id="2147483935" r:id="rId4"/>
    <p:sldMasterId id="2147483941" r:id="rId5"/>
    <p:sldMasterId id="2147483945" r:id="rId6"/>
    <p:sldMasterId id="2147483948" r:id="rId7"/>
    <p:sldMasterId id="2147483950" r:id="rId8"/>
    <p:sldMasterId id="2147483952" r:id="rId9"/>
    <p:sldMasterId id="2147483962" r:id="rId10"/>
  </p:sldMasterIdLst>
  <p:notesMasterIdLst>
    <p:notesMasterId r:id="rId56"/>
  </p:notesMasterIdLst>
  <p:sldIdLst>
    <p:sldId id="257" r:id="rId11"/>
    <p:sldId id="1136" r:id="rId12"/>
    <p:sldId id="2530" r:id="rId13"/>
    <p:sldId id="2524" r:id="rId14"/>
    <p:sldId id="2540" r:id="rId15"/>
    <p:sldId id="2480" r:id="rId16"/>
    <p:sldId id="2532" r:id="rId17"/>
    <p:sldId id="2495" r:id="rId18"/>
    <p:sldId id="2498" r:id="rId19"/>
    <p:sldId id="2491" r:id="rId20"/>
    <p:sldId id="2484" r:id="rId21"/>
    <p:sldId id="2354" r:id="rId22"/>
    <p:sldId id="2134803733" r:id="rId23"/>
    <p:sldId id="2134803744" r:id="rId24"/>
    <p:sldId id="2134803731" r:id="rId25"/>
    <p:sldId id="2134803732" r:id="rId26"/>
    <p:sldId id="2134803891" r:id="rId27"/>
    <p:sldId id="2134803867" r:id="rId28"/>
    <p:sldId id="2134803825" r:id="rId29"/>
    <p:sldId id="2134803827" r:id="rId30"/>
    <p:sldId id="2134803889" r:id="rId31"/>
    <p:sldId id="2531" r:id="rId32"/>
    <p:sldId id="2502" r:id="rId33"/>
    <p:sldId id="2503" r:id="rId34"/>
    <p:sldId id="2505" r:id="rId35"/>
    <p:sldId id="2519" r:id="rId36"/>
    <p:sldId id="2508" r:id="rId37"/>
    <p:sldId id="2479" r:id="rId38"/>
    <p:sldId id="2520" r:id="rId39"/>
    <p:sldId id="2526" r:id="rId40"/>
    <p:sldId id="2534" r:id="rId41"/>
    <p:sldId id="2533" r:id="rId42"/>
    <p:sldId id="2547" r:id="rId43"/>
    <p:sldId id="2376" r:id="rId44"/>
    <p:sldId id="2344" r:id="rId45"/>
    <p:sldId id="2375" r:id="rId46"/>
    <p:sldId id="2387" r:id="rId47"/>
    <p:sldId id="2509" r:id="rId48"/>
    <p:sldId id="2134803830" r:id="rId49"/>
    <p:sldId id="2134803828" r:id="rId50"/>
    <p:sldId id="2134803895" r:id="rId51"/>
    <p:sldId id="2134803894" r:id="rId52"/>
    <p:sldId id="2134803892" r:id="rId53"/>
    <p:sldId id="2134803896" r:id="rId54"/>
    <p:sldId id="2134803829" r:id="rId5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E7F2ECC-236C-418E-84D4-DA50DE66D741}">
          <p14:sldIdLst>
            <p14:sldId id="257"/>
            <p14:sldId id="1136"/>
            <p14:sldId id="2530"/>
            <p14:sldId id="2524"/>
            <p14:sldId id="2540"/>
            <p14:sldId id="2480"/>
            <p14:sldId id="2532"/>
            <p14:sldId id="2495"/>
            <p14:sldId id="2498"/>
            <p14:sldId id="2491"/>
            <p14:sldId id="2484"/>
            <p14:sldId id="2354"/>
            <p14:sldId id="2134803733"/>
            <p14:sldId id="2134803744"/>
            <p14:sldId id="2134803731"/>
            <p14:sldId id="2134803732"/>
            <p14:sldId id="2134803891"/>
            <p14:sldId id="2134803867"/>
            <p14:sldId id="2134803825"/>
            <p14:sldId id="2134803827"/>
            <p14:sldId id="2134803889"/>
            <p14:sldId id="2531"/>
            <p14:sldId id="2502"/>
            <p14:sldId id="2503"/>
            <p14:sldId id="2505"/>
            <p14:sldId id="2519"/>
            <p14:sldId id="2508"/>
            <p14:sldId id="2479"/>
            <p14:sldId id="2520"/>
            <p14:sldId id="2526"/>
            <p14:sldId id="2534"/>
            <p14:sldId id="2533"/>
            <p14:sldId id="2547"/>
            <p14:sldId id="2376"/>
            <p14:sldId id="2344"/>
            <p14:sldId id="2375"/>
            <p14:sldId id="2387"/>
            <p14:sldId id="2509"/>
            <p14:sldId id="2134803830"/>
            <p14:sldId id="2134803828"/>
            <p14:sldId id="2134803895"/>
            <p14:sldId id="2134803894"/>
            <p14:sldId id="2134803892"/>
            <p14:sldId id="2134803896"/>
            <p14:sldId id="2134803829"/>
          </p14:sldIdLst>
        </p14:section>
        <p14:section name="タイトルなしのセクション" id="{DD73A7F2-80AB-4208-8BC5-02D19B8D12F7}">
          <p14:sldIdLst/>
        </p14:section>
        <p14:section name="タイトルなしのセクション" id="{9ED0DF64-6940-479A-93A8-0C3299C769DC}">
          <p14:sldIdLst/>
        </p14:section>
        <p14:section name="タイトルなしのセクション" id="{D58FC98E-F8B7-4DC2-96D1-5519B1699C7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中島 滋夫" initials="中島" lastIdx="4" clrIdx="0">
    <p:extLst>
      <p:ext uri="{19B8F6BF-5375-455C-9EA6-DF929625EA0E}">
        <p15:presenceInfo xmlns:p15="http://schemas.microsoft.com/office/powerpoint/2012/main" userId="9e34d7858b3a96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FF"/>
    <a:srgbClr val="7BD3BC"/>
    <a:srgbClr val="006C31"/>
    <a:srgbClr val="DA1F28"/>
    <a:srgbClr val="D46B02"/>
    <a:srgbClr val="FF6600"/>
    <a:srgbClr val="33CC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2280" y="312"/>
      </p:cViewPr>
      <p:guideLst>
        <p:guide orient="horz" pos="2160"/>
        <p:guide pos="2880"/>
      </p:guideLst>
    </p:cSldViewPr>
  </p:slideViewPr>
  <p:notesTextViewPr>
    <p:cViewPr>
      <p:scale>
        <a:sx n="1" d="1"/>
        <a:sy n="1" d="1"/>
      </p:scale>
      <p:origin x="0" y="0"/>
    </p:cViewPr>
  </p:notesTextViewPr>
  <p:sorterViewPr>
    <p:cViewPr>
      <p:scale>
        <a:sx n="100" d="100"/>
        <a:sy n="100" d="100"/>
      </p:scale>
      <p:origin x="0" y="-22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脂質制限</c:v>
                </c:pt>
              </c:strCache>
            </c:strRef>
          </c:tx>
          <c:spPr>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hade val="95000"/>
                </a:schemeClr>
              </a:solidFill>
              <a:round/>
            </a:ln>
            <a:effectLst>
              <a:outerShdw blurRad="50800" dist="381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50000"/>
                        <a:lumOff val="50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体重</c:v>
                </c:pt>
                <c:pt idx="1">
                  <c:v>TC</c:v>
                </c:pt>
                <c:pt idx="2">
                  <c:v>TG</c:v>
                </c:pt>
                <c:pt idx="3">
                  <c:v>AST</c:v>
                </c:pt>
                <c:pt idx="4">
                  <c:v>FGS</c:v>
                </c:pt>
                <c:pt idx="5">
                  <c:v>肝TG量</c:v>
                </c:pt>
              </c:strCache>
            </c:strRef>
          </c:cat>
          <c:val>
            <c:numRef>
              <c:f>Sheet1!$B$2:$B$7</c:f>
              <c:numCache>
                <c:formatCode>General</c:formatCode>
                <c:ptCount val="6"/>
                <c:pt idx="0">
                  <c:v>-4.2</c:v>
                </c:pt>
                <c:pt idx="1">
                  <c:v>-1.4</c:v>
                </c:pt>
                <c:pt idx="2">
                  <c:v>-25.3</c:v>
                </c:pt>
                <c:pt idx="3">
                  <c:v>-73.2</c:v>
                </c:pt>
                <c:pt idx="4">
                  <c:v>-13.1</c:v>
                </c:pt>
                <c:pt idx="5">
                  <c:v>-26.3</c:v>
                </c:pt>
              </c:numCache>
            </c:numRef>
          </c:val>
          <c:extLst>
            <c:ext xmlns:c16="http://schemas.microsoft.com/office/drawing/2014/chart" uri="{C3380CC4-5D6E-409C-BE32-E72D297353CC}">
              <c16:uniqueId val="{00000000-44E3-40C2-919B-0D879BD48121}"/>
            </c:ext>
          </c:extLst>
        </c:ser>
        <c:ser>
          <c:idx val="1"/>
          <c:order val="1"/>
          <c:tx>
            <c:strRef>
              <c:f>Sheet1!$C$1</c:f>
              <c:strCache>
                <c:ptCount val="1"/>
                <c:pt idx="0">
                  <c:v>糖質制限</c:v>
                </c:pt>
              </c:strCache>
            </c:strRef>
          </c:tx>
          <c:spPr>
            <a:gradFill rotWithShape="1">
              <a:gsLst>
                <a:gs pos="0">
                  <a:schemeClr val="accent2">
                    <a:tint val="62000"/>
                    <a:satMod val="180000"/>
                  </a:schemeClr>
                </a:gs>
                <a:gs pos="65000">
                  <a:schemeClr val="accent2">
                    <a:tint val="32000"/>
                    <a:satMod val="250000"/>
                  </a:schemeClr>
                </a:gs>
                <a:gs pos="100000">
                  <a:schemeClr val="accent2">
                    <a:tint val="23000"/>
                    <a:satMod val="300000"/>
                  </a:schemeClr>
                </a:gs>
              </a:gsLst>
              <a:lin ang="16200000" scaled="0"/>
            </a:gradFill>
            <a:ln w="9525" cap="flat" cmpd="sng" algn="ctr">
              <a:solidFill>
                <a:schemeClr val="accent2">
                  <a:shade val="95000"/>
                </a:schemeClr>
              </a:solidFill>
              <a:round/>
            </a:ln>
            <a:effectLst>
              <a:outerShdw blurRad="50800" dist="381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50000"/>
                        <a:lumOff val="50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体重</c:v>
                </c:pt>
                <c:pt idx="1">
                  <c:v>TC</c:v>
                </c:pt>
                <c:pt idx="2">
                  <c:v>TG</c:v>
                </c:pt>
                <c:pt idx="3">
                  <c:v>AST</c:v>
                </c:pt>
                <c:pt idx="4">
                  <c:v>FGS</c:v>
                </c:pt>
                <c:pt idx="5">
                  <c:v>肝TG量</c:v>
                </c:pt>
              </c:strCache>
            </c:strRef>
          </c:cat>
          <c:val>
            <c:numRef>
              <c:f>Sheet1!$C$2:$C$7</c:f>
              <c:numCache>
                <c:formatCode>General</c:formatCode>
                <c:ptCount val="6"/>
                <c:pt idx="0">
                  <c:v>-5.2</c:v>
                </c:pt>
                <c:pt idx="1">
                  <c:v>-17.5</c:v>
                </c:pt>
                <c:pt idx="2">
                  <c:v>-52.1</c:v>
                </c:pt>
                <c:pt idx="3">
                  <c:v>-66</c:v>
                </c:pt>
                <c:pt idx="4">
                  <c:v>-23</c:v>
                </c:pt>
                <c:pt idx="5">
                  <c:v>-54.5</c:v>
                </c:pt>
              </c:numCache>
            </c:numRef>
          </c:val>
          <c:extLst>
            <c:ext xmlns:c16="http://schemas.microsoft.com/office/drawing/2014/chart" uri="{C3380CC4-5D6E-409C-BE32-E72D297353CC}">
              <c16:uniqueId val="{00000001-44E3-40C2-919B-0D879BD48121}"/>
            </c:ext>
          </c:extLst>
        </c:ser>
        <c:dLbls>
          <c:showLegendKey val="0"/>
          <c:showVal val="0"/>
          <c:showCatName val="0"/>
          <c:showSerName val="0"/>
          <c:showPercent val="0"/>
          <c:showBubbleSize val="0"/>
        </c:dLbls>
        <c:gapWidth val="100"/>
        <c:overlap val="-24"/>
        <c:axId val="1720657600"/>
        <c:axId val="1720657120"/>
      </c:barChart>
      <c:catAx>
        <c:axId val="1720657600"/>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800" b="1" i="0" u="none" strike="noStrike" kern="1200" baseline="0">
                <a:solidFill>
                  <a:schemeClr val="tx1">
                    <a:lumMod val="50000"/>
                    <a:lumOff val="50000"/>
                  </a:schemeClr>
                </a:solidFill>
                <a:latin typeface="+mn-lt"/>
                <a:ea typeface="ＭＳ Ｐゴシック" panose="020B0600070205080204" pitchFamily="50" charset="-128"/>
                <a:cs typeface="+mn-cs"/>
              </a:defRPr>
            </a:pPr>
            <a:endParaRPr lang="ja-JP"/>
          </a:p>
        </c:txPr>
        <c:crossAx val="1720657120"/>
        <c:crosses val="autoZero"/>
        <c:auto val="1"/>
        <c:lblAlgn val="ctr"/>
        <c:lblOffset val="100"/>
        <c:noMultiLvlLbl val="0"/>
      </c:catAx>
      <c:valAx>
        <c:axId val="1720657120"/>
        <c:scaling>
          <c:orientation val="minMax"/>
          <c:max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50000"/>
                    <a:lumOff val="50000"/>
                  </a:schemeClr>
                </a:solidFill>
                <a:latin typeface="+mn-lt"/>
                <a:ea typeface="+mn-ea"/>
                <a:cs typeface="+mn-cs"/>
              </a:defRPr>
            </a:pPr>
            <a:endParaRPr lang="ja-JP"/>
          </a:p>
        </c:txPr>
        <c:crossAx val="1720657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800" b="1" i="0" u="none" strike="noStrike" kern="1200" baseline="0">
              <a:solidFill>
                <a:schemeClr val="tx1">
                  <a:lumMod val="50000"/>
                  <a:lumOff val="50000"/>
                </a:schemeClr>
              </a:solidFill>
              <a:latin typeface="+mn-lt"/>
              <a:ea typeface="ＭＳ Ｐゴシック" panose="020B060007020508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体重</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Sheet1!$A$2:$A$36</c:f>
              <c:numCache>
                <c:formatCode>m"月"d"日"</c:formatCode>
                <c:ptCount val="35"/>
                <c:pt idx="0">
                  <c:v>44790</c:v>
                </c:pt>
                <c:pt idx="1">
                  <c:v>44792</c:v>
                </c:pt>
                <c:pt idx="2">
                  <c:v>44793</c:v>
                </c:pt>
                <c:pt idx="3">
                  <c:v>44795</c:v>
                </c:pt>
                <c:pt idx="4">
                  <c:v>44797</c:v>
                </c:pt>
                <c:pt idx="5">
                  <c:v>44799</c:v>
                </c:pt>
                <c:pt idx="6">
                  <c:v>44801</c:v>
                </c:pt>
                <c:pt idx="7">
                  <c:v>44803</c:v>
                </c:pt>
                <c:pt idx="8">
                  <c:v>44804</c:v>
                </c:pt>
                <c:pt idx="9">
                  <c:v>44806</c:v>
                </c:pt>
                <c:pt idx="10">
                  <c:v>44807</c:v>
                </c:pt>
                <c:pt idx="11">
                  <c:v>44809</c:v>
                </c:pt>
                <c:pt idx="12">
                  <c:v>44811</c:v>
                </c:pt>
                <c:pt idx="13">
                  <c:v>44813</c:v>
                </c:pt>
                <c:pt idx="14">
                  <c:v>44815</c:v>
                </c:pt>
                <c:pt idx="15">
                  <c:v>44817</c:v>
                </c:pt>
                <c:pt idx="16">
                  <c:v>44819</c:v>
                </c:pt>
                <c:pt idx="17">
                  <c:v>44821</c:v>
                </c:pt>
                <c:pt idx="18">
                  <c:v>44823</c:v>
                </c:pt>
                <c:pt idx="19">
                  <c:v>44825</c:v>
                </c:pt>
                <c:pt idx="20">
                  <c:v>44827</c:v>
                </c:pt>
                <c:pt idx="21">
                  <c:v>44828</c:v>
                </c:pt>
                <c:pt idx="22">
                  <c:v>44830</c:v>
                </c:pt>
                <c:pt idx="23">
                  <c:v>44832</c:v>
                </c:pt>
                <c:pt idx="24">
                  <c:v>44834</c:v>
                </c:pt>
                <c:pt idx="25">
                  <c:v>44836</c:v>
                </c:pt>
                <c:pt idx="26">
                  <c:v>44838</c:v>
                </c:pt>
                <c:pt idx="27">
                  <c:v>44840</c:v>
                </c:pt>
                <c:pt idx="28">
                  <c:v>44842</c:v>
                </c:pt>
                <c:pt idx="29">
                  <c:v>44844</c:v>
                </c:pt>
                <c:pt idx="30">
                  <c:v>44846</c:v>
                </c:pt>
                <c:pt idx="31">
                  <c:v>44848</c:v>
                </c:pt>
                <c:pt idx="32">
                  <c:v>44850</c:v>
                </c:pt>
                <c:pt idx="33">
                  <c:v>44852</c:v>
                </c:pt>
                <c:pt idx="34">
                  <c:v>44854</c:v>
                </c:pt>
              </c:numCache>
            </c:numRef>
          </c:cat>
          <c:val>
            <c:numRef>
              <c:f>Sheet1!$B$2:$B$36</c:f>
              <c:numCache>
                <c:formatCode>General</c:formatCode>
                <c:ptCount val="35"/>
                <c:pt idx="0">
                  <c:v>100.8</c:v>
                </c:pt>
                <c:pt idx="1">
                  <c:v>98.7</c:v>
                </c:pt>
                <c:pt idx="2">
                  <c:v>98.9</c:v>
                </c:pt>
                <c:pt idx="3">
                  <c:v>97.9</c:v>
                </c:pt>
                <c:pt idx="4">
                  <c:v>97</c:v>
                </c:pt>
                <c:pt idx="5">
                  <c:v>95.5</c:v>
                </c:pt>
                <c:pt idx="6">
                  <c:v>96.2</c:v>
                </c:pt>
                <c:pt idx="7">
                  <c:v>94.7</c:v>
                </c:pt>
                <c:pt idx="8">
                  <c:v>94.8</c:v>
                </c:pt>
                <c:pt idx="9">
                  <c:v>94.7</c:v>
                </c:pt>
                <c:pt idx="10">
                  <c:v>94</c:v>
                </c:pt>
                <c:pt idx="11">
                  <c:v>93.8</c:v>
                </c:pt>
                <c:pt idx="12">
                  <c:v>93.8</c:v>
                </c:pt>
                <c:pt idx="13">
                  <c:v>93.3</c:v>
                </c:pt>
                <c:pt idx="14">
                  <c:v>93.1</c:v>
                </c:pt>
                <c:pt idx="15">
                  <c:v>92.2</c:v>
                </c:pt>
                <c:pt idx="16">
                  <c:v>91.9</c:v>
                </c:pt>
                <c:pt idx="17">
                  <c:v>91.3</c:v>
                </c:pt>
                <c:pt idx="18">
                  <c:v>90.1</c:v>
                </c:pt>
                <c:pt idx="19">
                  <c:v>90.4</c:v>
                </c:pt>
                <c:pt idx="20">
                  <c:v>89.8</c:v>
                </c:pt>
                <c:pt idx="21">
                  <c:v>89.2</c:v>
                </c:pt>
                <c:pt idx="22">
                  <c:v>89.7</c:v>
                </c:pt>
                <c:pt idx="23">
                  <c:v>89.7</c:v>
                </c:pt>
                <c:pt idx="24">
                  <c:v>89.7</c:v>
                </c:pt>
                <c:pt idx="25">
                  <c:v>90.2</c:v>
                </c:pt>
                <c:pt idx="26">
                  <c:v>89.8</c:v>
                </c:pt>
                <c:pt idx="27">
                  <c:v>90</c:v>
                </c:pt>
                <c:pt idx="28">
                  <c:v>90</c:v>
                </c:pt>
                <c:pt idx="29">
                  <c:v>90.5</c:v>
                </c:pt>
                <c:pt idx="30">
                  <c:v>91</c:v>
                </c:pt>
                <c:pt idx="31">
                  <c:v>90.5</c:v>
                </c:pt>
                <c:pt idx="32">
                  <c:v>90.5</c:v>
                </c:pt>
                <c:pt idx="33">
                  <c:v>91</c:v>
                </c:pt>
                <c:pt idx="34">
                  <c:v>92</c:v>
                </c:pt>
              </c:numCache>
            </c:numRef>
          </c:val>
          <c:smooth val="0"/>
          <c:extLst>
            <c:ext xmlns:c16="http://schemas.microsoft.com/office/drawing/2014/chart" uri="{C3380CC4-5D6E-409C-BE32-E72D297353CC}">
              <c16:uniqueId val="{00000000-9DBB-4551-946D-8B03F6775F17}"/>
            </c:ext>
          </c:extLst>
        </c:ser>
        <c:dLbls>
          <c:showLegendKey val="0"/>
          <c:showVal val="0"/>
          <c:showCatName val="0"/>
          <c:showSerName val="0"/>
          <c:showPercent val="0"/>
          <c:showBubbleSize val="0"/>
        </c:dLbls>
        <c:marker val="1"/>
        <c:smooth val="0"/>
        <c:axId val="798840032"/>
        <c:axId val="798840360"/>
      </c:lineChart>
      <c:dateAx>
        <c:axId val="798840032"/>
        <c:scaling>
          <c:orientation val="minMax"/>
        </c:scaling>
        <c:delete val="0"/>
        <c:axPos val="b"/>
        <c:numFmt formatCode="m&quot;月&quot;d&quot;日&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798840360"/>
        <c:crosses val="autoZero"/>
        <c:auto val="1"/>
        <c:lblOffset val="100"/>
        <c:baseTimeUnit val="days"/>
      </c:dateAx>
      <c:valAx>
        <c:axId val="798840360"/>
        <c:scaling>
          <c:orientation val="minMax"/>
          <c:max val="102"/>
          <c:min val="8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798840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γGTP</c:v>
                </c:pt>
              </c:strCache>
            </c:strRef>
          </c:tx>
          <c:spPr>
            <a:solidFill>
              <a:schemeClr val="bg1">
                <a:lumMod val="9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1</c:v>
                </c:pt>
                <c:pt idx="1">
                  <c:v>3</c:v>
                </c:pt>
                <c:pt idx="2">
                  <c:v>13</c:v>
                </c:pt>
                <c:pt idx="3">
                  <c:v>15</c:v>
                </c:pt>
                <c:pt idx="4">
                  <c:v>24</c:v>
                </c:pt>
                <c:pt idx="5">
                  <c:v>26</c:v>
                </c:pt>
                <c:pt idx="6">
                  <c:v>33</c:v>
                </c:pt>
                <c:pt idx="7">
                  <c:v>43</c:v>
                </c:pt>
                <c:pt idx="8">
                  <c:v>62</c:v>
                </c:pt>
              </c:numCache>
            </c:numRef>
          </c:cat>
          <c:val>
            <c:numRef>
              <c:f>Sheet1!$C$2:$C$10</c:f>
              <c:numCache>
                <c:formatCode>General</c:formatCode>
                <c:ptCount val="9"/>
                <c:pt idx="0">
                  <c:v>346</c:v>
                </c:pt>
                <c:pt idx="1">
                  <c:v>302</c:v>
                </c:pt>
                <c:pt idx="2">
                  <c:v>167</c:v>
                </c:pt>
                <c:pt idx="3">
                  <c:v>134</c:v>
                </c:pt>
                <c:pt idx="4">
                  <c:v>142</c:v>
                </c:pt>
                <c:pt idx="5">
                  <c:v>138</c:v>
                </c:pt>
                <c:pt idx="6">
                  <c:v>137</c:v>
                </c:pt>
                <c:pt idx="7">
                  <c:v>126</c:v>
                </c:pt>
                <c:pt idx="8">
                  <c:v>86</c:v>
                </c:pt>
              </c:numCache>
            </c:numRef>
          </c:val>
          <c:extLst>
            <c:ext xmlns:c16="http://schemas.microsoft.com/office/drawing/2014/chart" uri="{C3380CC4-5D6E-409C-BE32-E72D297353CC}">
              <c16:uniqueId val="{00000001-A448-4F9A-B4D1-341282157C00}"/>
            </c:ext>
          </c:extLst>
        </c:ser>
        <c:ser>
          <c:idx val="2"/>
          <c:order val="2"/>
          <c:tx>
            <c:strRef>
              <c:f>Sheet1!$D$1</c:f>
              <c:strCache>
                <c:ptCount val="1"/>
                <c:pt idx="0">
                  <c:v>TG</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1</c:v>
                </c:pt>
                <c:pt idx="1">
                  <c:v>3</c:v>
                </c:pt>
                <c:pt idx="2">
                  <c:v>13</c:v>
                </c:pt>
                <c:pt idx="3">
                  <c:v>15</c:v>
                </c:pt>
                <c:pt idx="4">
                  <c:v>24</c:v>
                </c:pt>
                <c:pt idx="5">
                  <c:v>26</c:v>
                </c:pt>
                <c:pt idx="6">
                  <c:v>33</c:v>
                </c:pt>
                <c:pt idx="7">
                  <c:v>43</c:v>
                </c:pt>
                <c:pt idx="8">
                  <c:v>62</c:v>
                </c:pt>
              </c:numCache>
            </c:numRef>
          </c:cat>
          <c:val>
            <c:numRef>
              <c:f>Sheet1!$D$2:$D$10</c:f>
              <c:numCache>
                <c:formatCode>General</c:formatCode>
                <c:ptCount val="9"/>
                <c:pt idx="0">
                  <c:v>665</c:v>
                </c:pt>
                <c:pt idx="1">
                  <c:v>483</c:v>
                </c:pt>
                <c:pt idx="2">
                  <c:v>159</c:v>
                </c:pt>
                <c:pt idx="3">
                  <c:v>147</c:v>
                </c:pt>
                <c:pt idx="4">
                  <c:v>162</c:v>
                </c:pt>
                <c:pt idx="5">
                  <c:v>177</c:v>
                </c:pt>
                <c:pt idx="6">
                  <c:v>159</c:v>
                </c:pt>
                <c:pt idx="7">
                  <c:v>159</c:v>
                </c:pt>
                <c:pt idx="8">
                  <c:v>164</c:v>
                </c:pt>
              </c:numCache>
            </c:numRef>
          </c:val>
          <c:extLst>
            <c:ext xmlns:c16="http://schemas.microsoft.com/office/drawing/2014/chart" uri="{C3380CC4-5D6E-409C-BE32-E72D297353CC}">
              <c16:uniqueId val="{00000002-A448-4F9A-B4D1-341282157C00}"/>
            </c:ext>
          </c:extLst>
        </c:ser>
        <c:dLbls>
          <c:showLegendKey val="0"/>
          <c:showVal val="0"/>
          <c:showCatName val="0"/>
          <c:showSerName val="0"/>
          <c:showPercent val="0"/>
          <c:showBubbleSize val="0"/>
        </c:dLbls>
        <c:gapWidth val="200"/>
        <c:axId val="322331856"/>
        <c:axId val="322336016"/>
      </c:barChart>
      <c:barChart>
        <c:barDir val="col"/>
        <c:grouping val="clustered"/>
        <c:varyColors val="0"/>
        <c:ser>
          <c:idx val="0"/>
          <c:order val="0"/>
          <c:tx>
            <c:strRef>
              <c:f>Sheet1!$B$1</c:f>
              <c:strCache>
                <c:ptCount val="1"/>
                <c:pt idx="0">
                  <c:v>AST</c:v>
                </c:pt>
              </c:strCache>
            </c:strRef>
          </c:tx>
          <c:spPr>
            <a:solidFill>
              <a:schemeClr val="bg2">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1</c:v>
                </c:pt>
                <c:pt idx="1">
                  <c:v>3</c:v>
                </c:pt>
                <c:pt idx="2">
                  <c:v>13</c:v>
                </c:pt>
                <c:pt idx="3">
                  <c:v>15</c:v>
                </c:pt>
                <c:pt idx="4">
                  <c:v>24</c:v>
                </c:pt>
                <c:pt idx="5">
                  <c:v>26</c:v>
                </c:pt>
                <c:pt idx="6">
                  <c:v>33</c:v>
                </c:pt>
                <c:pt idx="7">
                  <c:v>43</c:v>
                </c:pt>
                <c:pt idx="8">
                  <c:v>62</c:v>
                </c:pt>
              </c:numCache>
            </c:numRef>
          </c:cat>
          <c:val>
            <c:numRef>
              <c:f>Sheet1!$B$2:$B$10</c:f>
              <c:numCache>
                <c:formatCode>General</c:formatCode>
                <c:ptCount val="9"/>
                <c:pt idx="0">
                  <c:v>106</c:v>
                </c:pt>
                <c:pt idx="1">
                  <c:v>121</c:v>
                </c:pt>
                <c:pt idx="2">
                  <c:v>93</c:v>
                </c:pt>
                <c:pt idx="3">
                  <c:v>59</c:v>
                </c:pt>
                <c:pt idx="4">
                  <c:v>51</c:v>
                </c:pt>
                <c:pt idx="5">
                  <c:v>38</c:v>
                </c:pt>
                <c:pt idx="6">
                  <c:v>37</c:v>
                </c:pt>
                <c:pt idx="7">
                  <c:v>29</c:v>
                </c:pt>
                <c:pt idx="8">
                  <c:v>29</c:v>
                </c:pt>
              </c:numCache>
            </c:numRef>
          </c:val>
          <c:extLst>
            <c:ext xmlns:c16="http://schemas.microsoft.com/office/drawing/2014/chart" uri="{C3380CC4-5D6E-409C-BE32-E72D297353CC}">
              <c16:uniqueId val="{00000000-A448-4F9A-B4D1-341282157C00}"/>
            </c:ext>
          </c:extLst>
        </c:ser>
        <c:dLbls>
          <c:showLegendKey val="0"/>
          <c:showVal val="0"/>
          <c:showCatName val="0"/>
          <c:showSerName val="0"/>
          <c:showPercent val="0"/>
          <c:showBubbleSize val="0"/>
        </c:dLbls>
        <c:gapWidth val="500"/>
        <c:axId val="322333104"/>
        <c:axId val="322332688"/>
      </c:barChart>
      <c:catAx>
        <c:axId val="32233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322336016"/>
        <c:crosses val="autoZero"/>
        <c:auto val="1"/>
        <c:lblAlgn val="ctr"/>
        <c:lblOffset val="100"/>
        <c:noMultiLvlLbl val="0"/>
      </c:catAx>
      <c:valAx>
        <c:axId val="322336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322331856"/>
        <c:crosses val="autoZero"/>
        <c:crossBetween val="between"/>
      </c:valAx>
      <c:valAx>
        <c:axId val="322332688"/>
        <c:scaling>
          <c:orientation val="minMax"/>
          <c:max val="130"/>
          <c:min val="2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322333104"/>
        <c:crosses val="max"/>
        <c:crossBetween val="between"/>
      </c:valAx>
      <c:catAx>
        <c:axId val="322333104"/>
        <c:scaling>
          <c:orientation val="minMax"/>
        </c:scaling>
        <c:delete val="1"/>
        <c:axPos val="b"/>
        <c:numFmt formatCode="General" sourceLinked="1"/>
        <c:majorTickMark val="out"/>
        <c:minorTickMark val="none"/>
        <c:tickLblPos val="nextTo"/>
        <c:crossAx val="3223326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control</c:v>
                </c:pt>
              </c:strCache>
            </c:strRef>
          </c:tx>
          <c:spPr>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hade val="95000"/>
                </a:schemeClr>
              </a:solidFill>
              <a:round/>
            </a:ln>
            <a:effectLst>
              <a:outerShdw blurRad="50800" dist="38100" dir="5400000" rotWithShape="0">
                <a:srgbClr val="000000">
                  <a:alpha val="35000"/>
                </a:srgbClr>
              </a:outerShdw>
            </a:effectLst>
          </c:spPr>
          <c:invertIfNegative val="0"/>
          <c:cat>
            <c:strRef>
              <c:f>Sheet1!$A$2:$A$6</c:f>
              <c:strCache>
                <c:ptCount val="5"/>
                <c:pt idx="0">
                  <c:v>体重</c:v>
                </c:pt>
                <c:pt idx="1">
                  <c:v>FGS</c:v>
                </c:pt>
                <c:pt idx="2">
                  <c:v>INS</c:v>
                </c:pt>
                <c:pt idx="3">
                  <c:v>TG</c:v>
                </c:pt>
                <c:pt idx="4">
                  <c:v>UA</c:v>
                </c:pt>
              </c:strCache>
            </c:strRef>
          </c:cat>
          <c:val>
            <c:numRef>
              <c:f>Sheet1!$B$2:$B$6</c:f>
              <c:numCache>
                <c:formatCode>General</c:formatCode>
                <c:ptCount val="5"/>
                <c:pt idx="0">
                  <c:v>100</c:v>
                </c:pt>
                <c:pt idx="1">
                  <c:v>87</c:v>
                </c:pt>
                <c:pt idx="2">
                  <c:v>304</c:v>
                </c:pt>
                <c:pt idx="3">
                  <c:v>109</c:v>
                </c:pt>
                <c:pt idx="4">
                  <c:v>93</c:v>
                </c:pt>
              </c:numCache>
            </c:numRef>
          </c:val>
          <c:extLst>
            <c:ext xmlns:c16="http://schemas.microsoft.com/office/drawing/2014/chart" uri="{C3380CC4-5D6E-409C-BE32-E72D297353CC}">
              <c16:uniqueId val="{00000000-6E6C-4C4D-A4DC-00ECFD4CB949}"/>
            </c:ext>
          </c:extLst>
        </c:ser>
        <c:ser>
          <c:idx val="1"/>
          <c:order val="1"/>
          <c:tx>
            <c:strRef>
              <c:f>Sheet1!$C$1</c:f>
              <c:strCache>
                <c:ptCount val="1"/>
                <c:pt idx="0">
                  <c:v>sucrose</c:v>
                </c:pt>
              </c:strCache>
            </c:strRef>
          </c:tx>
          <c:spPr>
            <a:gradFill rotWithShape="1">
              <a:gsLst>
                <a:gs pos="0">
                  <a:schemeClr val="accent2">
                    <a:tint val="62000"/>
                    <a:satMod val="180000"/>
                  </a:schemeClr>
                </a:gs>
                <a:gs pos="65000">
                  <a:schemeClr val="accent2">
                    <a:tint val="32000"/>
                    <a:satMod val="250000"/>
                  </a:schemeClr>
                </a:gs>
                <a:gs pos="100000">
                  <a:schemeClr val="accent2">
                    <a:tint val="23000"/>
                    <a:satMod val="300000"/>
                  </a:schemeClr>
                </a:gs>
              </a:gsLst>
              <a:lin ang="16200000" scaled="0"/>
            </a:gradFill>
            <a:ln w="9525" cap="flat" cmpd="sng" algn="ctr">
              <a:solidFill>
                <a:schemeClr val="accent2">
                  <a:shade val="95000"/>
                </a:schemeClr>
              </a:solidFill>
              <a:round/>
            </a:ln>
            <a:effectLst>
              <a:outerShdw blurRad="50800" dist="38100" dir="5400000" rotWithShape="0">
                <a:srgbClr val="000000">
                  <a:alpha val="35000"/>
                </a:srgbClr>
              </a:outerShdw>
            </a:effectLst>
          </c:spPr>
          <c:invertIfNegative val="0"/>
          <c:cat>
            <c:strRef>
              <c:f>Sheet1!$A$2:$A$6</c:f>
              <c:strCache>
                <c:ptCount val="5"/>
                <c:pt idx="0">
                  <c:v>体重</c:v>
                </c:pt>
                <c:pt idx="1">
                  <c:v>FGS</c:v>
                </c:pt>
                <c:pt idx="2">
                  <c:v>INS</c:v>
                </c:pt>
                <c:pt idx="3">
                  <c:v>TG</c:v>
                </c:pt>
                <c:pt idx="4">
                  <c:v>UA</c:v>
                </c:pt>
              </c:strCache>
            </c:strRef>
          </c:cat>
          <c:val>
            <c:numRef>
              <c:f>Sheet1!$C$2:$C$6</c:f>
              <c:numCache>
                <c:formatCode>General</c:formatCode>
                <c:ptCount val="5"/>
                <c:pt idx="0">
                  <c:v>101</c:v>
                </c:pt>
                <c:pt idx="1">
                  <c:v>114</c:v>
                </c:pt>
                <c:pt idx="2">
                  <c:v>492</c:v>
                </c:pt>
                <c:pt idx="3">
                  <c:v>284</c:v>
                </c:pt>
                <c:pt idx="4">
                  <c:v>117</c:v>
                </c:pt>
              </c:numCache>
            </c:numRef>
          </c:val>
          <c:extLst>
            <c:ext xmlns:c16="http://schemas.microsoft.com/office/drawing/2014/chart" uri="{C3380CC4-5D6E-409C-BE32-E72D297353CC}">
              <c16:uniqueId val="{00000001-6E6C-4C4D-A4DC-00ECFD4CB949}"/>
            </c:ext>
          </c:extLst>
        </c:ser>
        <c:dLbls>
          <c:showLegendKey val="0"/>
          <c:showVal val="0"/>
          <c:showCatName val="0"/>
          <c:showSerName val="0"/>
          <c:showPercent val="0"/>
          <c:showBubbleSize val="0"/>
        </c:dLbls>
        <c:gapWidth val="100"/>
        <c:overlap val="-24"/>
        <c:axId val="1224792079"/>
        <c:axId val="1224790159"/>
      </c:barChart>
      <c:catAx>
        <c:axId val="1224792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50000"/>
                    <a:lumOff val="50000"/>
                  </a:schemeClr>
                </a:solidFill>
                <a:latin typeface="+mn-lt"/>
                <a:ea typeface="+mn-ea"/>
                <a:cs typeface="+mn-cs"/>
              </a:defRPr>
            </a:pPr>
            <a:endParaRPr lang="ja-JP"/>
          </a:p>
        </c:txPr>
        <c:crossAx val="1224790159"/>
        <c:crosses val="autoZero"/>
        <c:auto val="1"/>
        <c:lblAlgn val="ctr"/>
        <c:lblOffset val="100"/>
        <c:noMultiLvlLbl val="0"/>
      </c:catAx>
      <c:valAx>
        <c:axId val="1224790159"/>
        <c:scaling>
          <c:orientation val="minMax"/>
          <c:max val="500"/>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50000"/>
                    <a:lumOff val="50000"/>
                  </a:schemeClr>
                </a:solidFill>
                <a:latin typeface="+mn-lt"/>
                <a:ea typeface="+mn-ea"/>
                <a:cs typeface="+mn-cs"/>
              </a:defRPr>
            </a:pPr>
            <a:endParaRPr lang="ja-JP"/>
          </a:p>
        </c:txPr>
        <c:crossAx val="1224792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197" b="0" i="0" u="none" strike="noStrike" kern="1200" baseline="0">
              <a:solidFill>
                <a:schemeClr val="tx1">
                  <a:lumMod val="50000"/>
                  <a:lumOff val="50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Q2vsQ1</c:v>
                </c:pt>
              </c:strCache>
            </c:strRef>
          </c:tx>
          <c:spPr>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hade val="95000"/>
                </a:schemeClr>
              </a:solidFill>
              <a:round/>
            </a:ln>
            <a:effectLst>
              <a:outerShdw blurRad="50800" dist="381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50000"/>
                        <a:lumOff val="50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 </c:v>
                </c:pt>
                <c:pt idx="1">
                  <c:v> </c:v>
                </c:pt>
                <c:pt idx="2">
                  <c:v> </c:v>
                </c:pt>
              </c:strCache>
            </c:strRef>
          </c:cat>
          <c:val>
            <c:numRef>
              <c:f>Sheet1!$B$2:$B$4</c:f>
              <c:numCache>
                <c:formatCode>General</c:formatCode>
                <c:ptCount val="3"/>
                <c:pt idx="0">
                  <c:v>1.07</c:v>
                </c:pt>
                <c:pt idx="1">
                  <c:v>0.9</c:v>
                </c:pt>
                <c:pt idx="2">
                  <c:v>1.05</c:v>
                </c:pt>
              </c:numCache>
            </c:numRef>
          </c:val>
          <c:extLst>
            <c:ext xmlns:c16="http://schemas.microsoft.com/office/drawing/2014/chart" uri="{C3380CC4-5D6E-409C-BE32-E72D297353CC}">
              <c16:uniqueId val="{00000000-B55E-4239-84F8-473663E16912}"/>
            </c:ext>
          </c:extLst>
        </c:ser>
        <c:ser>
          <c:idx val="1"/>
          <c:order val="1"/>
          <c:tx>
            <c:strRef>
              <c:f>Sheet1!$C$1</c:f>
              <c:strCache>
                <c:ptCount val="1"/>
                <c:pt idx="0">
                  <c:v>Q3vsQ1</c:v>
                </c:pt>
              </c:strCache>
            </c:strRef>
          </c:tx>
          <c:spPr>
            <a:gradFill rotWithShape="1">
              <a:gsLst>
                <a:gs pos="0">
                  <a:schemeClr val="accent2">
                    <a:tint val="62000"/>
                    <a:satMod val="180000"/>
                  </a:schemeClr>
                </a:gs>
                <a:gs pos="65000">
                  <a:schemeClr val="accent2">
                    <a:tint val="32000"/>
                    <a:satMod val="250000"/>
                  </a:schemeClr>
                </a:gs>
                <a:gs pos="100000">
                  <a:schemeClr val="accent2">
                    <a:tint val="23000"/>
                    <a:satMod val="300000"/>
                  </a:schemeClr>
                </a:gs>
              </a:gsLst>
              <a:lin ang="16200000" scaled="0"/>
            </a:gradFill>
            <a:ln w="9525" cap="flat" cmpd="sng" algn="ctr">
              <a:solidFill>
                <a:schemeClr val="accent2">
                  <a:shade val="95000"/>
                </a:schemeClr>
              </a:solidFill>
              <a:round/>
            </a:ln>
            <a:effectLst>
              <a:outerShdw blurRad="50800" dist="381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50000"/>
                        <a:lumOff val="50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 </c:v>
                </c:pt>
                <c:pt idx="1">
                  <c:v> </c:v>
                </c:pt>
                <c:pt idx="2">
                  <c:v> </c:v>
                </c:pt>
              </c:strCache>
            </c:strRef>
          </c:cat>
          <c:val>
            <c:numRef>
              <c:f>Sheet1!$C$2:$C$4</c:f>
              <c:numCache>
                <c:formatCode>General</c:formatCode>
                <c:ptCount val="3"/>
                <c:pt idx="0">
                  <c:v>1.06</c:v>
                </c:pt>
                <c:pt idx="1">
                  <c:v>0.81</c:v>
                </c:pt>
                <c:pt idx="2">
                  <c:v>0.92</c:v>
                </c:pt>
              </c:numCache>
            </c:numRef>
          </c:val>
          <c:extLst>
            <c:ext xmlns:c16="http://schemas.microsoft.com/office/drawing/2014/chart" uri="{C3380CC4-5D6E-409C-BE32-E72D297353CC}">
              <c16:uniqueId val="{00000001-B55E-4239-84F8-473663E16912}"/>
            </c:ext>
          </c:extLst>
        </c:ser>
        <c:ser>
          <c:idx val="2"/>
          <c:order val="2"/>
          <c:tx>
            <c:strRef>
              <c:f>Sheet1!$D$1</c:f>
              <c:strCache>
                <c:ptCount val="1"/>
                <c:pt idx="0">
                  <c:v>Q4vsQ1</c:v>
                </c:pt>
              </c:strCache>
            </c:strRef>
          </c:tx>
          <c:spPr>
            <a:gradFill rotWithShape="1">
              <a:gsLst>
                <a:gs pos="0">
                  <a:schemeClr val="accent3">
                    <a:tint val="62000"/>
                    <a:satMod val="180000"/>
                  </a:schemeClr>
                </a:gs>
                <a:gs pos="65000">
                  <a:schemeClr val="accent3">
                    <a:tint val="32000"/>
                    <a:satMod val="250000"/>
                  </a:schemeClr>
                </a:gs>
                <a:gs pos="100000">
                  <a:schemeClr val="accent3">
                    <a:tint val="23000"/>
                    <a:satMod val="300000"/>
                  </a:schemeClr>
                </a:gs>
              </a:gsLst>
              <a:lin ang="16200000" scaled="0"/>
            </a:gradFill>
            <a:ln w="9525" cap="flat" cmpd="sng" algn="ctr">
              <a:solidFill>
                <a:schemeClr val="accent3">
                  <a:shade val="95000"/>
                </a:schemeClr>
              </a:solidFill>
              <a:round/>
            </a:ln>
            <a:effectLst>
              <a:outerShdw blurRad="50800" dist="381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50000"/>
                        <a:lumOff val="50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 </c:v>
                </c:pt>
                <c:pt idx="1">
                  <c:v> </c:v>
                </c:pt>
                <c:pt idx="2">
                  <c:v> </c:v>
                </c:pt>
              </c:strCache>
            </c:strRef>
          </c:cat>
          <c:val>
            <c:numRef>
              <c:f>Sheet1!$D$2:$D$4</c:f>
              <c:numCache>
                <c:formatCode>General</c:formatCode>
                <c:ptCount val="3"/>
                <c:pt idx="0">
                  <c:v>1.17</c:v>
                </c:pt>
                <c:pt idx="1">
                  <c:v>0.8</c:v>
                </c:pt>
                <c:pt idx="2">
                  <c:v>0.85</c:v>
                </c:pt>
              </c:numCache>
            </c:numRef>
          </c:val>
          <c:extLst>
            <c:ext xmlns:c16="http://schemas.microsoft.com/office/drawing/2014/chart" uri="{C3380CC4-5D6E-409C-BE32-E72D297353CC}">
              <c16:uniqueId val="{00000002-B55E-4239-84F8-473663E16912}"/>
            </c:ext>
          </c:extLst>
        </c:ser>
        <c:ser>
          <c:idx val="3"/>
          <c:order val="3"/>
          <c:tx>
            <c:strRef>
              <c:f>Sheet1!$E$1</c:f>
              <c:strCache>
                <c:ptCount val="1"/>
                <c:pt idx="0">
                  <c:v>Q5vsQ1</c:v>
                </c:pt>
              </c:strCache>
            </c:strRef>
          </c:tx>
          <c:spPr>
            <a:gradFill rotWithShape="1">
              <a:gsLst>
                <a:gs pos="0">
                  <a:schemeClr val="accent4">
                    <a:tint val="62000"/>
                    <a:satMod val="180000"/>
                  </a:schemeClr>
                </a:gs>
                <a:gs pos="65000">
                  <a:schemeClr val="accent4">
                    <a:tint val="32000"/>
                    <a:satMod val="250000"/>
                  </a:schemeClr>
                </a:gs>
                <a:gs pos="100000">
                  <a:schemeClr val="accent4">
                    <a:tint val="23000"/>
                    <a:satMod val="300000"/>
                  </a:schemeClr>
                </a:gs>
              </a:gsLst>
              <a:lin ang="16200000" scaled="0"/>
            </a:gradFill>
            <a:ln w="9525" cap="flat" cmpd="sng" algn="ctr">
              <a:solidFill>
                <a:schemeClr val="accent4">
                  <a:shade val="95000"/>
                </a:schemeClr>
              </a:solidFill>
              <a:round/>
            </a:ln>
            <a:effectLst>
              <a:outerShdw blurRad="50800" dist="381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50000"/>
                        <a:lumOff val="50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 </c:v>
                </c:pt>
                <c:pt idx="1">
                  <c:v> </c:v>
                </c:pt>
                <c:pt idx="2">
                  <c:v> </c:v>
                </c:pt>
              </c:strCache>
            </c:strRef>
          </c:cat>
          <c:val>
            <c:numRef>
              <c:f>Sheet1!$E$2:$E$4</c:f>
              <c:numCache>
                <c:formatCode>General</c:formatCode>
                <c:ptCount val="3"/>
                <c:pt idx="0">
                  <c:v>1.28</c:v>
                </c:pt>
                <c:pt idx="1">
                  <c:v>0.77</c:v>
                </c:pt>
                <c:pt idx="2">
                  <c:v>0.88</c:v>
                </c:pt>
              </c:numCache>
            </c:numRef>
          </c:val>
          <c:extLst>
            <c:ext xmlns:c16="http://schemas.microsoft.com/office/drawing/2014/chart" uri="{C3380CC4-5D6E-409C-BE32-E72D297353CC}">
              <c16:uniqueId val="{00000004-B55E-4239-84F8-473663E16912}"/>
            </c:ext>
          </c:extLst>
        </c:ser>
        <c:dLbls>
          <c:showLegendKey val="0"/>
          <c:showVal val="0"/>
          <c:showCatName val="0"/>
          <c:showSerName val="0"/>
          <c:showPercent val="0"/>
          <c:showBubbleSize val="0"/>
        </c:dLbls>
        <c:gapWidth val="100"/>
        <c:overlap val="-24"/>
        <c:axId val="1701897279"/>
        <c:axId val="1701896031"/>
      </c:barChart>
      <c:catAx>
        <c:axId val="1701897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50000"/>
                    <a:lumOff val="50000"/>
                  </a:schemeClr>
                </a:solidFill>
                <a:latin typeface="+mn-lt"/>
                <a:ea typeface="+mn-ea"/>
                <a:cs typeface="+mn-cs"/>
              </a:defRPr>
            </a:pPr>
            <a:endParaRPr lang="ja-JP"/>
          </a:p>
        </c:txPr>
        <c:crossAx val="1701896031"/>
        <c:crosses val="autoZero"/>
        <c:auto val="1"/>
        <c:lblAlgn val="ctr"/>
        <c:lblOffset val="100"/>
        <c:noMultiLvlLbl val="0"/>
      </c:catAx>
      <c:valAx>
        <c:axId val="1701896031"/>
        <c:scaling>
          <c:orientation val="minMax"/>
          <c:max val="1.3"/>
          <c:min val="0.70000000000000007"/>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50000"/>
                    <a:lumOff val="50000"/>
                  </a:schemeClr>
                </a:solidFill>
                <a:latin typeface="+mn-lt"/>
                <a:ea typeface="+mn-ea"/>
                <a:cs typeface="+mn-cs"/>
              </a:defRPr>
            </a:pPr>
            <a:endParaRPr lang="ja-JP"/>
          </a:p>
        </c:txPr>
        <c:crossAx val="1701897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197" b="0" i="0" u="none" strike="noStrike" kern="1200" baseline="0">
              <a:solidFill>
                <a:schemeClr val="tx1">
                  <a:lumMod val="50000"/>
                  <a:lumOff val="50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死亡原因</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2CD-493C-87F1-F1636DCE96C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2CD-493C-87F1-F1636DCE96C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2CD-493C-87F1-F1636DCE96C6}"/>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A2CD-493C-87F1-F1636DCE96C6}"/>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A2CD-493C-87F1-F1636DCE96C6}"/>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A2CD-493C-87F1-F1636DCE96C6}"/>
              </c:ext>
            </c:extLst>
          </c:dPt>
          <c:dLbls>
            <c:spPr>
              <a:noFill/>
              <a:ln>
                <a:noFill/>
              </a:ln>
              <a:effectLst/>
            </c:spPr>
            <c:txPr>
              <a:bodyPr rot="0" spcFirstLastPara="1" vertOverflow="ellipsis" vert="horz" wrap="square" lIns="38100" tIns="19050" rIns="38100" bIns="19050" anchor="ctr" anchorCtr="1">
                <a:spAutoFit/>
              </a:bodyPr>
              <a:lstStyle/>
              <a:p>
                <a:pPr>
                  <a:defRPr lang="ja-JP" sz="2400" b="1" i="0" u="none" strike="noStrike" kern="1200" baseline="0">
                    <a:solidFill>
                      <a:srgbClr val="FFC000"/>
                    </a:solidFill>
                    <a:latin typeface="+mn-lt"/>
                    <a:ea typeface="+mn-ea"/>
                    <a:cs typeface="+mn-cs"/>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心血管死</c:v>
                </c:pt>
                <c:pt idx="1">
                  <c:v>癌</c:v>
                </c:pt>
                <c:pt idx="2">
                  <c:v>肝硬変</c:v>
                </c:pt>
                <c:pt idx="3">
                  <c:v>肝癌</c:v>
                </c:pt>
                <c:pt idx="4">
                  <c:v>感染症</c:v>
                </c:pt>
                <c:pt idx="5">
                  <c:v>その他</c:v>
                </c:pt>
              </c:strCache>
            </c:strRef>
          </c:cat>
          <c:val>
            <c:numRef>
              <c:f>Sheet1!$B$2:$B$7</c:f>
              <c:numCache>
                <c:formatCode>General</c:formatCode>
                <c:ptCount val="6"/>
                <c:pt idx="0">
                  <c:v>74</c:v>
                </c:pt>
                <c:pt idx="1">
                  <c:v>3.2</c:v>
                </c:pt>
                <c:pt idx="2">
                  <c:v>15</c:v>
                </c:pt>
                <c:pt idx="3">
                  <c:v>2</c:v>
                </c:pt>
                <c:pt idx="4">
                  <c:v>15</c:v>
                </c:pt>
                <c:pt idx="5">
                  <c:v>50</c:v>
                </c:pt>
              </c:numCache>
            </c:numRef>
          </c:val>
          <c:extLst>
            <c:ext xmlns:c16="http://schemas.microsoft.com/office/drawing/2014/chart" uri="{C3380CC4-5D6E-409C-BE32-E72D297353CC}">
              <c16:uniqueId val="{00000000-7CD1-48A5-98C2-1CBFC0AB9A5C}"/>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2</c:v>
                </c:pt>
              </c:strCache>
            </c:strRef>
          </c:tx>
          <c:spPr>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hade val="95000"/>
                </a:schemeClr>
              </a:solidFill>
              <a:round/>
            </a:ln>
            <a:effectLst>
              <a:outerShdw blurRad="50800" dist="381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600" b="1"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MACE</c:v>
                </c:pt>
                <c:pt idx="1">
                  <c:v>全死亡</c:v>
                </c:pt>
                <c:pt idx="2">
                  <c:v>心血管死</c:v>
                </c:pt>
                <c:pt idx="3">
                  <c:v>心筋梗塞死</c:v>
                </c:pt>
                <c:pt idx="4">
                  <c:v>脳卒中死</c:v>
                </c:pt>
              </c:strCache>
            </c:strRef>
          </c:cat>
          <c:val>
            <c:numRef>
              <c:f>Sheet1!$B$2:$B$6</c:f>
              <c:numCache>
                <c:formatCode>General</c:formatCode>
                <c:ptCount val="5"/>
                <c:pt idx="0">
                  <c:v>1.68</c:v>
                </c:pt>
                <c:pt idx="1">
                  <c:v>1.4</c:v>
                </c:pt>
                <c:pt idx="2">
                  <c:v>2.0299999999999998</c:v>
                </c:pt>
                <c:pt idx="3">
                  <c:v>2.31</c:v>
                </c:pt>
                <c:pt idx="4">
                  <c:v>1.29</c:v>
                </c:pt>
              </c:numCache>
            </c:numRef>
          </c:val>
          <c:extLst>
            <c:ext xmlns:c16="http://schemas.microsoft.com/office/drawing/2014/chart" uri="{C3380CC4-5D6E-409C-BE32-E72D297353CC}">
              <c16:uniqueId val="{00000000-7F5E-4560-93B0-3194C6B8E097}"/>
            </c:ext>
          </c:extLst>
        </c:ser>
        <c:dLbls>
          <c:showLegendKey val="0"/>
          <c:showVal val="0"/>
          <c:showCatName val="0"/>
          <c:showSerName val="0"/>
          <c:showPercent val="0"/>
          <c:showBubbleSize val="0"/>
        </c:dLbls>
        <c:gapWidth val="100"/>
        <c:overlap val="-24"/>
        <c:axId val="1814062623"/>
        <c:axId val="1814052543"/>
      </c:barChart>
      <c:catAx>
        <c:axId val="1814062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50000"/>
                    <a:lumOff val="50000"/>
                  </a:schemeClr>
                </a:solidFill>
                <a:latin typeface="+mn-lt"/>
                <a:ea typeface="+mn-ea"/>
                <a:cs typeface="+mn-cs"/>
              </a:defRPr>
            </a:pPr>
            <a:endParaRPr lang="ja-JP"/>
          </a:p>
        </c:txPr>
        <c:crossAx val="1814052543"/>
        <c:crosses val="autoZero"/>
        <c:auto val="0"/>
        <c:lblAlgn val="ctr"/>
        <c:lblOffset val="100"/>
        <c:noMultiLvlLbl val="0"/>
      </c:catAx>
      <c:valAx>
        <c:axId val="1814052543"/>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50000"/>
                    <a:lumOff val="50000"/>
                  </a:schemeClr>
                </a:solidFill>
                <a:latin typeface="+mn-lt"/>
                <a:ea typeface="+mn-ea"/>
                <a:cs typeface="+mn-cs"/>
              </a:defRPr>
            </a:pPr>
            <a:endParaRPr lang="ja-JP"/>
          </a:p>
        </c:txPr>
        <c:crossAx val="18140626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男</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全がん</c:v>
                </c:pt>
                <c:pt idx="1">
                  <c:v>胃</c:v>
                </c:pt>
                <c:pt idx="2">
                  <c:v>肺</c:v>
                </c:pt>
                <c:pt idx="3">
                  <c:v>皮膚</c:v>
                </c:pt>
                <c:pt idx="4">
                  <c:v>乳</c:v>
                </c:pt>
                <c:pt idx="5">
                  <c:v>子宮</c:v>
                </c:pt>
                <c:pt idx="6">
                  <c:v>甲状腺</c:v>
                </c:pt>
              </c:strCache>
            </c:strRef>
          </c:cat>
          <c:val>
            <c:numRef>
              <c:f>Sheet1!$B$2:$B$8</c:f>
              <c:numCache>
                <c:formatCode>General</c:formatCode>
                <c:ptCount val="7"/>
                <c:pt idx="0">
                  <c:v>1.2</c:v>
                </c:pt>
                <c:pt idx="1">
                  <c:v>0.5</c:v>
                </c:pt>
                <c:pt idx="2">
                  <c:v>0.8</c:v>
                </c:pt>
                <c:pt idx="3">
                  <c:v>3.5</c:v>
                </c:pt>
                <c:pt idx="6">
                  <c:v>3.9</c:v>
                </c:pt>
              </c:numCache>
            </c:numRef>
          </c:val>
          <c:extLst>
            <c:ext xmlns:c16="http://schemas.microsoft.com/office/drawing/2014/chart" uri="{C3380CC4-5D6E-409C-BE32-E72D297353CC}">
              <c16:uniqueId val="{00000000-2A35-4BD6-B7D9-BE800C60A222}"/>
            </c:ext>
          </c:extLst>
        </c:ser>
        <c:ser>
          <c:idx val="1"/>
          <c:order val="1"/>
          <c:tx>
            <c:strRef>
              <c:f>Sheet1!$C$1</c:f>
              <c:strCache>
                <c:ptCount val="1"/>
                <c:pt idx="0">
                  <c:v>女</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全がん</c:v>
                </c:pt>
                <c:pt idx="1">
                  <c:v>胃</c:v>
                </c:pt>
                <c:pt idx="2">
                  <c:v>肺</c:v>
                </c:pt>
                <c:pt idx="3">
                  <c:v>皮膚</c:v>
                </c:pt>
                <c:pt idx="4">
                  <c:v>乳</c:v>
                </c:pt>
                <c:pt idx="5">
                  <c:v>子宮</c:v>
                </c:pt>
                <c:pt idx="6">
                  <c:v>甲状腺</c:v>
                </c:pt>
              </c:strCache>
            </c:strRef>
          </c:cat>
          <c:val>
            <c:numRef>
              <c:f>Sheet1!$C$2:$C$8</c:f>
              <c:numCache>
                <c:formatCode>General</c:formatCode>
                <c:ptCount val="7"/>
                <c:pt idx="0">
                  <c:v>2.5</c:v>
                </c:pt>
                <c:pt idx="1">
                  <c:v>3.1</c:v>
                </c:pt>
                <c:pt idx="2">
                  <c:v>3</c:v>
                </c:pt>
                <c:pt idx="3">
                  <c:v>10.7</c:v>
                </c:pt>
                <c:pt idx="4">
                  <c:v>3</c:v>
                </c:pt>
                <c:pt idx="5">
                  <c:v>3.3</c:v>
                </c:pt>
                <c:pt idx="6">
                  <c:v>2</c:v>
                </c:pt>
              </c:numCache>
            </c:numRef>
          </c:val>
          <c:extLst>
            <c:ext xmlns:c16="http://schemas.microsoft.com/office/drawing/2014/chart" uri="{C3380CC4-5D6E-409C-BE32-E72D297353CC}">
              <c16:uniqueId val="{00000001-2A35-4BD6-B7D9-BE800C60A222}"/>
            </c:ext>
          </c:extLst>
        </c:ser>
        <c:dLbls>
          <c:showLegendKey val="0"/>
          <c:showVal val="0"/>
          <c:showCatName val="0"/>
          <c:showSerName val="0"/>
          <c:showPercent val="0"/>
          <c:showBubbleSize val="0"/>
        </c:dLbls>
        <c:gapWidth val="219"/>
        <c:overlap val="-27"/>
        <c:axId val="1839063376"/>
        <c:axId val="1839077296"/>
      </c:barChart>
      <c:catAx>
        <c:axId val="1839063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1839077296"/>
        <c:crosses val="autoZero"/>
        <c:auto val="1"/>
        <c:lblAlgn val="ctr"/>
        <c:lblOffset val="100"/>
        <c:noMultiLvlLbl val="0"/>
      </c:catAx>
      <c:valAx>
        <c:axId val="1839077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1839063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Placebo</c:v>
                </c:pt>
              </c:strCache>
            </c:strRef>
          </c:tx>
          <c:spPr>
            <a:gradFill rotWithShape="1">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a:ln w="9525" cap="flat" cmpd="sng" algn="ctr">
              <a:solidFill>
                <a:schemeClr val="accent1">
                  <a:shade val="95000"/>
                </a:schemeClr>
              </a:solidFill>
              <a:round/>
            </a:ln>
            <a:effectLst>
              <a:outerShdw blurRad="50800" dist="38100" dir="5400000" rotWithShape="0">
                <a:srgbClr val="000000">
                  <a:alpha val="35000"/>
                </a:srgbClr>
              </a:outerShdw>
            </a:effectLst>
          </c:spPr>
          <c:invertIfNegative val="0"/>
          <c:cat>
            <c:strRef>
              <c:f>Sheet1!$A$2:$A$3</c:f>
              <c:strCache>
                <c:ptCount val="2"/>
                <c:pt idx="0">
                  <c:v>肝障害</c:v>
                </c:pt>
                <c:pt idx="1">
                  <c:v>NASH</c:v>
                </c:pt>
              </c:strCache>
            </c:strRef>
          </c:cat>
          <c:val>
            <c:numRef>
              <c:f>Sheet1!$B$2:$B$3</c:f>
              <c:numCache>
                <c:formatCode>General</c:formatCode>
                <c:ptCount val="2"/>
                <c:pt idx="0">
                  <c:v>1.64</c:v>
                </c:pt>
                <c:pt idx="1">
                  <c:v>1.95</c:v>
                </c:pt>
              </c:numCache>
            </c:numRef>
          </c:val>
          <c:extLst>
            <c:ext xmlns:c16="http://schemas.microsoft.com/office/drawing/2014/chart" uri="{C3380CC4-5D6E-409C-BE32-E72D297353CC}">
              <c16:uniqueId val="{00000000-C29D-4F22-BD99-C26013CCE64D}"/>
            </c:ext>
          </c:extLst>
        </c:ser>
        <c:ser>
          <c:idx val="1"/>
          <c:order val="1"/>
          <c:tx>
            <c:strRef>
              <c:f>Sheet1!$C$1</c:f>
              <c:strCache>
                <c:ptCount val="1"/>
                <c:pt idx="0">
                  <c:v>PEMA</c:v>
                </c:pt>
              </c:strCache>
            </c:strRef>
          </c:tx>
          <c:spPr>
            <a:gradFill rotWithShape="1">
              <a:gsLst>
                <a:gs pos="0">
                  <a:schemeClr val="accent2">
                    <a:tint val="62000"/>
                    <a:satMod val="180000"/>
                  </a:schemeClr>
                </a:gs>
                <a:gs pos="65000">
                  <a:schemeClr val="accent2">
                    <a:tint val="32000"/>
                    <a:satMod val="250000"/>
                  </a:schemeClr>
                </a:gs>
                <a:gs pos="100000">
                  <a:schemeClr val="accent2">
                    <a:tint val="23000"/>
                    <a:satMod val="300000"/>
                  </a:schemeClr>
                </a:gs>
              </a:gsLst>
              <a:lin ang="16200000" scaled="0"/>
            </a:gradFill>
            <a:ln w="9525" cap="flat" cmpd="sng" algn="ctr">
              <a:solidFill>
                <a:schemeClr val="accent2">
                  <a:shade val="95000"/>
                </a:schemeClr>
              </a:solidFill>
              <a:round/>
            </a:ln>
            <a:effectLst>
              <a:outerShdw blurRad="50800" dist="38100" dir="5400000" rotWithShape="0">
                <a:srgbClr val="000000">
                  <a:alpha val="35000"/>
                </a:srgbClr>
              </a:outerShdw>
            </a:effectLst>
          </c:spPr>
          <c:invertIfNegative val="0"/>
          <c:cat>
            <c:strRef>
              <c:f>Sheet1!$A$2:$A$3</c:f>
              <c:strCache>
                <c:ptCount val="2"/>
                <c:pt idx="0">
                  <c:v>肝障害</c:v>
                </c:pt>
                <c:pt idx="1">
                  <c:v>NASH</c:v>
                </c:pt>
              </c:strCache>
            </c:strRef>
          </c:cat>
          <c:val>
            <c:numRef>
              <c:f>Sheet1!$C$2:$C$3</c:f>
              <c:numCache>
                <c:formatCode>General</c:formatCode>
                <c:ptCount val="2"/>
                <c:pt idx="0">
                  <c:v>1.35</c:v>
                </c:pt>
                <c:pt idx="1">
                  <c:v>1.22</c:v>
                </c:pt>
              </c:numCache>
            </c:numRef>
          </c:val>
          <c:extLst>
            <c:ext xmlns:c16="http://schemas.microsoft.com/office/drawing/2014/chart" uri="{C3380CC4-5D6E-409C-BE32-E72D297353CC}">
              <c16:uniqueId val="{00000001-C29D-4F22-BD99-C26013CCE64D}"/>
            </c:ext>
          </c:extLst>
        </c:ser>
        <c:dLbls>
          <c:showLegendKey val="0"/>
          <c:showVal val="0"/>
          <c:showCatName val="0"/>
          <c:showSerName val="0"/>
          <c:showPercent val="0"/>
          <c:showBubbleSize val="0"/>
        </c:dLbls>
        <c:gapWidth val="100"/>
        <c:overlap val="-24"/>
        <c:axId val="1316614319"/>
        <c:axId val="1316611439"/>
      </c:barChart>
      <c:catAx>
        <c:axId val="1316614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500" b="0" i="0" u="none" strike="noStrike" kern="1200" baseline="0">
                <a:solidFill>
                  <a:schemeClr val="tx1">
                    <a:lumMod val="50000"/>
                    <a:lumOff val="50000"/>
                  </a:schemeClr>
                </a:solidFill>
                <a:latin typeface="+mn-lt"/>
                <a:ea typeface="+mn-ea"/>
                <a:cs typeface="+mn-cs"/>
              </a:defRPr>
            </a:pPr>
            <a:endParaRPr lang="ja-JP"/>
          </a:p>
        </c:txPr>
        <c:crossAx val="1316611439"/>
        <c:crosses val="autoZero"/>
        <c:auto val="1"/>
        <c:lblAlgn val="ctr"/>
        <c:lblOffset val="100"/>
        <c:noMultiLvlLbl val="0"/>
      </c:catAx>
      <c:valAx>
        <c:axId val="1316611439"/>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50000"/>
                    <a:lumOff val="50000"/>
                  </a:schemeClr>
                </a:solidFill>
                <a:latin typeface="+mn-lt"/>
                <a:ea typeface="+mn-ea"/>
                <a:cs typeface="+mn-cs"/>
              </a:defRPr>
            </a:pPr>
            <a:endParaRPr lang="ja-JP"/>
          </a:p>
        </c:txPr>
        <c:crossAx val="13166143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500" b="0" i="0" u="none" strike="noStrike" kern="1200" baseline="0">
              <a:solidFill>
                <a:schemeClr val="tx1">
                  <a:lumMod val="50000"/>
                  <a:lumOff val="50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Sheet1!$A$1:$B$1</c:f>
              <c:strCache>
                <c:ptCount val="2"/>
                <c:pt idx="0">
                  <c:v>投与前</c:v>
                </c:pt>
                <c:pt idx="1">
                  <c:v>投与後</c:v>
                </c:pt>
              </c:strCache>
            </c:strRef>
          </c:cat>
          <c:val>
            <c:numRef>
              <c:f>Sheet1!$A$2:$B$2</c:f>
              <c:numCache>
                <c:formatCode>General</c:formatCode>
                <c:ptCount val="2"/>
                <c:pt idx="0">
                  <c:v>4.0999999999999996</c:v>
                </c:pt>
                <c:pt idx="1">
                  <c:v>3.4</c:v>
                </c:pt>
              </c:numCache>
            </c:numRef>
          </c:val>
          <c:smooth val="0"/>
          <c:extLst>
            <c:ext xmlns:c16="http://schemas.microsoft.com/office/drawing/2014/chart" uri="{C3380CC4-5D6E-409C-BE32-E72D297353CC}">
              <c16:uniqueId val="{00000000-18E8-4AA3-9756-DF43332A55C7}"/>
            </c:ext>
          </c:extLst>
        </c:ser>
        <c:ser>
          <c:idx val="1"/>
          <c:order val="1"/>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Sheet1!$A$1:$B$1</c:f>
              <c:strCache>
                <c:ptCount val="2"/>
                <c:pt idx="0">
                  <c:v>投与前</c:v>
                </c:pt>
                <c:pt idx="1">
                  <c:v>投与後</c:v>
                </c:pt>
              </c:strCache>
            </c:strRef>
          </c:cat>
          <c:val>
            <c:numRef>
              <c:f>Sheet1!$A$3:$B$3</c:f>
              <c:numCache>
                <c:formatCode>General</c:formatCode>
                <c:ptCount val="2"/>
                <c:pt idx="0">
                  <c:v>4.5</c:v>
                </c:pt>
                <c:pt idx="1">
                  <c:v>5</c:v>
                </c:pt>
              </c:numCache>
            </c:numRef>
          </c:val>
          <c:smooth val="0"/>
          <c:extLst>
            <c:ext xmlns:c16="http://schemas.microsoft.com/office/drawing/2014/chart" uri="{C3380CC4-5D6E-409C-BE32-E72D297353CC}">
              <c16:uniqueId val="{00000006-18E8-4AA3-9756-DF43332A55C7}"/>
            </c:ext>
          </c:extLst>
        </c:ser>
        <c:ser>
          <c:idx val="2"/>
          <c:order val="2"/>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Sheet1!$A$1:$B$1</c:f>
              <c:strCache>
                <c:ptCount val="2"/>
                <c:pt idx="0">
                  <c:v>投与前</c:v>
                </c:pt>
                <c:pt idx="1">
                  <c:v>投与後</c:v>
                </c:pt>
              </c:strCache>
            </c:strRef>
          </c:cat>
          <c:val>
            <c:numRef>
              <c:f>Sheet1!$A$4:$B$4</c:f>
              <c:numCache>
                <c:formatCode>General</c:formatCode>
                <c:ptCount val="2"/>
                <c:pt idx="0">
                  <c:v>4.8</c:v>
                </c:pt>
                <c:pt idx="1">
                  <c:v>4.9000000000000004</c:v>
                </c:pt>
              </c:numCache>
            </c:numRef>
          </c:val>
          <c:smooth val="0"/>
          <c:extLst>
            <c:ext xmlns:c16="http://schemas.microsoft.com/office/drawing/2014/chart" uri="{C3380CC4-5D6E-409C-BE32-E72D297353CC}">
              <c16:uniqueId val="{00000007-18E8-4AA3-9756-DF43332A55C7}"/>
            </c:ext>
          </c:extLst>
        </c:ser>
        <c:ser>
          <c:idx val="3"/>
          <c:order val="3"/>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Sheet1!$A$1:$B$1</c:f>
              <c:strCache>
                <c:ptCount val="2"/>
                <c:pt idx="0">
                  <c:v>投与前</c:v>
                </c:pt>
                <c:pt idx="1">
                  <c:v>投与後</c:v>
                </c:pt>
              </c:strCache>
            </c:strRef>
          </c:cat>
          <c:val>
            <c:numRef>
              <c:f>Sheet1!$A$5:$B$5</c:f>
              <c:numCache>
                <c:formatCode>General</c:formatCode>
                <c:ptCount val="2"/>
                <c:pt idx="0">
                  <c:v>4.9000000000000004</c:v>
                </c:pt>
                <c:pt idx="1">
                  <c:v>4</c:v>
                </c:pt>
              </c:numCache>
            </c:numRef>
          </c:val>
          <c:smooth val="0"/>
          <c:extLst>
            <c:ext xmlns:c16="http://schemas.microsoft.com/office/drawing/2014/chart" uri="{C3380CC4-5D6E-409C-BE32-E72D297353CC}">
              <c16:uniqueId val="{00000008-18E8-4AA3-9756-DF43332A55C7}"/>
            </c:ext>
          </c:extLst>
        </c:ser>
        <c:ser>
          <c:idx val="4"/>
          <c:order val="4"/>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Sheet1!$A$1:$B$1</c:f>
              <c:strCache>
                <c:ptCount val="2"/>
                <c:pt idx="0">
                  <c:v>投与前</c:v>
                </c:pt>
                <c:pt idx="1">
                  <c:v>投与後</c:v>
                </c:pt>
              </c:strCache>
            </c:strRef>
          </c:cat>
          <c:val>
            <c:numRef>
              <c:f>Sheet1!$A$6:$B$6</c:f>
              <c:numCache>
                <c:formatCode>General</c:formatCode>
                <c:ptCount val="2"/>
                <c:pt idx="0">
                  <c:v>4.9000000000000004</c:v>
                </c:pt>
                <c:pt idx="1">
                  <c:v>4.4000000000000004</c:v>
                </c:pt>
              </c:numCache>
            </c:numRef>
          </c:val>
          <c:smooth val="0"/>
          <c:extLst>
            <c:ext xmlns:c16="http://schemas.microsoft.com/office/drawing/2014/chart" uri="{C3380CC4-5D6E-409C-BE32-E72D297353CC}">
              <c16:uniqueId val="{00000009-18E8-4AA3-9756-DF43332A55C7}"/>
            </c:ext>
          </c:extLst>
        </c:ser>
        <c:ser>
          <c:idx val="5"/>
          <c:order val="5"/>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Sheet1!$A$1:$B$1</c:f>
              <c:strCache>
                <c:ptCount val="2"/>
                <c:pt idx="0">
                  <c:v>投与前</c:v>
                </c:pt>
                <c:pt idx="1">
                  <c:v>投与後</c:v>
                </c:pt>
              </c:strCache>
            </c:strRef>
          </c:cat>
          <c:val>
            <c:numRef>
              <c:f>Sheet1!$A$7:$B$7</c:f>
              <c:numCache>
                <c:formatCode>General</c:formatCode>
                <c:ptCount val="2"/>
                <c:pt idx="0">
                  <c:v>5.5</c:v>
                </c:pt>
                <c:pt idx="1">
                  <c:v>4.7</c:v>
                </c:pt>
              </c:numCache>
            </c:numRef>
          </c:val>
          <c:smooth val="0"/>
          <c:extLst>
            <c:ext xmlns:c16="http://schemas.microsoft.com/office/drawing/2014/chart" uri="{C3380CC4-5D6E-409C-BE32-E72D297353CC}">
              <c16:uniqueId val="{0000000A-18E8-4AA3-9756-DF43332A55C7}"/>
            </c:ext>
          </c:extLst>
        </c:ser>
        <c:ser>
          <c:idx val="6"/>
          <c:order val="6"/>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Sheet1!$A$1:$B$1</c:f>
              <c:strCache>
                <c:ptCount val="2"/>
                <c:pt idx="0">
                  <c:v>投与前</c:v>
                </c:pt>
                <c:pt idx="1">
                  <c:v>投与後</c:v>
                </c:pt>
              </c:strCache>
            </c:strRef>
          </c:cat>
          <c:val>
            <c:numRef>
              <c:f>Sheet1!$A$8:$B$8</c:f>
              <c:numCache>
                <c:formatCode>General</c:formatCode>
                <c:ptCount val="2"/>
                <c:pt idx="0">
                  <c:v>6.2</c:v>
                </c:pt>
                <c:pt idx="1">
                  <c:v>5.2</c:v>
                </c:pt>
              </c:numCache>
            </c:numRef>
          </c:val>
          <c:smooth val="0"/>
          <c:extLst>
            <c:ext xmlns:c16="http://schemas.microsoft.com/office/drawing/2014/chart" uri="{C3380CC4-5D6E-409C-BE32-E72D297353CC}">
              <c16:uniqueId val="{0000000B-18E8-4AA3-9756-DF43332A55C7}"/>
            </c:ext>
          </c:extLst>
        </c:ser>
        <c:dLbls>
          <c:showLegendKey val="0"/>
          <c:showVal val="0"/>
          <c:showCatName val="0"/>
          <c:showSerName val="0"/>
          <c:showPercent val="0"/>
          <c:showBubbleSize val="0"/>
        </c:dLbls>
        <c:marker val="1"/>
        <c:smooth val="0"/>
        <c:axId val="1505516992"/>
        <c:axId val="1505515072"/>
      </c:lineChart>
      <c:catAx>
        <c:axId val="150551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2400" b="1" i="0" u="none" strike="noStrike" kern="1200" baseline="0">
                <a:solidFill>
                  <a:schemeClr val="tx1">
                    <a:lumMod val="65000"/>
                    <a:lumOff val="35000"/>
                  </a:schemeClr>
                </a:solidFill>
                <a:latin typeface="+mj-ea"/>
                <a:ea typeface="+mj-ea"/>
                <a:cs typeface="+mn-cs"/>
              </a:defRPr>
            </a:pPr>
            <a:endParaRPr lang="ja-JP"/>
          </a:p>
        </c:txPr>
        <c:crossAx val="1505515072"/>
        <c:crosses val="autoZero"/>
        <c:auto val="1"/>
        <c:lblAlgn val="ctr"/>
        <c:lblOffset val="100"/>
        <c:noMultiLvlLbl val="0"/>
      </c:catAx>
      <c:valAx>
        <c:axId val="1505515072"/>
        <c:scaling>
          <c:orientation val="minMax"/>
          <c:min val="3"/>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lang="ja-JP" sz="2000" b="1" i="0" u="none" strike="noStrike" kern="1200" baseline="0">
                <a:solidFill>
                  <a:schemeClr val="tx1">
                    <a:lumMod val="65000"/>
                    <a:lumOff val="35000"/>
                  </a:schemeClr>
                </a:solidFill>
                <a:latin typeface="+mj-ea"/>
                <a:ea typeface="+mj-ea"/>
                <a:cs typeface="+mn-cs"/>
              </a:defRPr>
            </a:pPr>
            <a:endParaRPr lang="ja-JP"/>
          </a:p>
        </c:txPr>
        <c:crossAx val="1505516992"/>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Sheet1!$A$1:$B$1</c:f>
              <c:strCache>
                <c:ptCount val="2"/>
                <c:pt idx="0">
                  <c:v>投与前</c:v>
                </c:pt>
                <c:pt idx="1">
                  <c:v>投与後</c:v>
                </c:pt>
              </c:strCache>
            </c:strRef>
          </c:cat>
          <c:val>
            <c:numRef>
              <c:f>Sheet1!$A$2:$B$2</c:f>
              <c:numCache>
                <c:formatCode>General</c:formatCode>
                <c:ptCount val="2"/>
                <c:pt idx="0">
                  <c:v>0.17</c:v>
                </c:pt>
                <c:pt idx="1">
                  <c:v>0.21</c:v>
                </c:pt>
              </c:numCache>
            </c:numRef>
          </c:val>
          <c:smooth val="0"/>
          <c:extLst>
            <c:ext xmlns:c16="http://schemas.microsoft.com/office/drawing/2014/chart" uri="{C3380CC4-5D6E-409C-BE32-E72D297353CC}">
              <c16:uniqueId val="{00000000-18E8-4AA3-9756-DF43332A55C7}"/>
            </c:ext>
          </c:extLst>
        </c:ser>
        <c:ser>
          <c:idx val="1"/>
          <c:order val="1"/>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Sheet1!$A$1:$B$1</c:f>
              <c:strCache>
                <c:ptCount val="2"/>
                <c:pt idx="0">
                  <c:v>投与前</c:v>
                </c:pt>
                <c:pt idx="1">
                  <c:v>投与後</c:v>
                </c:pt>
              </c:strCache>
            </c:strRef>
          </c:cat>
          <c:val>
            <c:numRef>
              <c:f>Sheet1!$A$3:$B$3</c:f>
              <c:numCache>
                <c:formatCode>General</c:formatCode>
                <c:ptCount val="2"/>
                <c:pt idx="0">
                  <c:v>0.28000000000000003</c:v>
                </c:pt>
                <c:pt idx="1">
                  <c:v>0.8</c:v>
                </c:pt>
              </c:numCache>
            </c:numRef>
          </c:val>
          <c:smooth val="0"/>
          <c:extLst>
            <c:ext xmlns:c16="http://schemas.microsoft.com/office/drawing/2014/chart" uri="{C3380CC4-5D6E-409C-BE32-E72D297353CC}">
              <c16:uniqueId val="{00000006-18E8-4AA3-9756-DF43332A55C7}"/>
            </c:ext>
          </c:extLst>
        </c:ser>
        <c:ser>
          <c:idx val="2"/>
          <c:order val="2"/>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Sheet1!$A$1:$B$1</c:f>
              <c:strCache>
                <c:ptCount val="2"/>
                <c:pt idx="0">
                  <c:v>投与前</c:v>
                </c:pt>
                <c:pt idx="1">
                  <c:v>投与後</c:v>
                </c:pt>
              </c:strCache>
            </c:strRef>
          </c:cat>
          <c:val>
            <c:numRef>
              <c:f>Sheet1!$A$4:$B$4</c:f>
              <c:numCache>
                <c:formatCode>General</c:formatCode>
                <c:ptCount val="2"/>
                <c:pt idx="0">
                  <c:v>0.35</c:v>
                </c:pt>
                <c:pt idx="1">
                  <c:v>0.52</c:v>
                </c:pt>
              </c:numCache>
            </c:numRef>
          </c:val>
          <c:smooth val="0"/>
          <c:extLst>
            <c:ext xmlns:c16="http://schemas.microsoft.com/office/drawing/2014/chart" uri="{C3380CC4-5D6E-409C-BE32-E72D297353CC}">
              <c16:uniqueId val="{00000007-18E8-4AA3-9756-DF43332A55C7}"/>
            </c:ext>
          </c:extLst>
        </c:ser>
        <c:ser>
          <c:idx val="3"/>
          <c:order val="3"/>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Sheet1!$A$1:$B$1</c:f>
              <c:strCache>
                <c:ptCount val="2"/>
                <c:pt idx="0">
                  <c:v>投与前</c:v>
                </c:pt>
                <c:pt idx="1">
                  <c:v>投与後</c:v>
                </c:pt>
              </c:strCache>
            </c:strRef>
          </c:cat>
          <c:val>
            <c:numRef>
              <c:f>Sheet1!$A$5:$B$5</c:f>
              <c:numCache>
                <c:formatCode>General</c:formatCode>
                <c:ptCount val="2"/>
                <c:pt idx="0">
                  <c:v>0.44</c:v>
                </c:pt>
                <c:pt idx="1">
                  <c:v>0.67</c:v>
                </c:pt>
              </c:numCache>
            </c:numRef>
          </c:val>
          <c:smooth val="0"/>
          <c:extLst>
            <c:ext xmlns:c16="http://schemas.microsoft.com/office/drawing/2014/chart" uri="{C3380CC4-5D6E-409C-BE32-E72D297353CC}">
              <c16:uniqueId val="{00000008-18E8-4AA3-9756-DF43332A55C7}"/>
            </c:ext>
          </c:extLst>
        </c:ser>
        <c:ser>
          <c:idx val="4"/>
          <c:order val="4"/>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Sheet1!$A$1:$B$1</c:f>
              <c:strCache>
                <c:ptCount val="2"/>
                <c:pt idx="0">
                  <c:v>投与前</c:v>
                </c:pt>
                <c:pt idx="1">
                  <c:v>投与後</c:v>
                </c:pt>
              </c:strCache>
            </c:strRef>
          </c:cat>
          <c:val>
            <c:numRef>
              <c:f>Sheet1!$A$6:$B$6</c:f>
              <c:numCache>
                <c:formatCode>General</c:formatCode>
                <c:ptCount val="2"/>
                <c:pt idx="0">
                  <c:v>0.47</c:v>
                </c:pt>
                <c:pt idx="1">
                  <c:v>0.2</c:v>
                </c:pt>
              </c:numCache>
            </c:numRef>
          </c:val>
          <c:smooth val="0"/>
          <c:extLst>
            <c:ext xmlns:c16="http://schemas.microsoft.com/office/drawing/2014/chart" uri="{C3380CC4-5D6E-409C-BE32-E72D297353CC}">
              <c16:uniqueId val="{00000009-18E8-4AA3-9756-DF43332A55C7}"/>
            </c:ext>
          </c:extLst>
        </c:ser>
        <c:ser>
          <c:idx val="5"/>
          <c:order val="5"/>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Sheet1!$A$1:$B$1</c:f>
              <c:strCache>
                <c:ptCount val="2"/>
                <c:pt idx="0">
                  <c:v>投与前</c:v>
                </c:pt>
                <c:pt idx="1">
                  <c:v>投与後</c:v>
                </c:pt>
              </c:strCache>
            </c:strRef>
          </c:cat>
          <c:val>
            <c:numRef>
              <c:f>Sheet1!$A$7:$B$7</c:f>
              <c:numCache>
                <c:formatCode>General</c:formatCode>
                <c:ptCount val="2"/>
                <c:pt idx="0">
                  <c:v>0.47</c:v>
                </c:pt>
                <c:pt idx="1">
                  <c:v>0.44</c:v>
                </c:pt>
              </c:numCache>
            </c:numRef>
          </c:val>
          <c:smooth val="0"/>
          <c:extLst>
            <c:ext xmlns:c16="http://schemas.microsoft.com/office/drawing/2014/chart" uri="{C3380CC4-5D6E-409C-BE32-E72D297353CC}">
              <c16:uniqueId val="{0000000A-18E8-4AA3-9756-DF43332A55C7}"/>
            </c:ext>
          </c:extLst>
        </c:ser>
        <c:ser>
          <c:idx val="6"/>
          <c:order val="6"/>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Sheet1!$A$1:$B$1</c:f>
              <c:strCache>
                <c:ptCount val="2"/>
                <c:pt idx="0">
                  <c:v>投与前</c:v>
                </c:pt>
                <c:pt idx="1">
                  <c:v>投与後</c:v>
                </c:pt>
              </c:strCache>
            </c:strRef>
          </c:cat>
          <c:val>
            <c:numRef>
              <c:f>Sheet1!$A$8:$B$8</c:f>
              <c:numCache>
                <c:formatCode>General</c:formatCode>
                <c:ptCount val="2"/>
                <c:pt idx="0">
                  <c:v>0.48</c:v>
                </c:pt>
                <c:pt idx="1">
                  <c:v>0.73</c:v>
                </c:pt>
              </c:numCache>
            </c:numRef>
          </c:val>
          <c:smooth val="0"/>
          <c:extLst>
            <c:ext xmlns:c16="http://schemas.microsoft.com/office/drawing/2014/chart" uri="{C3380CC4-5D6E-409C-BE32-E72D297353CC}">
              <c16:uniqueId val="{0000000B-18E8-4AA3-9756-DF43332A55C7}"/>
            </c:ext>
          </c:extLst>
        </c:ser>
        <c:ser>
          <c:idx val="7"/>
          <c:order val="7"/>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Sheet1!$A$1:$B$1</c:f>
              <c:strCache>
                <c:ptCount val="2"/>
                <c:pt idx="0">
                  <c:v>投与前</c:v>
                </c:pt>
                <c:pt idx="1">
                  <c:v>投与後</c:v>
                </c:pt>
              </c:strCache>
            </c:strRef>
          </c:cat>
          <c:val>
            <c:numRef>
              <c:f>Sheet1!$A$9:$B$9</c:f>
              <c:numCache>
                <c:formatCode>General</c:formatCode>
                <c:ptCount val="2"/>
                <c:pt idx="0">
                  <c:v>0.51</c:v>
                </c:pt>
                <c:pt idx="1">
                  <c:v>0.66</c:v>
                </c:pt>
              </c:numCache>
            </c:numRef>
          </c:val>
          <c:smooth val="0"/>
          <c:extLst>
            <c:ext xmlns:c16="http://schemas.microsoft.com/office/drawing/2014/chart" uri="{C3380CC4-5D6E-409C-BE32-E72D297353CC}">
              <c16:uniqueId val="{0000000C-18E8-4AA3-9756-DF43332A55C7}"/>
            </c:ext>
          </c:extLst>
        </c:ser>
        <c:ser>
          <c:idx val="8"/>
          <c:order val="8"/>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Sheet1!$A$1:$B$1</c:f>
              <c:strCache>
                <c:ptCount val="2"/>
                <c:pt idx="0">
                  <c:v>投与前</c:v>
                </c:pt>
                <c:pt idx="1">
                  <c:v>投与後</c:v>
                </c:pt>
              </c:strCache>
            </c:strRef>
          </c:cat>
          <c:val>
            <c:numRef>
              <c:f>Sheet1!$A$10:$B$10</c:f>
              <c:numCache>
                <c:formatCode>General</c:formatCode>
                <c:ptCount val="2"/>
                <c:pt idx="0">
                  <c:v>0.52</c:v>
                </c:pt>
                <c:pt idx="1">
                  <c:v>0.86</c:v>
                </c:pt>
              </c:numCache>
            </c:numRef>
          </c:val>
          <c:smooth val="0"/>
          <c:extLst>
            <c:ext xmlns:c16="http://schemas.microsoft.com/office/drawing/2014/chart" uri="{C3380CC4-5D6E-409C-BE32-E72D297353CC}">
              <c16:uniqueId val="{0000000D-18E8-4AA3-9756-DF43332A55C7}"/>
            </c:ext>
          </c:extLst>
        </c:ser>
        <c:ser>
          <c:idx val="9"/>
          <c:order val="9"/>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Sheet1!$A$1:$B$1</c:f>
              <c:strCache>
                <c:ptCount val="2"/>
                <c:pt idx="0">
                  <c:v>投与前</c:v>
                </c:pt>
                <c:pt idx="1">
                  <c:v>投与後</c:v>
                </c:pt>
              </c:strCache>
            </c:strRef>
          </c:cat>
          <c:val>
            <c:numRef>
              <c:f>Sheet1!$A$11:$B$11</c:f>
              <c:numCache>
                <c:formatCode>General</c:formatCode>
                <c:ptCount val="2"/>
                <c:pt idx="0">
                  <c:v>0.57999999999999996</c:v>
                </c:pt>
                <c:pt idx="1">
                  <c:v>1</c:v>
                </c:pt>
              </c:numCache>
            </c:numRef>
          </c:val>
          <c:smooth val="0"/>
          <c:extLst>
            <c:ext xmlns:c16="http://schemas.microsoft.com/office/drawing/2014/chart" uri="{C3380CC4-5D6E-409C-BE32-E72D297353CC}">
              <c16:uniqueId val="{0000000E-18E8-4AA3-9756-DF43332A55C7}"/>
            </c:ext>
          </c:extLst>
        </c:ser>
        <c:ser>
          <c:idx val="10"/>
          <c:order val="10"/>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Sheet1!$A$1:$B$1</c:f>
              <c:strCache>
                <c:ptCount val="2"/>
                <c:pt idx="0">
                  <c:v>投与前</c:v>
                </c:pt>
                <c:pt idx="1">
                  <c:v>投与後</c:v>
                </c:pt>
              </c:strCache>
            </c:strRef>
          </c:cat>
          <c:val>
            <c:numRef>
              <c:f>Sheet1!$A$12:$B$12</c:f>
              <c:numCache>
                <c:formatCode>General</c:formatCode>
                <c:ptCount val="2"/>
                <c:pt idx="0">
                  <c:v>0.59</c:v>
                </c:pt>
                <c:pt idx="1">
                  <c:v>0.47</c:v>
                </c:pt>
              </c:numCache>
            </c:numRef>
          </c:val>
          <c:smooth val="0"/>
          <c:extLst>
            <c:ext xmlns:c16="http://schemas.microsoft.com/office/drawing/2014/chart" uri="{C3380CC4-5D6E-409C-BE32-E72D297353CC}">
              <c16:uniqueId val="{0000000F-18E8-4AA3-9756-DF43332A55C7}"/>
            </c:ext>
          </c:extLst>
        </c:ser>
        <c:ser>
          <c:idx val="11"/>
          <c:order val="11"/>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Sheet1!$A$1:$B$1</c:f>
              <c:strCache>
                <c:ptCount val="2"/>
                <c:pt idx="0">
                  <c:v>投与前</c:v>
                </c:pt>
                <c:pt idx="1">
                  <c:v>投与後</c:v>
                </c:pt>
              </c:strCache>
            </c:strRef>
          </c:cat>
          <c:val>
            <c:numRef>
              <c:f>Sheet1!$A$13:$B$13</c:f>
              <c:numCache>
                <c:formatCode>General</c:formatCode>
                <c:ptCount val="2"/>
                <c:pt idx="0">
                  <c:v>0.62</c:v>
                </c:pt>
                <c:pt idx="1">
                  <c:v>1</c:v>
                </c:pt>
              </c:numCache>
            </c:numRef>
          </c:val>
          <c:smooth val="0"/>
          <c:extLst>
            <c:ext xmlns:c16="http://schemas.microsoft.com/office/drawing/2014/chart" uri="{C3380CC4-5D6E-409C-BE32-E72D297353CC}">
              <c16:uniqueId val="{00000010-18E8-4AA3-9756-DF43332A55C7}"/>
            </c:ext>
          </c:extLst>
        </c:ser>
        <c:ser>
          <c:idx val="12"/>
          <c:order val="12"/>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Sheet1!$A$1:$B$1</c:f>
              <c:strCache>
                <c:ptCount val="2"/>
                <c:pt idx="0">
                  <c:v>投与前</c:v>
                </c:pt>
                <c:pt idx="1">
                  <c:v>投与後</c:v>
                </c:pt>
              </c:strCache>
            </c:strRef>
          </c:cat>
          <c:val>
            <c:numRef>
              <c:f>Sheet1!$A$14:$B$14</c:f>
              <c:numCache>
                <c:formatCode>General</c:formatCode>
                <c:ptCount val="2"/>
                <c:pt idx="0">
                  <c:v>0.62</c:v>
                </c:pt>
                <c:pt idx="1">
                  <c:v>0.66</c:v>
                </c:pt>
              </c:numCache>
            </c:numRef>
          </c:val>
          <c:smooth val="0"/>
          <c:extLst>
            <c:ext xmlns:c16="http://schemas.microsoft.com/office/drawing/2014/chart" uri="{C3380CC4-5D6E-409C-BE32-E72D297353CC}">
              <c16:uniqueId val="{00000011-18E8-4AA3-9756-DF43332A55C7}"/>
            </c:ext>
          </c:extLst>
        </c:ser>
        <c:ser>
          <c:idx val="13"/>
          <c:order val="13"/>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Sheet1!$A$1:$B$1</c:f>
              <c:strCache>
                <c:ptCount val="2"/>
                <c:pt idx="0">
                  <c:v>投与前</c:v>
                </c:pt>
                <c:pt idx="1">
                  <c:v>投与後</c:v>
                </c:pt>
              </c:strCache>
            </c:strRef>
          </c:cat>
          <c:val>
            <c:numRef>
              <c:f>Sheet1!$A$15:$B$15</c:f>
              <c:numCache>
                <c:formatCode>General</c:formatCode>
                <c:ptCount val="2"/>
                <c:pt idx="0">
                  <c:v>0.65</c:v>
                </c:pt>
                <c:pt idx="1">
                  <c:v>0.68</c:v>
                </c:pt>
              </c:numCache>
            </c:numRef>
          </c:val>
          <c:smooth val="0"/>
          <c:extLst>
            <c:ext xmlns:c16="http://schemas.microsoft.com/office/drawing/2014/chart" uri="{C3380CC4-5D6E-409C-BE32-E72D297353CC}">
              <c16:uniqueId val="{00000012-18E8-4AA3-9756-DF43332A55C7}"/>
            </c:ext>
          </c:extLst>
        </c:ser>
        <c:ser>
          <c:idx val="14"/>
          <c:order val="14"/>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Sheet1!$A$1:$B$1</c:f>
              <c:strCache>
                <c:ptCount val="2"/>
                <c:pt idx="0">
                  <c:v>投与前</c:v>
                </c:pt>
                <c:pt idx="1">
                  <c:v>投与後</c:v>
                </c:pt>
              </c:strCache>
            </c:strRef>
          </c:cat>
          <c:val>
            <c:numRef>
              <c:f>Sheet1!$A$16:$B$16</c:f>
              <c:numCache>
                <c:formatCode>General</c:formatCode>
                <c:ptCount val="2"/>
                <c:pt idx="0">
                  <c:v>0.65</c:v>
                </c:pt>
                <c:pt idx="1">
                  <c:v>0.64</c:v>
                </c:pt>
              </c:numCache>
            </c:numRef>
          </c:val>
          <c:smooth val="0"/>
          <c:extLst>
            <c:ext xmlns:c16="http://schemas.microsoft.com/office/drawing/2014/chart" uri="{C3380CC4-5D6E-409C-BE32-E72D297353CC}">
              <c16:uniqueId val="{00000013-18E8-4AA3-9756-DF43332A55C7}"/>
            </c:ext>
          </c:extLst>
        </c:ser>
        <c:ser>
          <c:idx val="15"/>
          <c:order val="15"/>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Sheet1!$A$1:$B$1</c:f>
              <c:strCache>
                <c:ptCount val="2"/>
                <c:pt idx="0">
                  <c:v>投与前</c:v>
                </c:pt>
                <c:pt idx="1">
                  <c:v>投与後</c:v>
                </c:pt>
              </c:strCache>
            </c:strRef>
          </c:cat>
          <c:val>
            <c:numRef>
              <c:f>Sheet1!$A$17:$B$17</c:f>
              <c:numCache>
                <c:formatCode>General</c:formatCode>
                <c:ptCount val="2"/>
                <c:pt idx="0">
                  <c:v>0.76</c:v>
                </c:pt>
                <c:pt idx="1">
                  <c:v>0.77</c:v>
                </c:pt>
              </c:numCache>
            </c:numRef>
          </c:val>
          <c:smooth val="0"/>
          <c:extLst>
            <c:ext xmlns:c16="http://schemas.microsoft.com/office/drawing/2014/chart" uri="{C3380CC4-5D6E-409C-BE32-E72D297353CC}">
              <c16:uniqueId val="{00000014-18E8-4AA3-9756-DF43332A55C7}"/>
            </c:ext>
          </c:extLst>
        </c:ser>
        <c:ser>
          <c:idx val="16"/>
          <c:order val="16"/>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Sheet1!$A$1:$B$1</c:f>
              <c:strCache>
                <c:ptCount val="2"/>
                <c:pt idx="0">
                  <c:v>投与前</c:v>
                </c:pt>
                <c:pt idx="1">
                  <c:v>投与後</c:v>
                </c:pt>
              </c:strCache>
            </c:strRef>
          </c:cat>
          <c:val>
            <c:numRef>
              <c:f>Sheet1!$A$18:$B$18</c:f>
              <c:numCache>
                <c:formatCode>General</c:formatCode>
                <c:ptCount val="2"/>
                <c:pt idx="0">
                  <c:v>0.77</c:v>
                </c:pt>
                <c:pt idx="1">
                  <c:v>0.84</c:v>
                </c:pt>
              </c:numCache>
            </c:numRef>
          </c:val>
          <c:smooth val="0"/>
          <c:extLst>
            <c:ext xmlns:c16="http://schemas.microsoft.com/office/drawing/2014/chart" uri="{C3380CC4-5D6E-409C-BE32-E72D297353CC}">
              <c16:uniqueId val="{00000000-71B1-4668-879F-0B8F3CE08E49}"/>
            </c:ext>
          </c:extLst>
        </c:ser>
        <c:ser>
          <c:idx val="17"/>
          <c:order val="17"/>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Sheet1!$A$1:$B$1</c:f>
              <c:strCache>
                <c:ptCount val="2"/>
                <c:pt idx="0">
                  <c:v>投与前</c:v>
                </c:pt>
                <c:pt idx="1">
                  <c:v>投与後</c:v>
                </c:pt>
              </c:strCache>
            </c:strRef>
          </c:cat>
          <c:val>
            <c:numRef>
              <c:f>Sheet1!$A$19:$B$19</c:f>
              <c:numCache>
                <c:formatCode>General</c:formatCode>
                <c:ptCount val="2"/>
                <c:pt idx="0">
                  <c:v>0.78</c:v>
                </c:pt>
                <c:pt idx="1">
                  <c:v>0.97</c:v>
                </c:pt>
              </c:numCache>
            </c:numRef>
          </c:val>
          <c:smooth val="0"/>
          <c:extLst>
            <c:ext xmlns:c16="http://schemas.microsoft.com/office/drawing/2014/chart" uri="{C3380CC4-5D6E-409C-BE32-E72D297353CC}">
              <c16:uniqueId val="{00000001-71B1-4668-879F-0B8F3CE08E49}"/>
            </c:ext>
          </c:extLst>
        </c:ser>
        <c:ser>
          <c:idx val="18"/>
          <c:order val="18"/>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Sheet1!$A$1:$B$1</c:f>
              <c:strCache>
                <c:ptCount val="2"/>
                <c:pt idx="0">
                  <c:v>投与前</c:v>
                </c:pt>
                <c:pt idx="1">
                  <c:v>投与後</c:v>
                </c:pt>
              </c:strCache>
            </c:strRef>
          </c:cat>
          <c:val>
            <c:numRef>
              <c:f>Sheet1!$A$20:$B$20</c:f>
              <c:numCache>
                <c:formatCode>General</c:formatCode>
                <c:ptCount val="2"/>
                <c:pt idx="0">
                  <c:v>0.78</c:v>
                </c:pt>
                <c:pt idx="1">
                  <c:v>0.99</c:v>
                </c:pt>
              </c:numCache>
            </c:numRef>
          </c:val>
          <c:smooth val="0"/>
          <c:extLst>
            <c:ext xmlns:c16="http://schemas.microsoft.com/office/drawing/2014/chart" uri="{C3380CC4-5D6E-409C-BE32-E72D297353CC}">
              <c16:uniqueId val="{00000002-71B1-4668-879F-0B8F3CE08E49}"/>
            </c:ext>
          </c:extLst>
        </c:ser>
        <c:ser>
          <c:idx val="19"/>
          <c:order val="19"/>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Sheet1!$A$1:$B$1</c:f>
              <c:strCache>
                <c:ptCount val="2"/>
                <c:pt idx="0">
                  <c:v>投与前</c:v>
                </c:pt>
                <c:pt idx="1">
                  <c:v>投与後</c:v>
                </c:pt>
              </c:strCache>
            </c:strRef>
          </c:cat>
          <c:val>
            <c:numRef>
              <c:f>Sheet1!$A$21:$B$21</c:f>
              <c:numCache>
                <c:formatCode>General</c:formatCode>
                <c:ptCount val="2"/>
                <c:pt idx="0">
                  <c:v>0.83</c:v>
                </c:pt>
                <c:pt idx="1">
                  <c:v>0.91</c:v>
                </c:pt>
              </c:numCache>
            </c:numRef>
          </c:val>
          <c:smooth val="0"/>
          <c:extLst>
            <c:ext xmlns:c16="http://schemas.microsoft.com/office/drawing/2014/chart" uri="{C3380CC4-5D6E-409C-BE32-E72D297353CC}">
              <c16:uniqueId val="{00000003-71B1-4668-879F-0B8F3CE08E49}"/>
            </c:ext>
          </c:extLst>
        </c:ser>
        <c:ser>
          <c:idx val="20"/>
          <c:order val="20"/>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Sheet1!$A$1:$B$1</c:f>
              <c:strCache>
                <c:ptCount val="2"/>
                <c:pt idx="0">
                  <c:v>投与前</c:v>
                </c:pt>
                <c:pt idx="1">
                  <c:v>投与後</c:v>
                </c:pt>
              </c:strCache>
            </c:strRef>
          </c:cat>
          <c:val>
            <c:numRef>
              <c:f>Sheet1!$A$22:$B$22</c:f>
              <c:numCache>
                <c:formatCode>General</c:formatCode>
                <c:ptCount val="2"/>
                <c:pt idx="0">
                  <c:v>0.84</c:v>
                </c:pt>
                <c:pt idx="1">
                  <c:v>0.93</c:v>
                </c:pt>
              </c:numCache>
            </c:numRef>
          </c:val>
          <c:smooth val="0"/>
          <c:extLst>
            <c:ext xmlns:c16="http://schemas.microsoft.com/office/drawing/2014/chart" uri="{C3380CC4-5D6E-409C-BE32-E72D297353CC}">
              <c16:uniqueId val="{00000004-71B1-4668-879F-0B8F3CE08E49}"/>
            </c:ext>
          </c:extLst>
        </c:ser>
        <c:ser>
          <c:idx val="21"/>
          <c:order val="21"/>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Sheet1!$A$1:$B$1</c:f>
              <c:strCache>
                <c:ptCount val="2"/>
                <c:pt idx="0">
                  <c:v>投与前</c:v>
                </c:pt>
                <c:pt idx="1">
                  <c:v>投与後</c:v>
                </c:pt>
              </c:strCache>
            </c:strRef>
          </c:cat>
          <c:val>
            <c:numRef>
              <c:f>Sheet1!$A$23:$B$23</c:f>
              <c:numCache>
                <c:formatCode>General</c:formatCode>
                <c:ptCount val="2"/>
                <c:pt idx="0">
                  <c:v>0.88</c:v>
                </c:pt>
                <c:pt idx="1">
                  <c:v>0.97</c:v>
                </c:pt>
              </c:numCache>
            </c:numRef>
          </c:val>
          <c:smooth val="0"/>
          <c:extLst>
            <c:ext xmlns:c16="http://schemas.microsoft.com/office/drawing/2014/chart" uri="{C3380CC4-5D6E-409C-BE32-E72D297353CC}">
              <c16:uniqueId val="{00000005-71B1-4668-879F-0B8F3CE08E49}"/>
            </c:ext>
          </c:extLst>
        </c:ser>
        <c:ser>
          <c:idx val="22"/>
          <c:order val="22"/>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strRef>
              <c:f>Sheet1!$A$1:$B$1</c:f>
              <c:strCache>
                <c:ptCount val="2"/>
                <c:pt idx="0">
                  <c:v>投与前</c:v>
                </c:pt>
                <c:pt idx="1">
                  <c:v>投与後</c:v>
                </c:pt>
              </c:strCache>
            </c:strRef>
          </c:cat>
          <c:val>
            <c:numRef>
              <c:f>Sheet1!$A$24:$B$24</c:f>
              <c:numCache>
                <c:formatCode>General</c:formatCode>
                <c:ptCount val="2"/>
                <c:pt idx="0">
                  <c:v>0.93</c:v>
                </c:pt>
                <c:pt idx="1">
                  <c:v>1.05</c:v>
                </c:pt>
              </c:numCache>
            </c:numRef>
          </c:val>
          <c:smooth val="0"/>
          <c:extLst>
            <c:ext xmlns:c16="http://schemas.microsoft.com/office/drawing/2014/chart" uri="{C3380CC4-5D6E-409C-BE32-E72D297353CC}">
              <c16:uniqueId val="{00000006-71B1-4668-879F-0B8F3CE08E49}"/>
            </c:ext>
          </c:extLst>
        </c:ser>
        <c:ser>
          <c:idx val="23"/>
          <c:order val="23"/>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Sheet1!$A$1:$B$1</c:f>
              <c:strCache>
                <c:ptCount val="2"/>
                <c:pt idx="0">
                  <c:v>投与前</c:v>
                </c:pt>
                <c:pt idx="1">
                  <c:v>投与後</c:v>
                </c:pt>
              </c:strCache>
            </c:strRef>
          </c:cat>
          <c:val>
            <c:numRef>
              <c:f>Sheet1!$A$25:$B$25</c:f>
              <c:numCache>
                <c:formatCode>General</c:formatCode>
                <c:ptCount val="2"/>
                <c:pt idx="0">
                  <c:v>0.96</c:v>
                </c:pt>
                <c:pt idx="1">
                  <c:v>0.71</c:v>
                </c:pt>
              </c:numCache>
            </c:numRef>
          </c:val>
          <c:smooth val="0"/>
          <c:extLst>
            <c:ext xmlns:c16="http://schemas.microsoft.com/office/drawing/2014/chart" uri="{C3380CC4-5D6E-409C-BE32-E72D297353CC}">
              <c16:uniqueId val="{00000007-71B1-4668-879F-0B8F3CE08E49}"/>
            </c:ext>
          </c:extLst>
        </c:ser>
        <c:ser>
          <c:idx val="24"/>
          <c:order val="24"/>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Sheet1!$A$1:$B$1</c:f>
              <c:strCache>
                <c:ptCount val="2"/>
                <c:pt idx="0">
                  <c:v>投与前</c:v>
                </c:pt>
                <c:pt idx="1">
                  <c:v>投与後</c:v>
                </c:pt>
              </c:strCache>
            </c:strRef>
          </c:cat>
          <c:val>
            <c:numRef>
              <c:f>Sheet1!$A$26:$B$26</c:f>
              <c:numCache>
                <c:formatCode>General</c:formatCode>
                <c:ptCount val="2"/>
                <c:pt idx="0">
                  <c:v>0.97</c:v>
                </c:pt>
                <c:pt idx="1">
                  <c:v>1.05</c:v>
                </c:pt>
              </c:numCache>
            </c:numRef>
          </c:val>
          <c:smooth val="0"/>
          <c:extLst>
            <c:ext xmlns:c16="http://schemas.microsoft.com/office/drawing/2014/chart" uri="{C3380CC4-5D6E-409C-BE32-E72D297353CC}">
              <c16:uniqueId val="{00000008-71B1-4668-879F-0B8F3CE08E49}"/>
            </c:ext>
          </c:extLst>
        </c:ser>
        <c:ser>
          <c:idx val="25"/>
          <c:order val="25"/>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strRef>
              <c:f>Sheet1!$A$1:$B$1</c:f>
              <c:strCache>
                <c:ptCount val="2"/>
                <c:pt idx="0">
                  <c:v>投与前</c:v>
                </c:pt>
                <c:pt idx="1">
                  <c:v>投与後</c:v>
                </c:pt>
              </c:strCache>
            </c:strRef>
          </c:cat>
          <c:val>
            <c:numRef>
              <c:f>Sheet1!$A$27:$B$27</c:f>
              <c:numCache>
                <c:formatCode>General</c:formatCode>
                <c:ptCount val="2"/>
                <c:pt idx="0">
                  <c:v>0.68</c:v>
                </c:pt>
                <c:pt idx="1">
                  <c:v>0.12</c:v>
                </c:pt>
              </c:numCache>
            </c:numRef>
          </c:val>
          <c:smooth val="0"/>
          <c:extLst>
            <c:ext xmlns:c16="http://schemas.microsoft.com/office/drawing/2014/chart" uri="{C3380CC4-5D6E-409C-BE32-E72D297353CC}">
              <c16:uniqueId val="{00000009-71B1-4668-879F-0B8F3CE08E49}"/>
            </c:ext>
          </c:extLst>
        </c:ser>
        <c:dLbls>
          <c:showLegendKey val="0"/>
          <c:showVal val="0"/>
          <c:showCatName val="0"/>
          <c:showSerName val="0"/>
          <c:showPercent val="0"/>
          <c:showBubbleSize val="0"/>
        </c:dLbls>
        <c:marker val="1"/>
        <c:smooth val="0"/>
        <c:axId val="1505516992"/>
        <c:axId val="1505515072"/>
      </c:lineChart>
      <c:catAx>
        <c:axId val="150551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2400" b="1" i="0" u="none" strike="noStrike" kern="1200" baseline="0">
                <a:solidFill>
                  <a:schemeClr val="tx1">
                    <a:lumMod val="65000"/>
                    <a:lumOff val="35000"/>
                  </a:schemeClr>
                </a:solidFill>
                <a:latin typeface="+mj-ea"/>
                <a:ea typeface="+mj-ea"/>
                <a:cs typeface="+mn-cs"/>
              </a:defRPr>
            </a:pPr>
            <a:endParaRPr lang="ja-JP"/>
          </a:p>
        </c:txPr>
        <c:crossAx val="1505515072"/>
        <c:crosses val="autoZero"/>
        <c:auto val="1"/>
        <c:lblAlgn val="ctr"/>
        <c:lblOffset val="100"/>
        <c:noMultiLvlLbl val="0"/>
      </c:catAx>
      <c:valAx>
        <c:axId val="15055150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lang="ja-JP" sz="2000" b="1" i="0" u="none" strike="noStrike" kern="1200" baseline="0">
                <a:solidFill>
                  <a:schemeClr val="tx1">
                    <a:lumMod val="65000"/>
                    <a:lumOff val="35000"/>
                  </a:schemeClr>
                </a:solidFill>
                <a:latin typeface="+mj-ea"/>
                <a:ea typeface="+mj-ea"/>
                <a:cs typeface="+mn-cs"/>
              </a:defRPr>
            </a:pPr>
            <a:endParaRPr lang="ja-JP"/>
          </a:p>
        </c:txPr>
        <c:crossAx val="1505516992"/>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AE4425-A23E-4132-8B5C-11129E7A0638}" type="doc">
      <dgm:prSet loTypeId="urn:microsoft.com/office/officeart/2005/8/layout/hProcess3" loCatId="process" qsTypeId="urn:microsoft.com/office/officeart/2005/8/quickstyle/3d1" qsCatId="3D" csTypeId="urn:microsoft.com/office/officeart/2005/8/colors/accent1_2" csCatId="accent1" phldr="1"/>
      <dgm:spPr/>
    </dgm:pt>
    <dgm:pt modelId="{BE759A1B-FFDC-4B66-B34B-A04A7E421EE2}">
      <dgm:prSet phldrT="[テキスト]"/>
      <dgm:spPr/>
      <dgm:t>
        <a:bodyPr/>
        <a:lstStyle/>
        <a:p>
          <a:r>
            <a:rPr kumimoji="1" lang="ja-JP" altLang="en-US"/>
            <a:t>原因を</a:t>
          </a:r>
          <a:endParaRPr kumimoji="1" lang="en-US" altLang="ja-JP"/>
        </a:p>
        <a:p>
          <a:r>
            <a:rPr kumimoji="1" lang="ja-JP" altLang="en-US"/>
            <a:t>取り除く</a:t>
          </a:r>
        </a:p>
      </dgm:t>
    </dgm:pt>
    <dgm:pt modelId="{50CCC742-16BE-4168-8CFD-5E78B60A7C2E}" type="parTrans" cxnId="{357BA4B6-E31E-4FAC-B989-90195FC0FBA1}">
      <dgm:prSet/>
      <dgm:spPr/>
      <dgm:t>
        <a:bodyPr/>
        <a:lstStyle/>
        <a:p>
          <a:endParaRPr kumimoji="1" lang="ja-JP" altLang="en-US"/>
        </a:p>
      </dgm:t>
    </dgm:pt>
    <dgm:pt modelId="{7EA4E18C-5053-4569-9036-2ECCFDAE5977}" type="sibTrans" cxnId="{357BA4B6-E31E-4FAC-B989-90195FC0FBA1}">
      <dgm:prSet/>
      <dgm:spPr/>
      <dgm:t>
        <a:bodyPr/>
        <a:lstStyle/>
        <a:p>
          <a:endParaRPr kumimoji="1" lang="ja-JP" altLang="en-US"/>
        </a:p>
      </dgm:t>
    </dgm:pt>
    <dgm:pt modelId="{0072C866-97BE-4376-A839-38F6D8BD156F}">
      <dgm:prSet phldrT="[テキスト]"/>
      <dgm:spPr/>
      <dgm:t>
        <a:bodyPr/>
        <a:lstStyle/>
        <a:p>
          <a:r>
            <a:rPr kumimoji="1" lang="ja-JP" altLang="en-US"/>
            <a:t>食事療法</a:t>
          </a:r>
          <a:endParaRPr kumimoji="1" lang="en-US" altLang="ja-JP"/>
        </a:p>
        <a:p>
          <a:r>
            <a:rPr kumimoji="1" lang="ja-JP" altLang="en-US"/>
            <a:t>運動療法</a:t>
          </a:r>
        </a:p>
      </dgm:t>
    </dgm:pt>
    <dgm:pt modelId="{641F05C4-A4BA-4DE7-8B5B-5DD62E8B92E6}" type="parTrans" cxnId="{ACBF7C12-34C6-4014-BF99-B48C426047AD}">
      <dgm:prSet/>
      <dgm:spPr/>
      <dgm:t>
        <a:bodyPr/>
        <a:lstStyle/>
        <a:p>
          <a:endParaRPr kumimoji="1" lang="ja-JP" altLang="en-US"/>
        </a:p>
      </dgm:t>
    </dgm:pt>
    <dgm:pt modelId="{2EC065AD-D26B-441B-B116-D285BFC7BFBE}" type="sibTrans" cxnId="{ACBF7C12-34C6-4014-BF99-B48C426047AD}">
      <dgm:prSet/>
      <dgm:spPr/>
      <dgm:t>
        <a:bodyPr/>
        <a:lstStyle/>
        <a:p>
          <a:endParaRPr kumimoji="1" lang="ja-JP" altLang="en-US"/>
        </a:p>
      </dgm:t>
    </dgm:pt>
    <dgm:pt modelId="{833E7B89-E54D-4F02-8541-31DDDAC06D29}">
      <dgm:prSet phldrT="[テキスト]"/>
      <dgm:spPr/>
      <dgm:t>
        <a:bodyPr/>
        <a:lstStyle/>
        <a:p>
          <a:r>
            <a:rPr kumimoji="1" lang="ja-JP" altLang="en-US"/>
            <a:t>投薬</a:t>
          </a:r>
        </a:p>
      </dgm:t>
    </dgm:pt>
    <dgm:pt modelId="{E6AF130E-A6F6-47DE-98CC-2E8E0B38072F}" type="parTrans" cxnId="{1EF74010-BDE9-4B72-A705-AD15F0C56B72}">
      <dgm:prSet/>
      <dgm:spPr/>
      <dgm:t>
        <a:bodyPr/>
        <a:lstStyle/>
        <a:p>
          <a:endParaRPr kumimoji="1" lang="ja-JP" altLang="en-US"/>
        </a:p>
      </dgm:t>
    </dgm:pt>
    <dgm:pt modelId="{823ACAE0-78F2-4FA9-AAB1-10F34F89A5BF}" type="sibTrans" cxnId="{1EF74010-BDE9-4B72-A705-AD15F0C56B72}">
      <dgm:prSet/>
      <dgm:spPr/>
      <dgm:t>
        <a:bodyPr/>
        <a:lstStyle/>
        <a:p>
          <a:endParaRPr kumimoji="1" lang="ja-JP" altLang="en-US"/>
        </a:p>
      </dgm:t>
    </dgm:pt>
    <dgm:pt modelId="{EEA4346A-AB1C-4DE3-91CD-8E6B3C4C88DC}" type="pres">
      <dgm:prSet presAssocID="{FCAE4425-A23E-4132-8B5C-11129E7A0638}" presName="Name0" presStyleCnt="0">
        <dgm:presLayoutVars>
          <dgm:dir/>
          <dgm:animLvl val="lvl"/>
          <dgm:resizeHandles val="exact"/>
        </dgm:presLayoutVars>
      </dgm:prSet>
      <dgm:spPr/>
    </dgm:pt>
    <dgm:pt modelId="{00CA38DF-4378-4A0D-9638-39F308AD7FA3}" type="pres">
      <dgm:prSet presAssocID="{FCAE4425-A23E-4132-8B5C-11129E7A0638}" presName="dummy" presStyleCnt="0"/>
      <dgm:spPr/>
    </dgm:pt>
    <dgm:pt modelId="{9B16F8B3-E889-4B69-BAB0-F6E78483D433}" type="pres">
      <dgm:prSet presAssocID="{FCAE4425-A23E-4132-8B5C-11129E7A0638}" presName="linH" presStyleCnt="0"/>
      <dgm:spPr/>
    </dgm:pt>
    <dgm:pt modelId="{AFF4C266-E757-462A-9B02-3F41F670438C}" type="pres">
      <dgm:prSet presAssocID="{FCAE4425-A23E-4132-8B5C-11129E7A0638}" presName="padding1" presStyleCnt="0"/>
      <dgm:spPr/>
    </dgm:pt>
    <dgm:pt modelId="{1601337F-DB9A-491E-8CA5-A14886B82639}" type="pres">
      <dgm:prSet presAssocID="{BE759A1B-FFDC-4B66-B34B-A04A7E421EE2}" presName="linV" presStyleCnt="0"/>
      <dgm:spPr/>
    </dgm:pt>
    <dgm:pt modelId="{106F4ED8-D974-48C4-889E-B8E4D59A97D0}" type="pres">
      <dgm:prSet presAssocID="{BE759A1B-FFDC-4B66-B34B-A04A7E421EE2}" presName="spVertical1" presStyleCnt="0"/>
      <dgm:spPr/>
    </dgm:pt>
    <dgm:pt modelId="{B2173925-ABE5-4549-84BA-8DA6EEC9120E}" type="pres">
      <dgm:prSet presAssocID="{BE759A1B-FFDC-4B66-B34B-A04A7E421EE2}" presName="parTx" presStyleLbl="revTx" presStyleIdx="0" presStyleCnt="3">
        <dgm:presLayoutVars>
          <dgm:chMax val="0"/>
          <dgm:chPref val="0"/>
          <dgm:bulletEnabled val="1"/>
        </dgm:presLayoutVars>
      </dgm:prSet>
      <dgm:spPr/>
    </dgm:pt>
    <dgm:pt modelId="{7B12E44F-4CC3-4BA2-8E2A-51F34B5BC6EB}" type="pres">
      <dgm:prSet presAssocID="{BE759A1B-FFDC-4B66-B34B-A04A7E421EE2}" presName="spVertical2" presStyleCnt="0"/>
      <dgm:spPr/>
    </dgm:pt>
    <dgm:pt modelId="{6A427E8A-22B1-404E-85C0-445EF55EE463}" type="pres">
      <dgm:prSet presAssocID="{BE759A1B-FFDC-4B66-B34B-A04A7E421EE2}" presName="spVertical3" presStyleCnt="0"/>
      <dgm:spPr/>
    </dgm:pt>
    <dgm:pt modelId="{2764B25D-21FA-43FE-A024-FD3451DF8BFB}" type="pres">
      <dgm:prSet presAssocID="{7EA4E18C-5053-4569-9036-2ECCFDAE5977}" presName="space" presStyleCnt="0"/>
      <dgm:spPr/>
    </dgm:pt>
    <dgm:pt modelId="{A4160665-B8C6-4513-B171-A24A4A440BEB}" type="pres">
      <dgm:prSet presAssocID="{0072C866-97BE-4376-A839-38F6D8BD156F}" presName="linV" presStyleCnt="0"/>
      <dgm:spPr/>
    </dgm:pt>
    <dgm:pt modelId="{AA387312-A6AA-4E25-A149-73ADBFA15B9A}" type="pres">
      <dgm:prSet presAssocID="{0072C866-97BE-4376-A839-38F6D8BD156F}" presName="spVertical1" presStyleCnt="0"/>
      <dgm:spPr/>
    </dgm:pt>
    <dgm:pt modelId="{8D74487C-F9B6-4C72-B16D-9CBD8DCF9D49}" type="pres">
      <dgm:prSet presAssocID="{0072C866-97BE-4376-A839-38F6D8BD156F}" presName="parTx" presStyleLbl="revTx" presStyleIdx="1" presStyleCnt="3">
        <dgm:presLayoutVars>
          <dgm:chMax val="0"/>
          <dgm:chPref val="0"/>
          <dgm:bulletEnabled val="1"/>
        </dgm:presLayoutVars>
      </dgm:prSet>
      <dgm:spPr/>
    </dgm:pt>
    <dgm:pt modelId="{D2454FC1-8575-4416-BD5D-5980348EF007}" type="pres">
      <dgm:prSet presAssocID="{0072C866-97BE-4376-A839-38F6D8BD156F}" presName="spVertical2" presStyleCnt="0"/>
      <dgm:spPr/>
    </dgm:pt>
    <dgm:pt modelId="{5B5EAAB4-D77D-492F-9BC5-2A420B3C52D5}" type="pres">
      <dgm:prSet presAssocID="{0072C866-97BE-4376-A839-38F6D8BD156F}" presName="spVertical3" presStyleCnt="0"/>
      <dgm:spPr/>
    </dgm:pt>
    <dgm:pt modelId="{7E6D600F-F29B-40AD-8FB6-A9987C7BF690}" type="pres">
      <dgm:prSet presAssocID="{2EC065AD-D26B-441B-B116-D285BFC7BFBE}" presName="space" presStyleCnt="0"/>
      <dgm:spPr/>
    </dgm:pt>
    <dgm:pt modelId="{33C7077A-256A-4AA8-AE28-EC15DE351AF2}" type="pres">
      <dgm:prSet presAssocID="{833E7B89-E54D-4F02-8541-31DDDAC06D29}" presName="linV" presStyleCnt="0"/>
      <dgm:spPr/>
    </dgm:pt>
    <dgm:pt modelId="{B727324A-8AC5-4C11-A8E2-2767D78590FC}" type="pres">
      <dgm:prSet presAssocID="{833E7B89-E54D-4F02-8541-31DDDAC06D29}" presName="spVertical1" presStyleCnt="0"/>
      <dgm:spPr/>
    </dgm:pt>
    <dgm:pt modelId="{FB46DCB9-7724-459B-8D80-128F2DD3B734}" type="pres">
      <dgm:prSet presAssocID="{833E7B89-E54D-4F02-8541-31DDDAC06D29}" presName="parTx" presStyleLbl="revTx" presStyleIdx="2" presStyleCnt="3">
        <dgm:presLayoutVars>
          <dgm:chMax val="0"/>
          <dgm:chPref val="0"/>
          <dgm:bulletEnabled val="1"/>
        </dgm:presLayoutVars>
      </dgm:prSet>
      <dgm:spPr/>
    </dgm:pt>
    <dgm:pt modelId="{94792BBC-FDA0-4584-A699-79F58A7C24A2}" type="pres">
      <dgm:prSet presAssocID="{833E7B89-E54D-4F02-8541-31DDDAC06D29}" presName="spVertical2" presStyleCnt="0"/>
      <dgm:spPr/>
    </dgm:pt>
    <dgm:pt modelId="{4121697C-D1EE-4395-A1E3-31C5E51814BF}" type="pres">
      <dgm:prSet presAssocID="{833E7B89-E54D-4F02-8541-31DDDAC06D29}" presName="spVertical3" presStyleCnt="0"/>
      <dgm:spPr/>
    </dgm:pt>
    <dgm:pt modelId="{C05DABD8-6997-46AB-A4CD-BCD030DD56D9}" type="pres">
      <dgm:prSet presAssocID="{FCAE4425-A23E-4132-8B5C-11129E7A0638}" presName="padding2" presStyleCnt="0"/>
      <dgm:spPr/>
    </dgm:pt>
    <dgm:pt modelId="{F6CE08D3-096C-4FC7-863B-AA1703F48C35}" type="pres">
      <dgm:prSet presAssocID="{FCAE4425-A23E-4132-8B5C-11129E7A0638}" presName="negArrow" presStyleCnt="0"/>
      <dgm:spPr/>
    </dgm:pt>
    <dgm:pt modelId="{1795410C-EA93-40BC-96D1-6954D2B609A7}" type="pres">
      <dgm:prSet presAssocID="{FCAE4425-A23E-4132-8B5C-11129E7A0638}" presName="backgroundArrow" presStyleLbl="node1" presStyleIdx="0" presStyleCnt="1" custLinFactNeighborY="-22">
        <dgm:style>
          <a:lnRef idx="1">
            <a:schemeClr val="accent6"/>
          </a:lnRef>
          <a:fillRef idx="2">
            <a:schemeClr val="accent6"/>
          </a:fillRef>
          <a:effectRef idx="1">
            <a:schemeClr val="accent6"/>
          </a:effectRef>
          <a:fontRef idx="minor">
            <a:schemeClr val="dk1"/>
          </a:fontRef>
        </dgm:style>
      </dgm:prSet>
      <dgm:spPr/>
    </dgm:pt>
  </dgm:ptLst>
  <dgm:cxnLst>
    <dgm:cxn modelId="{C557A30D-A651-45F4-B9E1-D85624A524F6}" type="presOf" srcId="{0072C866-97BE-4376-A839-38F6D8BD156F}" destId="{8D74487C-F9B6-4C72-B16D-9CBD8DCF9D49}" srcOrd="0" destOrd="0" presId="urn:microsoft.com/office/officeart/2005/8/layout/hProcess3"/>
    <dgm:cxn modelId="{1EF74010-BDE9-4B72-A705-AD15F0C56B72}" srcId="{FCAE4425-A23E-4132-8B5C-11129E7A0638}" destId="{833E7B89-E54D-4F02-8541-31DDDAC06D29}" srcOrd="2" destOrd="0" parTransId="{E6AF130E-A6F6-47DE-98CC-2E8E0B38072F}" sibTransId="{823ACAE0-78F2-4FA9-AAB1-10F34F89A5BF}"/>
    <dgm:cxn modelId="{ACBF7C12-34C6-4014-BF99-B48C426047AD}" srcId="{FCAE4425-A23E-4132-8B5C-11129E7A0638}" destId="{0072C866-97BE-4376-A839-38F6D8BD156F}" srcOrd="1" destOrd="0" parTransId="{641F05C4-A4BA-4DE7-8B5B-5DD62E8B92E6}" sibTransId="{2EC065AD-D26B-441B-B116-D285BFC7BFBE}"/>
    <dgm:cxn modelId="{4150D955-F0AD-42F7-9188-D9B198C7AA4C}" type="presOf" srcId="{833E7B89-E54D-4F02-8541-31DDDAC06D29}" destId="{FB46DCB9-7724-459B-8D80-128F2DD3B734}" srcOrd="0" destOrd="0" presId="urn:microsoft.com/office/officeart/2005/8/layout/hProcess3"/>
    <dgm:cxn modelId="{357BA4B6-E31E-4FAC-B989-90195FC0FBA1}" srcId="{FCAE4425-A23E-4132-8B5C-11129E7A0638}" destId="{BE759A1B-FFDC-4B66-B34B-A04A7E421EE2}" srcOrd="0" destOrd="0" parTransId="{50CCC742-16BE-4168-8CFD-5E78B60A7C2E}" sibTransId="{7EA4E18C-5053-4569-9036-2ECCFDAE5977}"/>
    <dgm:cxn modelId="{1FCAC1CE-DA88-492A-A7A7-BE1E92DA23D0}" type="presOf" srcId="{BE759A1B-FFDC-4B66-B34B-A04A7E421EE2}" destId="{B2173925-ABE5-4549-84BA-8DA6EEC9120E}" srcOrd="0" destOrd="0" presId="urn:microsoft.com/office/officeart/2005/8/layout/hProcess3"/>
    <dgm:cxn modelId="{31C3BAF1-6651-4966-98B4-563198E2761E}" type="presOf" srcId="{FCAE4425-A23E-4132-8B5C-11129E7A0638}" destId="{EEA4346A-AB1C-4DE3-91CD-8E6B3C4C88DC}" srcOrd="0" destOrd="0" presId="urn:microsoft.com/office/officeart/2005/8/layout/hProcess3"/>
    <dgm:cxn modelId="{07118772-8A25-4F73-974C-47023215180B}" type="presParOf" srcId="{EEA4346A-AB1C-4DE3-91CD-8E6B3C4C88DC}" destId="{00CA38DF-4378-4A0D-9638-39F308AD7FA3}" srcOrd="0" destOrd="0" presId="urn:microsoft.com/office/officeart/2005/8/layout/hProcess3"/>
    <dgm:cxn modelId="{2254B3C9-01D4-409A-8DC4-98B2F445CA12}" type="presParOf" srcId="{EEA4346A-AB1C-4DE3-91CD-8E6B3C4C88DC}" destId="{9B16F8B3-E889-4B69-BAB0-F6E78483D433}" srcOrd="1" destOrd="0" presId="urn:microsoft.com/office/officeart/2005/8/layout/hProcess3"/>
    <dgm:cxn modelId="{B3FD04F9-4D1F-4C1A-AE75-6B1033CEE659}" type="presParOf" srcId="{9B16F8B3-E889-4B69-BAB0-F6E78483D433}" destId="{AFF4C266-E757-462A-9B02-3F41F670438C}" srcOrd="0" destOrd="0" presId="urn:microsoft.com/office/officeart/2005/8/layout/hProcess3"/>
    <dgm:cxn modelId="{F94D5F37-F94D-442D-9E43-01168D7363AC}" type="presParOf" srcId="{9B16F8B3-E889-4B69-BAB0-F6E78483D433}" destId="{1601337F-DB9A-491E-8CA5-A14886B82639}" srcOrd="1" destOrd="0" presId="urn:microsoft.com/office/officeart/2005/8/layout/hProcess3"/>
    <dgm:cxn modelId="{7358AAD6-CCCB-4C3B-9471-7B352DD3A5B8}" type="presParOf" srcId="{1601337F-DB9A-491E-8CA5-A14886B82639}" destId="{106F4ED8-D974-48C4-889E-B8E4D59A97D0}" srcOrd="0" destOrd="0" presId="urn:microsoft.com/office/officeart/2005/8/layout/hProcess3"/>
    <dgm:cxn modelId="{9BDABF9A-8467-47A0-9F7B-7F465B3F7C0B}" type="presParOf" srcId="{1601337F-DB9A-491E-8CA5-A14886B82639}" destId="{B2173925-ABE5-4549-84BA-8DA6EEC9120E}" srcOrd="1" destOrd="0" presId="urn:microsoft.com/office/officeart/2005/8/layout/hProcess3"/>
    <dgm:cxn modelId="{30F2CA7A-AC46-4950-83A4-1ABEE562601B}" type="presParOf" srcId="{1601337F-DB9A-491E-8CA5-A14886B82639}" destId="{7B12E44F-4CC3-4BA2-8E2A-51F34B5BC6EB}" srcOrd="2" destOrd="0" presId="urn:microsoft.com/office/officeart/2005/8/layout/hProcess3"/>
    <dgm:cxn modelId="{033796AB-8252-46DC-B368-7F8C909BAED1}" type="presParOf" srcId="{1601337F-DB9A-491E-8CA5-A14886B82639}" destId="{6A427E8A-22B1-404E-85C0-445EF55EE463}" srcOrd="3" destOrd="0" presId="urn:microsoft.com/office/officeart/2005/8/layout/hProcess3"/>
    <dgm:cxn modelId="{ADC60BB9-DA8B-46E1-8ED6-C263444CA1FD}" type="presParOf" srcId="{9B16F8B3-E889-4B69-BAB0-F6E78483D433}" destId="{2764B25D-21FA-43FE-A024-FD3451DF8BFB}" srcOrd="2" destOrd="0" presId="urn:microsoft.com/office/officeart/2005/8/layout/hProcess3"/>
    <dgm:cxn modelId="{D5FA77DE-6602-402D-A9A4-3AA095BA3EAC}" type="presParOf" srcId="{9B16F8B3-E889-4B69-BAB0-F6E78483D433}" destId="{A4160665-B8C6-4513-B171-A24A4A440BEB}" srcOrd="3" destOrd="0" presId="urn:microsoft.com/office/officeart/2005/8/layout/hProcess3"/>
    <dgm:cxn modelId="{67982A91-7991-41CF-A272-14188E036150}" type="presParOf" srcId="{A4160665-B8C6-4513-B171-A24A4A440BEB}" destId="{AA387312-A6AA-4E25-A149-73ADBFA15B9A}" srcOrd="0" destOrd="0" presId="urn:microsoft.com/office/officeart/2005/8/layout/hProcess3"/>
    <dgm:cxn modelId="{C226D9B0-9F4D-4236-8C29-708B64BF3324}" type="presParOf" srcId="{A4160665-B8C6-4513-B171-A24A4A440BEB}" destId="{8D74487C-F9B6-4C72-B16D-9CBD8DCF9D49}" srcOrd="1" destOrd="0" presId="urn:microsoft.com/office/officeart/2005/8/layout/hProcess3"/>
    <dgm:cxn modelId="{81753B85-8D29-4B75-88E4-22E15149F2D7}" type="presParOf" srcId="{A4160665-B8C6-4513-B171-A24A4A440BEB}" destId="{D2454FC1-8575-4416-BD5D-5980348EF007}" srcOrd="2" destOrd="0" presId="urn:microsoft.com/office/officeart/2005/8/layout/hProcess3"/>
    <dgm:cxn modelId="{4275C265-F352-4FB5-B18A-120003E9E104}" type="presParOf" srcId="{A4160665-B8C6-4513-B171-A24A4A440BEB}" destId="{5B5EAAB4-D77D-492F-9BC5-2A420B3C52D5}" srcOrd="3" destOrd="0" presId="urn:microsoft.com/office/officeart/2005/8/layout/hProcess3"/>
    <dgm:cxn modelId="{3A66C8A1-A228-4F19-80F5-3D4D551D5B1C}" type="presParOf" srcId="{9B16F8B3-E889-4B69-BAB0-F6E78483D433}" destId="{7E6D600F-F29B-40AD-8FB6-A9987C7BF690}" srcOrd="4" destOrd="0" presId="urn:microsoft.com/office/officeart/2005/8/layout/hProcess3"/>
    <dgm:cxn modelId="{7C6D8490-7566-4127-A35F-E7D4E51876C5}" type="presParOf" srcId="{9B16F8B3-E889-4B69-BAB0-F6E78483D433}" destId="{33C7077A-256A-4AA8-AE28-EC15DE351AF2}" srcOrd="5" destOrd="0" presId="urn:microsoft.com/office/officeart/2005/8/layout/hProcess3"/>
    <dgm:cxn modelId="{21CE66D8-9846-45BE-823E-7FC88EED138E}" type="presParOf" srcId="{33C7077A-256A-4AA8-AE28-EC15DE351AF2}" destId="{B727324A-8AC5-4C11-A8E2-2767D78590FC}" srcOrd="0" destOrd="0" presId="urn:microsoft.com/office/officeart/2005/8/layout/hProcess3"/>
    <dgm:cxn modelId="{870187DB-2FFA-4CF4-9C01-7F2668281B2C}" type="presParOf" srcId="{33C7077A-256A-4AA8-AE28-EC15DE351AF2}" destId="{FB46DCB9-7724-459B-8D80-128F2DD3B734}" srcOrd="1" destOrd="0" presId="urn:microsoft.com/office/officeart/2005/8/layout/hProcess3"/>
    <dgm:cxn modelId="{735F174C-6772-4665-8FF8-ADB3C0330A79}" type="presParOf" srcId="{33C7077A-256A-4AA8-AE28-EC15DE351AF2}" destId="{94792BBC-FDA0-4584-A699-79F58A7C24A2}" srcOrd="2" destOrd="0" presId="urn:microsoft.com/office/officeart/2005/8/layout/hProcess3"/>
    <dgm:cxn modelId="{5EA292C6-69A3-4148-B949-C3B8ECF49F20}" type="presParOf" srcId="{33C7077A-256A-4AA8-AE28-EC15DE351AF2}" destId="{4121697C-D1EE-4395-A1E3-31C5E51814BF}" srcOrd="3" destOrd="0" presId="urn:microsoft.com/office/officeart/2005/8/layout/hProcess3"/>
    <dgm:cxn modelId="{25F7A982-DE9D-4E37-88EE-BB044C4CB124}" type="presParOf" srcId="{9B16F8B3-E889-4B69-BAB0-F6E78483D433}" destId="{C05DABD8-6997-46AB-A4CD-BCD030DD56D9}" srcOrd="6" destOrd="0" presId="urn:microsoft.com/office/officeart/2005/8/layout/hProcess3"/>
    <dgm:cxn modelId="{8D3FBD72-D330-45EA-BD03-095A4A36BD86}" type="presParOf" srcId="{9B16F8B3-E889-4B69-BAB0-F6E78483D433}" destId="{F6CE08D3-096C-4FC7-863B-AA1703F48C35}" srcOrd="7" destOrd="0" presId="urn:microsoft.com/office/officeart/2005/8/layout/hProcess3"/>
    <dgm:cxn modelId="{B6469C30-684B-41C7-9225-79559879BB49}" type="presParOf" srcId="{9B16F8B3-E889-4B69-BAB0-F6E78483D433}" destId="{1795410C-EA93-40BC-96D1-6954D2B609A7}"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5462F1-B699-41E5-9A43-A90CE879631E}" type="doc">
      <dgm:prSet loTypeId="urn:microsoft.com/office/officeart/2005/8/layout/hProcess9" loCatId="process" qsTypeId="urn:microsoft.com/office/officeart/2005/8/quickstyle/simple3" qsCatId="simple" csTypeId="urn:microsoft.com/office/officeart/2005/8/colors/accent1_2" csCatId="accent1" phldr="1"/>
      <dgm:spPr/>
    </dgm:pt>
    <dgm:pt modelId="{59393FDE-D13B-4831-AFEA-F552CEC193F1}">
      <dgm:prSet phldrT="[テキスト]"/>
      <dgm:spPr/>
      <dgm:t>
        <a:bodyPr/>
        <a:lstStyle/>
        <a:p>
          <a:r>
            <a:rPr kumimoji="1" lang="en-US" altLang="ja-JP"/>
            <a:t>PPERα</a:t>
          </a:r>
          <a:r>
            <a:rPr kumimoji="1" lang="ja-JP" altLang="en-US"/>
            <a:t>↑</a:t>
          </a:r>
        </a:p>
      </dgm:t>
    </dgm:pt>
    <dgm:pt modelId="{4152615D-5BC5-4416-BF60-A694045D9297}" type="parTrans" cxnId="{29E5BAAF-B892-4AE2-BBBB-D378E7AE8A7E}">
      <dgm:prSet/>
      <dgm:spPr/>
      <dgm:t>
        <a:bodyPr/>
        <a:lstStyle/>
        <a:p>
          <a:endParaRPr kumimoji="1" lang="ja-JP" altLang="en-US"/>
        </a:p>
      </dgm:t>
    </dgm:pt>
    <dgm:pt modelId="{74573B56-3297-4587-9329-0098FFE2BA44}" type="sibTrans" cxnId="{29E5BAAF-B892-4AE2-BBBB-D378E7AE8A7E}">
      <dgm:prSet/>
      <dgm:spPr/>
      <dgm:t>
        <a:bodyPr/>
        <a:lstStyle/>
        <a:p>
          <a:endParaRPr kumimoji="1" lang="ja-JP" altLang="en-US"/>
        </a:p>
      </dgm:t>
    </dgm:pt>
    <dgm:pt modelId="{FF71C629-3C79-4197-8C4B-B406BC3EF639}">
      <dgm:prSet phldrT="[テキスト]"/>
      <dgm:spPr/>
      <dgm:t>
        <a:bodyPr/>
        <a:lstStyle/>
        <a:p>
          <a:r>
            <a:rPr kumimoji="1" lang="en-US" altLang="ja-JP"/>
            <a:t>FGF21</a:t>
          </a:r>
          <a:r>
            <a:rPr kumimoji="1" lang="ja-JP" altLang="en-US"/>
            <a:t>↑</a:t>
          </a:r>
        </a:p>
      </dgm:t>
    </dgm:pt>
    <dgm:pt modelId="{7C0F965D-9C2C-4780-BDD7-F13AC7FE515E}" type="parTrans" cxnId="{366ADD9E-CC7A-4AB3-9CDB-F54B4007D457}">
      <dgm:prSet/>
      <dgm:spPr/>
      <dgm:t>
        <a:bodyPr/>
        <a:lstStyle/>
        <a:p>
          <a:endParaRPr kumimoji="1" lang="ja-JP" altLang="en-US"/>
        </a:p>
      </dgm:t>
    </dgm:pt>
    <dgm:pt modelId="{30E629CD-42C1-4E39-83D2-978F229E4C1F}" type="sibTrans" cxnId="{366ADD9E-CC7A-4AB3-9CDB-F54B4007D457}">
      <dgm:prSet/>
      <dgm:spPr/>
      <dgm:t>
        <a:bodyPr/>
        <a:lstStyle/>
        <a:p>
          <a:endParaRPr kumimoji="1" lang="ja-JP" altLang="en-US"/>
        </a:p>
      </dgm:t>
    </dgm:pt>
    <dgm:pt modelId="{20E535A6-DBA4-46E8-AEDB-6FBAA99CF191}">
      <dgm:prSet phldrT="[テキスト]"/>
      <dgm:spPr/>
      <dgm:t>
        <a:bodyPr/>
        <a:lstStyle/>
        <a:p>
          <a:r>
            <a:rPr kumimoji="1" lang="en-US" altLang="ja-JP"/>
            <a:t>Insulin</a:t>
          </a:r>
          <a:r>
            <a:rPr kumimoji="1" lang="ja-JP" altLang="en-US"/>
            <a:t>↓</a:t>
          </a:r>
        </a:p>
      </dgm:t>
    </dgm:pt>
    <dgm:pt modelId="{2D96291B-5856-4143-BE80-9538A478A8CD}" type="parTrans" cxnId="{2CC61B2F-9E4D-4A7C-8CD6-E05E811DB3B4}">
      <dgm:prSet/>
      <dgm:spPr/>
      <dgm:t>
        <a:bodyPr/>
        <a:lstStyle/>
        <a:p>
          <a:endParaRPr kumimoji="1" lang="ja-JP" altLang="en-US"/>
        </a:p>
      </dgm:t>
    </dgm:pt>
    <dgm:pt modelId="{24402B27-CF62-48D8-97BE-67D9A4BC62E5}" type="sibTrans" cxnId="{2CC61B2F-9E4D-4A7C-8CD6-E05E811DB3B4}">
      <dgm:prSet/>
      <dgm:spPr/>
      <dgm:t>
        <a:bodyPr/>
        <a:lstStyle/>
        <a:p>
          <a:endParaRPr kumimoji="1" lang="ja-JP" altLang="en-US"/>
        </a:p>
      </dgm:t>
    </dgm:pt>
    <dgm:pt modelId="{E2FEDD6E-5A06-480C-B3E2-D34FE77CD9EC}" type="pres">
      <dgm:prSet presAssocID="{4A5462F1-B699-41E5-9A43-A90CE879631E}" presName="CompostProcess" presStyleCnt="0">
        <dgm:presLayoutVars>
          <dgm:dir/>
          <dgm:resizeHandles val="exact"/>
        </dgm:presLayoutVars>
      </dgm:prSet>
      <dgm:spPr/>
    </dgm:pt>
    <dgm:pt modelId="{A5C4CA42-D2FE-49F1-81DE-2A811E4C4E16}" type="pres">
      <dgm:prSet presAssocID="{4A5462F1-B699-41E5-9A43-A90CE879631E}" presName="arrow" presStyleLbl="bgShp" presStyleIdx="0" presStyleCnt="1"/>
      <dgm:spPr/>
    </dgm:pt>
    <dgm:pt modelId="{3EFC6963-B41B-4622-B7FE-4E53048341A7}" type="pres">
      <dgm:prSet presAssocID="{4A5462F1-B699-41E5-9A43-A90CE879631E}" presName="linearProcess" presStyleCnt="0"/>
      <dgm:spPr/>
    </dgm:pt>
    <dgm:pt modelId="{299898B3-DEBA-4A79-83EB-B4501FE63CED}" type="pres">
      <dgm:prSet presAssocID="{59393FDE-D13B-4831-AFEA-F552CEC193F1}" presName="textNode" presStyleLbl="node1" presStyleIdx="0" presStyleCnt="3">
        <dgm:presLayoutVars>
          <dgm:bulletEnabled val="1"/>
        </dgm:presLayoutVars>
      </dgm:prSet>
      <dgm:spPr/>
    </dgm:pt>
    <dgm:pt modelId="{4BB5DDFF-6358-495A-96D6-A4273E6EC20F}" type="pres">
      <dgm:prSet presAssocID="{74573B56-3297-4587-9329-0098FFE2BA44}" presName="sibTrans" presStyleCnt="0"/>
      <dgm:spPr/>
    </dgm:pt>
    <dgm:pt modelId="{D4C86633-DCFF-493F-8C3C-582F22D8B9A1}" type="pres">
      <dgm:prSet presAssocID="{FF71C629-3C79-4197-8C4B-B406BC3EF639}" presName="textNode" presStyleLbl="node1" presStyleIdx="1" presStyleCnt="3">
        <dgm:presLayoutVars>
          <dgm:bulletEnabled val="1"/>
        </dgm:presLayoutVars>
      </dgm:prSet>
      <dgm:spPr/>
    </dgm:pt>
    <dgm:pt modelId="{47D361A6-E65C-4C20-AD44-1D250F1F8EB2}" type="pres">
      <dgm:prSet presAssocID="{30E629CD-42C1-4E39-83D2-978F229E4C1F}" presName="sibTrans" presStyleCnt="0"/>
      <dgm:spPr/>
    </dgm:pt>
    <dgm:pt modelId="{04E4CAE3-67CB-4B0D-BC3A-D10E9E3F3EFD}" type="pres">
      <dgm:prSet presAssocID="{20E535A6-DBA4-46E8-AEDB-6FBAA99CF191}" presName="textNode" presStyleLbl="node1" presStyleIdx="2" presStyleCnt="3">
        <dgm:presLayoutVars>
          <dgm:bulletEnabled val="1"/>
        </dgm:presLayoutVars>
      </dgm:prSet>
      <dgm:spPr/>
    </dgm:pt>
  </dgm:ptLst>
  <dgm:cxnLst>
    <dgm:cxn modelId="{F3E7D115-696A-4295-849C-CD5B7F340EDF}" type="presOf" srcId="{20E535A6-DBA4-46E8-AEDB-6FBAA99CF191}" destId="{04E4CAE3-67CB-4B0D-BC3A-D10E9E3F3EFD}" srcOrd="0" destOrd="0" presId="urn:microsoft.com/office/officeart/2005/8/layout/hProcess9"/>
    <dgm:cxn modelId="{2CC61B2F-9E4D-4A7C-8CD6-E05E811DB3B4}" srcId="{4A5462F1-B699-41E5-9A43-A90CE879631E}" destId="{20E535A6-DBA4-46E8-AEDB-6FBAA99CF191}" srcOrd="2" destOrd="0" parTransId="{2D96291B-5856-4143-BE80-9538A478A8CD}" sibTransId="{24402B27-CF62-48D8-97BE-67D9A4BC62E5}"/>
    <dgm:cxn modelId="{366ADD9E-CC7A-4AB3-9CDB-F54B4007D457}" srcId="{4A5462F1-B699-41E5-9A43-A90CE879631E}" destId="{FF71C629-3C79-4197-8C4B-B406BC3EF639}" srcOrd="1" destOrd="0" parTransId="{7C0F965D-9C2C-4780-BDD7-F13AC7FE515E}" sibTransId="{30E629CD-42C1-4E39-83D2-978F229E4C1F}"/>
    <dgm:cxn modelId="{1F4E3FA7-9BF2-4EB7-A642-9EAB4F1616B5}" type="presOf" srcId="{FF71C629-3C79-4197-8C4B-B406BC3EF639}" destId="{D4C86633-DCFF-493F-8C3C-582F22D8B9A1}" srcOrd="0" destOrd="0" presId="urn:microsoft.com/office/officeart/2005/8/layout/hProcess9"/>
    <dgm:cxn modelId="{AC44A0AD-30F1-4E4C-B440-42DCF9242774}" type="presOf" srcId="{4A5462F1-B699-41E5-9A43-A90CE879631E}" destId="{E2FEDD6E-5A06-480C-B3E2-D34FE77CD9EC}" srcOrd="0" destOrd="0" presId="urn:microsoft.com/office/officeart/2005/8/layout/hProcess9"/>
    <dgm:cxn modelId="{29E5BAAF-B892-4AE2-BBBB-D378E7AE8A7E}" srcId="{4A5462F1-B699-41E5-9A43-A90CE879631E}" destId="{59393FDE-D13B-4831-AFEA-F552CEC193F1}" srcOrd="0" destOrd="0" parTransId="{4152615D-5BC5-4416-BF60-A694045D9297}" sibTransId="{74573B56-3297-4587-9329-0098FFE2BA44}"/>
    <dgm:cxn modelId="{2AE22CD9-78F2-49E5-9884-366C4EC0ABD2}" type="presOf" srcId="{59393FDE-D13B-4831-AFEA-F552CEC193F1}" destId="{299898B3-DEBA-4A79-83EB-B4501FE63CED}" srcOrd="0" destOrd="0" presId="urn:microsoft.com/office/officeart/2005/8/layout/hProcess9"/>
    <dgm:cxn modelId="{5CC0D1FA-5B3C-4091-B64F-B2432DA95847}" type="presParOf" srcId="{E2FEDD6E-5A06-480C-B3E2-D34FE77CD9EC}" destId="{A5C4CA42-D2FE-49F1-81DE-2A811E4C4E16}" srcOrd="0" destOrd="0" presId="urn:microsoft.com/office/officeart/2005/8/layout/hProcess9"/>
    <dgm:cxn modelId="{AAE06915-0A2C-4777-9A49-E2D14182A559}" type="presParOf" srcId="{E2FEDD6E-5A06-480C-B3E2-D34FE77CD9EC}" destId="{3EFC6963-B41B-4622-B7FE-4E53048341A7}" srcOrd="1" destOrd="0" presId="urn:microsoft.com/office/officeart/2005/8/layout/hProcess9"/>
    <dgm:cxn modelId="{21D0C41A-BB85-46E6-AEC9-7666844A47CF}" type="presParOf" srcId="{3EFC6963-B41B-4622-B7FE-4E53048341A7}" destId="{299898B3-DEBA-4A79-83EB-B4501FE63CED}" srcOrd="0" destOrd="0" presId="urn:microsoft.com/office/officeart/2005/8/layout/hProcess9"/>
    <dgm:cxn modelId="{1C494D09-B54E-4EFC-A193-BA122A6739F2}" type="presParOf" srcId="{3EFC6963-B41B-4622-B7FE-4E53048341A7}" destId="{4BB5DDFF-6358-495A-96D6-A4273E6EC20F}" srcOrd="1" destOrd="0" presId="urn:microsoft.com/office/officeart/2005/8/layout/hProcess9"/>
    <dgm:cxn modelId="{3EFBFEAB-C203-4C53-A152-8943CC094797}" type="presParOf" srcId="{3EFC6963-B41B-4622-B7FE-4E53048341A7}" destId="{D4C86633-DCFF-493F-8C3C-582F22D8B9A1}" srcOrd="2" destOrd="0" presId="urn:microsoft.com/office/officeart/2005/8/layout/hProcess9"/>
    <dgm:cxn modelId="{5926B8FF-AB07-44E1-9291-2BB5088832E6}" type="presParOf" srcId="{3EFC6963-B41B-4622-B7FE-4E53048341A7}" destId="{47D361A6-E65C-4C20-AD44-1D250F1F8EB2}" srcOrd="3" destOrd="0" presId="urn:microsoft.com/office/officeart/2005/8/layout/hProcess9"/>
    <dgm:cxn modelId="{9BE65420-E543-4F30-88D9-91C196D52776}" type="presParOf" srcId="{3EFC6963-B41B-4622-B7FE-4E53048341A7}" destId="{04E4CAE3-67CB-4B0D-BC3A-D10E9E3F3EF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5410C-EA93-40BC-96D1-6954D2B609A7}">
      <dsp:nvSpPr>
        <dsp:cNvPr id="0" name=""/>
        <dsp:cNvSpPr/>
      </dsp:nvSpPr>
      <dsp:spPr>
        <a:xfrm>
          <a:off x="0" y="616336"/>
          <a:ext cx="8229600" cy="3291840"/>
        </a:xfrm>
        <a:prstGeom prst="rightArrow">
          <a:avLst/>
        </a:prstGeom>
        <a:gradFill rotWithShape="1">
          <a:gsLst>
            <a:gs pos="0">
              <a:schemeClr val="accent6">
                <a:tint val="62000"/>
                <a:satMod val="180000"/>
              </a:schemeClr>
            </a:gs>
            <a:gs pos="65000">
              <a:schemeClr val="accent6">
                <a:tint val="32000"/>
                <a:satMod val="250000"/>
              </a:schemeClr>
            </a:gs>
            <a:gs pos="100000">
              <a:schemeClr val="accent6">
                <a:tint val="23000"/>
                <a:satMod val="300000"/>
              </a:schemeClr>
            </a:gs>
          </a:gsLst>
          <a:lin ang="16200000" scaled="0"/>
        </a:gradFill>
        <a:ln w="9525" cap="flat" cmpd="sng" algn="ctr">
          <a:solidFill>
            <a:schemeClr val="accent6"/>
          </a:solidFill>
          <a:prstDash val="solid"/>
        </a:ln>
        <a:effectLst>
          <a:outerShdw blurRad="50800" dist="38100" dir="5400000" rotWithShape="0">
            <a:srgbClr val="000000">
              <a:alpha val="35000"/>
            </a:srgbClr>
          </a:outerShdw>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sp>
    <dsp:sp modelId="{FB46DCB9-7724-459B-8D80-128F2DD3B734}">
      <dsp:nvSpPr>
        <dsp:cNvPr id="0" name=""/>
        <dsp:cNvSpPr/>
      </dsp:nvSpPr>
      <dsp:spPr>
        <a:xfrm>
          <a:off x="5423579" y="1440021"/>
          <a:ext cx="1983060" cy="164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a:t>投薬</a:t>
          </a:r>
        </a:p>
      </dsp:txBody>
      <dsp:txXfrm>
        <a:off x="5423579" y="1440021"/>
        <a:ext cx="1983060" cy="1645920"/>
      </dsp:txXfrm>
    </dsp:sp>
    <dsp:sp modelId="{8D74487C-F9B6-4C72-B16D-9CBD8DCF9D49}">
      <dsp:nvSpPr>
        <dsp:cNvPr id="0" name=""/>
        <dsp:cNvSpPr/>
      </dsp:nvSpPr>
      <dsp:spPr>
        <a:xfrm>
          <a:off x="3043907" y="1440021"/>
          <a:ext cx="1983060" cy="164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a:t>食事療法</a:t>
          </a:r>
          <a:endParaRPr kumimoji="1" lang="en-US" altLang="ja-JP" sz="2600" kern="1200"/>
        </a:p>
        <a:p>
          <a:pPr marL="0" lvl="0" indent="0" algn="ctr" defTabSz="1155700">
            <a:lnSpc>
              <a:spcPct val="90000"/>
            </a:lnSpc>
            <a:spcBef>
              <a:spcPct val="0"/>
            </a:spcBef>
            <a:spcAft>
              <a:spcPct val="35000"/>
            </a:spcAft>
            <a:buNone/>
          </a:pPr>
          <a:r>
            <a:rPr kumimoji="1" lang="ja-JP" altLang="en-US" sz="2600" kern="1200"/>
            <a:t>運動療法</a:t>
          </a:r>
        </a:p>
      </dsp:txBody>
      <dsp:txXfrm>
        <a:off x="3043907" y="1440021"/>
        <a:ext cx="1983060" cy="1645920"/>
      </dsp:txXfrm>
    </dsp:sp>
    <dsp:sp modelId="{B2173925-ABE5-4549-84BA-8DA6EEC9120E}">
      <dsp:nvSpPr>
        <dsp:cNvPr id="0" name=""/>
        <dsp:cNvSpPr/>
      </dsp:nvSpPr>
      <dsp:spPr>
        <a:xfrm>
          <a:off x="664234" y="1440021"/>
          <a:ext cx="1983060" cy="164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a:t>原因を</a:t>
          </a:r>
          <a:endParaRPr kumimoji="1" lang="en-US" altLang="ja-JP" sz="2600" kern="1200"/>
        </a:p>
        <a:p>
          <a:pPr marL="0" lvl="0" indent="0" algn="ctr" defTabSz="1155700">
            <a:lnSpc>
              <a:spcPct val="90000"/>
            </a:lnSpc>
            <a:spcBef>
              <a:spcPct val="0"/>
            </a:spcBef>
            <a:spcAft>
              <a:spcPct val="35000"/>
            </a:spcAft>
            <a:buNone/>
          </a:pPr>
          <a:r>
            <a:rPr kumimoji="1" lang="ja-JP" altLang="en-US" sz="2600" kern="1200"/>
            <a:t>取り除く</a:t>
          </a:r>
        </a:p>
      </dsp:txBody>
      <dsp:txXfrm>
        <a:off x="664234" y="1440021"/>
        <a:ext cx="1983060" cy="1645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4CA42-D2FE-49F1-81DE-2A811E4C4E16}">
      <dsp:nvSpPr>
        <dsp:cNvPr id="0" name=""/>
        <dsp:cNvSpPr/>
      </dsp:nvSpPr>
      <dsp:spPr>
        <a:xfrm>
          <a:off x="617219" y="0"/>
          <a:ext cx="6995160" cy="4525962"/>
        </a:xfrm>
        <a:prstGeom prst="rightArrow">
          <a:avLst/>
        </a:prstGeom>
        <a:solidFill>
          <a:schemeClr val="accent1">
            <a:tint val="4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1">
          <a:scrgbClr r="0" g="0" b="0"/>
        </a:effectRef>
        <a:fontRef idx="minor"/>
      </dsp:style>
    </dsp:sp>
    <dsp:sp modelId="{299898B3-DEBA-4A79-83EB-B4501FE63CED}">
      <dsp:nvSpPr>
        <dsp:cNvPr id="0" name=""/>
        <dsp:cNvSpPr/>
      </dsp:nvSpPr>
      <dsp:spPr>
        <a:xfrm>
          <a:off x="3930" y="1357788"/>
          <a:ext cx="2552788" cy="1810384"/>
        </a:xfrm>
        <a:prstGeom prst="roundRect">
          <a:avLst/>
        </a:prstGeom>
        <a:gradFill rotWithShape="0">
          <a:gsLst>
            <a:gs pos="0">
              <a:schemeClr val="accent1">
                <a:hueOff val="0"/>
                <a:satOff val="0"/>
                <a:lumOff val="0"/>
                <a:alphaOff val="0"/>
                <a:tint val="62000"/>
                <a:satMod val="180000"/>
              </a:schemeClr>
            </a:gs>
            <a:gs pos="65000">
              <a:schemeClr val="accent1">
                <a:hueOff val="0"/>
                <a:satOff val="0"/>
                <a:lumOff val="0"/>
                <a:alphaOff val="0"/>
                <a:tint val="32000"/>
                <a:satMod val="25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kumimoji="1" lang="en-US" altLang="ja-JP" sz="4200" kern="1200"/>
            <a:t>PPERα</a:t>
          </a:r>
          <a:r>
            <a:rPr kumimoji="1" lang="ja-JP" altLang="en-US" sz="4200" kern="1200"/>
            <a:t>↑</a:t>
          </a:r>
        </a:p>
      </dsp:txBody>
      <dsp:txXfrm>
        <a:off x="92306" y="1446164"/>
        <a:ext cx="2376036" cy="1633632"/>
      </dsp:txXfrm>
    </dsp:sp>
    <dsp:sp modelId="{D4C86633-DCFF-493F-8C3C-582F22D8B9A1}">
      <dsp:nvSpPr>
        <dsp:cNvPr id="0" name=""/>
        <dsp:cNvSpPr/>
      </dsp:nvSpPr>
      <dsp:spPr>
        <a:xfrm>
          <a:off x="2838405" y="1357788"/>
          <a:ext cx="2552788" cy="1810384"/>
        </a:xfrm>
        <a:prstGeom prst="roundRect">
          <a:avLst/>
        </a:prstGeom>
        <a:gradFill rotWithShape="0">
          <a:gsLst>
            <a:gs pos="0">
              <a:schemeClr val="accent1">
                <a:hueOff val="0"/>
                <a:satOff val="0"/>
                <a:lumOff val="0"/>
                <a:alphaOff val="0"/>
                <a:tint val="62000"/>
                <a:satMod val="180000"/>
              </a:schemeClr>
            </a:gs>
            <a:gs pos="65000">
              <a:schemeClr val="accent1">
                <a:hueOff val="0"/>
                <a:satOff val="0"/>
                <a:lumOff val="0"/>
                <a:alphaOff val="0"/>
                <a:tint val="32000"/>
                <a:satMod val="25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kumimoji="1" lang="en-US" altLang="ja-JP" sz="4200" kern="1200"/>
            <a:t>FGF21</a:t>
          </a:r>
          <a:r>
            <a:rPr kumimoji="1" lang="ja-JP" altLang="en-US" sz="4200" kern="1200"/>
            <a:t>↑</a:t>
          </a:r>
        </a:p>
      </dsp:txBody>
      <dsp:txXfrm>
        <a:off x="2926781" y="1446164"/>
        <a:ext cx="2376036" cy="1633632"/>
      </dsp:txXfrm>
    </dsp:sp>
    <dsp:sp modelId="{04E4CAE3-67CB-4B0D-BC3A-D10E9E3F3EFD}">
      <dsp:nvSpPr>
        <dsp:cNvPr id="0" name=""/>
        <dsp:cNvSpPr/>
      </dsp:nvSpPr>
      <dsp:spPr>
        <a:xfrm>
          <a:off x="5672881" y="1357788"/>
          <a:ext cx="2552788" cy="1810384"/>
        </a:xfrm>
        <a:prstGeom prst="roundRect">
          <a:avLst/>
        </a:prstGeom>
        <a:gradFill rotWithShape="0">
          <a:gsLst>
            <a:gs pos="0">
              <a:schemeClr val="accent1">
                <a:hueOff val="0"/>
                <a:satOff val="0"/>
                <a:lumOff val="0"/>
                <a:alphaOff val="0"/>
                <a:tint val="62000"/>
                <a:satMod val="180000"/>
              </a:schemeClr>
            </a:gs>
            <a:gs pos="65000">
              <a:schemeClr val="accent1">
                <a:hueOff val="0"/>
                <a:satOff val="0"/>
                <a:lumOff val="0"/>
                <a:alphaOff val="0"/>
                <a:tint val="32000"/>
                <a:satMod val="25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kumimoji="1" lang="en-US" altLang="ja-JP" sz="4200" kern="1200"/>
            <a:t>Insulin</a:t>
          </a:r>
          <a:r>
            <a:rPr kumimoji="1" lang="ja-JP" altLang="en-US" sz="4200" kern="1200"/>
            <a:t>↓</a:t>
          </a:r>
        </a:p>
      </dsp:txBody>
      <dsp:txXfrm>
        <a:off x="5761257" y="1446164"/>
        <a:ext cx="2376036" cy="163363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0.11501</cdr:x>
      <cdr:y>0.7973</cdr:y>
    </cdr:from>
    <cdr:to>
      <cdr:x>0.22612</cdr:x>
      <cdr:y>0.9689</cdr:y>
    </cdr:to>
    <cdr:sp macro="" textlink="">
      <cdr:nvSpPr>
        <cdr:cNvPr id="3" name="テキスト ボックス 2">
          <a:extLst xmlns:a="http://schemas.openxmlformats.org/drawingml/2006/main">
            <a:ext uri="{FF2B5EF4-FFF2-40B4-BE49-F238E27FC236}">
              <a16:creationId xmlns:a16="http://schemas.microsoft.com/office/drawing/2014/main" id="{4CF2FB64-47B4-49D6-BA79-65F4756C22E9}"/>
            </a:ext>
          </a:extLst>
        </cdr:cNvPr>
        <cdr:cNvSpPr txBox="1"/>
      </cdr:nvSpPr>
      <cdr:spPr>
        <a:xfrm xmlns:a="http://schemas.openxmlformats.org/drawingml/2006/main">
          <a:off x="946448" y="424847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31A6B0-499F-4C6B-A9F2-6F2F184067C4}" type="datetimeFigureOut">
              <a:rPr kumimoji="1" lang="ja-JP" altLang="en-US" smtClean="0"/>
              <a:t>2026/3/1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BABE6B-B6D1-4933-8D9D-F7EBCAB5BA29}" type="slidenum">
              <a:rPr kumimoji="1" lang="ja-JP" altLang="en-US" smtClean="0"/>
              <a:t>‹#›</a:t>
            </a:fld>
            <a:endParaRPr kumimoji="1" lang="ja-JP" altLang="en-US"/>
          </a:p>
        </p:txBody>
      </p:sp>
    </p:spTree>
    <p:extLst>
      <p:ext uri="{BB962C8B-B14F-4D97-AF65-F5344CB8AC3E}">
        <p14:creationId xmlns:p14="http://schemas.microsoft.com/office/powerpoint/2010/main" val="4139359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A94D028-6913-41CE-A369-94558FD5DBD6}" type="slidenum">
              <a:rPr kumimoji="1" lang="en-US" altLang="ja-JP"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en-US" altLang="ja-JP"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4099" name="Rectangle 2"/>
          <p:cNvSpPr>
            <a:spLocks noGrp="1" noRot="1" noChangeAspect="1" noChangeArrowheads="1" noTextEdit="1"/>
          </p:cNvSpPr>
          <p:nvPr>
            <p:ph type="sldImg"/>
          </p:nvPr>
        </p:nvSpPr>
        <p:spPr>
          <a:xfrm>
            <a:off x="1143000" y="685800"/>
            <a:ext cx="4572000" cy="3429000"/>
          </a:xfrm>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2895135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BABE6B-B6D1-4933-8D9D-F7EBCAB5BA29}" type="slidenum">
              <a:rPr kumimoji="1" lang="ja-JP" altLang="en-US" smtClean="0"/>
              <a:t>12</a:t>
            </a:fld>
            <a:endParaRPr kumimoji="1" lang="ja-JP" altLang="en-US"/>
          </a:p>
        </p:txBody>
      </p:sp>
    </p:spTree>
    <p:extLst>
      <p:ext uri="{BB962C8B-B14F-4D97-AF65-F5344CB8AC3E}">
        <p14:creationId xmlns:p14="http://schemas.microsoft.com/office/powerpoint/2010/main" val="34050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BABE6B-B6D1-4933-8D9D-F7EBCAB5BA29}" type="slidenum">
              <a:rPr kumimoji="1" lang="ja-JP" altLang="en-US" smtClean="0"/>
              <a:t>43</a:t>
            </a:fld>
            <a:endParaRPr kumimoji="1" lang="ja-JP" altLang="en-US"/>
          </a:p>
        </p:txBody>
      </p:sp>
    </p:spTree>
    <p:extLst>
      <p:ext uri="{BB962C8B-B14F-4D97-AF65-F5344CB8AC3E}">
        <p14:creationId xmlns:p14="http://schemas.microsoft.com/office/powerpoint/2010/main" val="4270784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タイトル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ja-JP" altLang="en-US"/>
              <a:t>マスター タイトルの書式設定</a:t>
            </a:r>
            <a:endParaRPr kumimoji="0" lang="en-US"/>
          </a:p>
        </p:txBody>
      </p:sp>
      <p:sp>
        <p:nvSpPr>
          <p:cNvPr id="17" name="サブタイトル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a:t>マスター サブタイトルの書式設定</a:t>
            </a:r>
            <a:endParaRPr kumimoji="0" lang="en-US"/>
          </a:p>
        </p:txBody>
      </p:sp>
      <p:grpSp>
        <p:nvGrpSpPr>
          <p:cNvPr id="2" name="グループ化 1"/>
          <p:cNvGrpSpPr/>
          <p:nvPr/>
        </p:nvGrpSpPr>
        <p:grpSpPr>
          <a:xfrm>
            <a:off x="-3765" y="4953000"/>
            <a:ext cx="9147765" cy="1912088"/>
            <a:chOff x="-3765" y="4832896"/>
            <a:chExt cx="9147765" cy="2032192"/>
          </a:xfrm>
        </p:grpSpPr>
        <p:sp>
          <p:nvSpPr>
            <p:cNvPr id="7" name="フリーフォーム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フリーフォーム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フリーフォーム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直線コネクタ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付プレースホルダー 29"/>
          <p:cNvSpPr>
            <a:spLocks noGrp="1"/>
          </p:cNvSpPr>
          <p:nvPr>
            <p:ph type="dt" sz="half" idx="10"/>
          </p:nvPr>
        </p:nvSpPr>
        <p:spPr/>
        <p:txBody>
          <a:bodyPr/>
          <a:lstStyle>
            <a:lvl1pPr>
              <a:defRPr>
                <a:solidFill>
                  <a:srgbClr val="FFFFFF"/>
                </a:solidFill>
              </a:defRPr>
            </a:lvl1pPr>
            <a:extLst/>
          </a:lstStyle>
          <a:p>
            <a:fld id="{D04AFEE7-0F51-4746-96FF-540664DB15FD}" type="datetimeFigureOut">
              <a:rPr kumimoji="1" lang="ja-JP" altLang="en-US" smtClean="0"/>
              <a:t>2026/3/1</a:t>
            </a:fld>
            <a:endParaRPr kumimoji="1" lang="ja-JP" altLang="en-US"/>
          </a:p>
        </p:txBody>
      </p:sp>
      <p:sp>
        <p:nvSpPr>
          <p:cNvPr id="19" name="フッター プレースホルダー 18"/>
          <p:cNvSpPr>
            <a:spLocks noGrp="1"/>
          </p:cNvSpPr>
          <p:nvPr>
            <p:ph type="ftr" sz="quarter" idx="11"/>
          </p:nvPr>
        </p:nvSpPr>
        <p:spPr/>
        <p:txBody>
          <a:bodyPr/>
          <a:lstStyle>
            <a:lvl1pPr>
              <a:defRPr>
                <a:solidFill>
                  <a:schemeClr val="accent1">
                    <a:tint val="20000"/>
                  </a:schemeClr>
                </a:solidFill>
              </a:defRPr>
            </a:lvl1pPr>
            <a:extLst/>
          </a:lstStyle>
          <a:p>
            <a:endParaRPr kumimoji="1" lang="ja-JP" altLang="en-US"/>
          </a:p>
        </p:txBody>
      </p:sp>
      <p:sp>
        <p:nvSpPr>
          <p:cNvPr id="27" name="スライド番号プレースホルダー 26"/>
          <p:cNvSpPr>
            <a:spLocks noGrp="1"/>
          </p:cNvSpPr>
          <p:nvPr>
            <p:ph type="sldNum" sz="quarter" idx="12"/>
          </p:nvPr>
        </p:nvSpPr>
        <p:spPr/>
        <p:txBody>
          <a:bodyPr/>
          <a:lstStyle>
            <a:lvl1pPr>
              <a:defRPr>
                <a:solidFill>
                  <a:srgbClr val="FFFFFF"/>
                </a:solidFill>
              </a:defRPr>
            </a:lvl1pPr>
            <a:extLst/>
          </a:lstStyle>
          <a:p>
            <a:fld id="{B441C049-6447-4C28-AC89-DA5285427D10}"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1481329"/>
            <a:ext cx="8229600" cy="4386071"/>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D04AFEE7-0F51-4746-96FF-540664DB15FD}" type="datetimeFigureOut">
              <a:rPr kumimoji="1" lang="ja-JP" altLang="en-US" smtClean="0"/>
              <a:t>2026/3/1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41C049-6447-4C28-AC89-DA5285427D10}"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44013" y="274640"/>
            <a:ext cx="1777470" cy="5592761"/>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41"/>
            <a:ext cx="6324600" cy="5592760"/>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D04AFEE7-0F51-4746-96FF-540664DB15FD}" type="datetimeFigureOut">
              <a:rPr kumimoji="1" lang="ja-JP" altLang="en-US" smtClean="0"/>
              <a:t>2026/3/1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41C049-6447-4C28-AC89-DA5285427D10}"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191F8A60-DE72-4644-AD6F-14EA39E3901B}" type="slidenum">
              <a:rPr lang="ja-JP" altLang="en-US" smtClean="0">
                <a:solidFill>
                  <a:prstClr val="black"/>
                </a:solidFill>
              </a:rPr>
              <a:pPr/>
              <a:t>‹#›</a:t>
            </a:fld>
            <a:endParaRPr lang="ja-JP" altLang="en-US">
              <a:solidFill>
                <a:prstClr val="black"/>
              </a:solidFill>
            </a:endParaRPr>
          </a:p>
        </p:txBody>
      </p:sp>
      <p:sp>
        <p:nvSpPr>
          <p:cNvPr id="7" name="テキスト プレースホルダー 7"/>
          <p:cNvSpPr>
            <a:spLocks noGrp="1"/>
          </p:cNvSpPr>
          <p:nvPr>
            <p:ph type="body" sz="quarter" idx="13" hasCustomPrompt="1"/>
          </p:nvPr>
        </p:nvSpPr>
        <p:spPr>
          <a:xfrm>
            <a:off x="2483769" y="6611779"/>
            <a:ext cx="4968552" cy="246221"/>
          </a:xfrm>
        </p:spPr>
        <p:txBody>
          <a:bodyPr anchor="b">
            <a:spAutoFit/>
          </a:bodyPr>
          <a:lstStyle>
            <a:lvl1pPr marL="0" indent="0" algn="r">
              <a:spcBef>
                <a:spcPts val="0"/>
              </a:spcBef>
              <a:buNone/>
              <a:defRPr sz="1000"/>
            </a:lvl1pPr>
            <a:lvl2pPr marL="457200" indent="0" algn="r">
              <a:spcBef>
                <a:spcPts val="0"/>
              </a:spcBef>
              <a:buNone/>
              <a:defRPr sz="1000"/>
            </a:lvl2pPr>
            <a:lvl3pPr marL="914400" indent="0" algn="r">
              <a:spcBef>
                <a:spcPts val="0"/>
              </a:spcBef>
              <a:buNone/>
              <a:defRPr sz="1000"/>
            </a:lvl3pPr>
            <a:lvl4pPr marL="1371600" indent="0" algn="r">
              <a:spcBef>
                <a:spcPts val="0"/>
              </a:spcBef>
              <a:buNone/>
              <a:defRPr sz="1000"/>
            </a:lvl4pPr>
            <a:lvl5pPr marL="1828800" indent="0" algn="r">
              <a:spcBef>
                <a:spcPts val="0"/>
              </a:spcBef>
              <a:buNone/>
              <a:defRPr sz="1000"/>
            </a:lvl5pPr>
          </a:lstStyle>
          <a:p>
            <a:pPr lvl="0"/>
            <a:r>
              <a:rPr kumimoji="1" lang="ja-JP" altLang="en-US"/>
              <a:t>ダミー</a:t>
            </a:r>
          </a:p>
        </p:txBody>
      </p:sp>
    </p:spTree>
    <p:extLst>
      <p:ext uri="{BB962C8B-B14F-4D97-AF65-F5344CB8AC3E}">
        <p14:creationId xmlns:p14="http://schemas.microsoft.com/office/powerpoint/2010/main" val="2890916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61BA0F-D5EA-4E47-A720-134B95B3757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536E4CE-7F68-4E9A-BA9A-9B8DCDE1A68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7AE5A82-37C2-4821-A254-138FCAD6265D}"/>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2ECB4218-8A39-4B5D-BC7A-C889D828841B}" type="datetimeFigureOut">
              <a:rPr kumimoji="1" lang="ja-JP" altLang="en-US" sz="9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2026/3/1</a:t>
            </a:fld>
            <a:endParaRPr kumimoji="1" lang="ja-JP" altLang="en-US" sz="9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50ABE7AA-A65B-4E07-9772-3D22C3CCB474}"/>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997653AD-C6FF-4830-AA0F-56D5DDF2255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97A2CEA-FE10-442A-98F2-C97FC1DFE458}" type="slidenum">
              <a:rPr kumimoji="1" lang="ja-JP" altLang="en-US" sz="9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9278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D04AFEE7-0F51-4746-96FF-540664DB15FD}" type="datetimeFigureOut">
              <a:rPr kumimoji="1" lang="ja-JP" altLang="en-US" smtClean="0"/>
              <a:t>2026/3/1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41C049-6447-4C28-AC89-DA5285427D10}" type="slidenum">
              <a:rPr kumimoji="1" lang="ja-JP" altLang="en-US" smtClean="0"/>
              <a:t>‹#›</a:t>
            </a:fld>
            <a:endParaRPr kumimoji="1" lang="ja-JP" altLang="en-US"/>
          </a:p>
        </p:txBody>
      </p:sp>
      <p:sp>
        <p:nvSpPr>
          <p:cNvPr id="7" name="タイトル 6"/>
          <p:cNvSpPr>
            <a:spLocks noGrp="1"/>
          </p:cNvSpPr>
          <p:nvPr>
            <p:ph type="title"/>
          </p:nvPr>
        </p:nvSpPr>
        <p:spPr/>
        <p:txBody>
          <a:bodyPr rtlCol="0"/>
          <a:lstStyle/>
          <a:p>
            <a:r>
              <a:rPr kumimoji="0" lang="ja-JP" altLang="en-US"/>
              <a:t>マスター タイトルの書式設定</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p:txBody>
          <a:bodyPr/>
          <a:lstStyle/>
          <a:p>
            <a:fld id="{D04AFEE7-0F51-4746-96FF-540664DB15FD}" type="datetimeFigureOut">
              <a:rPr kumimoji="1" lang="ja-JP" altLang="en-US" smtClean="0"/>
              <a:t>2026/3/1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41C049-6447-4C28-AC89-DA5285427D10}" type="slidenum">
              <a:rPr kumimoji="1" lang="ja-JP" altLang="en-US" smtClean="0"/>
              <a:t>‹#›</a:t>
            </a:fld>
            <a:endParaRPr kumimoji="1" lang="ja-JP" altLang="en-US"/>
          </a:p>
        </p:txBody>
      </p:sp>
      <p:sp>
        <p:nvSpPr>
          <p:cNvPr id="7" name="山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山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ー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fld id="{D04AFEE7-0F51-4746-96FF-540664DB15FD}" type="datetimeFigureOut">
              <a:rPr kumimoji="1" lang="ja-JP" altLang="en-US" smtClean="0"/>
              <a:t>2026/3/1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41C049-6447-4C28-AC89-DA5285427D10}" type="slidenum">
              <a:rPr kumimoji="1" lang="ja-JP" altLang="en-US" smtClean="0"/>
              <a:t>‹#›</a:t>
            </a:fld>
            <a:endParaRPr kumimoji="1" lang="ja-JP" altLang="en-US"/>
          </a:p>
        </p:txBody>
      </p:sp>
      <p:sp>
        <p:nvSpPr>
          <p:cNvPr id="8" name="タイトル 7"/>
          <p:cNvSpPr>
            <a:spLocks noGrp="1"/>
          </p:cNvSpPr>
          <p:nvPr>
            <p:ph type="title"/>
          </p:nvPr>
        </p:nvSpPr>
        <p:spPr/>
        <p:txBody>
          <a:bodyPr rtlCol="0"/>
          <a:lstStyle/>
          <a:p>
            <a:r>
              <a:rPr kumimoji="0" lang="ja-JP" altLang="en-US"/>
              <a:t>マスター タイトルの書式設定</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8229600" cy="1143000"/>
          </a:xfrm>
        </p:spPr>
        <p:txBody>
          <a:bodyPr anchor="ctr"/>
          <a:lstStyle>
            <a:lvl1pPr>
              <a:defRPr/>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マスター テキストの書式設定</a:t>
            </a:r>
          </a:p>
        </p:txBody>
      </p:sp>
      <p:sp>
        <p:nvSpPr>
          <p:cNvPr id="5" name="コンテンツ プレースホルダー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ー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ー 6"/>
          <p:cNvSpPr>
            <a:spLocks noGrp="1"/>
          </p:cNvSpPr>
          <p:nvPr>
            <p:ph type="dt" sz="half" idx="10"/>
          </p:nvPr>
        </p:nvSpPr>
        <p:spPr/>
        <p:txBody>
          <a:bodyPr/>
          <a:lstStyle/>
          <a:p>
            <a:fld id="{D04AFEE7-0F51-4746-96FF-540664DB15FD}" type="datetimeFigureOut">
              <a:rPr kumimoji="1" lang="ja-JP" altLang="en-US" smtClean="0"/>
              <a:t>2026/3/1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441C049-6447-4C28-AC89-DA5285427D10}" type="slidenum">
              <a:rPr kumimoji="1" lang="ja-JP" altLang="en-US" smtClean="0"/>
              <a: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D04AFEE7-0F51-4746-96FF-540664DB15FD}" type="datetimeFigureOut">
              <a:rPr kumimoji="1" lang="ja-JP" altLang="en-US" smtClean="0"/>
              <a:t>2026/3/1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441C049-6447-4C28-AC89-DA5285427D10}" type="slidenum">
              <a:rPr kumimoji="1" lang="ja-JP" altLang="en-US" smtClean="0"/>
              <a:t>‹#›</a:t>
            </a:fld>
            <a:endParaRPr kumimoji="1" lang="ja-JP" altLang="en-US"/>
          </a:p>
        </p:txBody>
      </p:sp>
      <p:sp>
        <p:nvSpPr>
          <p:cNvPr id="6" name="タイトル 5"/>
          <p:cNvSpPr>
            <a:spLocks noGrp="1"/>
          </p:cNvSpPr>
          <p:nvPr>
            <p:ph type="title"/>
          </p:nvPr>
        </p:nvSpPr>
        <p:spPr/>
        <p:txBody>
          <a:bodyPr rtlCol="0"/>
          <a:lstStyle/>
          <a:p>
            <a:r>
              <a:rPr kumimoji="0" lang="ja-JP" altLang="en-US"/>
              <a:t>マスター タイトルの書式設定</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04AFEE7-0F51-4746-96FF-540664DB15FD}" type="datetimeFigureOut">
              <a:rPr kumimoji="1" lang="ja-JP" altLang="en-US" smtClean="0"/>
              <a:t>2026/3/1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441C049-6447-4C28-AC89-DA5285427D10}"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ja-JP" altLang="en-US"/>
              <a:t>マスター テキストの書式設定</a:t>
            </a:r>
          </a:p>
        </p:txBody>
      </p:sp>
      <p:sp>
        <p:nvSpPr>
          <p:cNvPr id="4" name="コンテンツ プレースホルダー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a:xfrm>
            <a:off x="6727032" y="6407944"/>
            <a:ext cx="1920240" cy="365760"/>
          </a:xfrm>
        </p:spPr>
        <p:txBody>
          <a:bodyPr/>
          <a:lstStyle/>
          <a:p>
            <a:fld id="{D04AFEE7-0F51-4746-96FF-540664DB15FD}" type="datetimeFigureOut">
              <a:rPr kumimoji="1" lang="ja-JP" altLang="en-US" smtClean="0"/>
              <a:t>2026/3/1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41C049-6447-4C28-AC89-DA5285427D10}" type="slidenum">
              <a:rPr kumimoji="1" lang="ja-JP" altLang="en-US" smtClean="0"/>
              <a: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4" name="テキスト プレースホルダー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ja-JP" altLang="en-US"/>
              <a:t>マスター テキストの書式設定</a:t>
            </a:r>
          </a:p>
        </p:txBody>
      </p:sp>
      <p:sp>
        <p:nvSpPr>
          <p:cNvPr id="3" name="図プレースホルダー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ja-JP" altLang="en-US"/>
              <a:t>アイコンをクリックして図を追加</a:t>
            </a:r>
            <a:endParaRPr kumimoji="0" lang="en-US"/>
          </a:p>
        </p:txBody>
      </p:sp>
      <p:sp>
        <p:nvSpPr>
          <p:cNvPr id="5" name="日付プレースホルダー 4"/>
          <p:cNvSpPr>
            <a:spLocks noGrp="1"/>
          </p:cNvSpPr>
          <p:nvPr>
            <p:ph type="dt" sz="half" idx="10"/>
          </p:nvPr>
        </p:nvSpPr>
        <p:spPr/>
        <p:txBody>
          <a:bodyPr/>
          <a:lstStyle>
            <a:lvl1pPr>
              <a:defRPr>
                <a:solidFill>
                  <a:schemeClr val="tx1"/>
                </a:solidFill>
              </a:defRPr>
            </a:lvl1pPr>
            <a:extLst/>
          </a:lstStyle>
          <a:p>
            <a:fld id="{D04AFEE7-0F51-4746-96FF-540664DB15FD}" type="datetimeFigureOut">
              <a:rPr kumimoji="1" lang="ja-JP" altLang="en-US" smtClean="0"/>
              <a:t>2026/3/1</a:t>
            </a:fld>
            <a:endParaRPr kumimoji="1" lang="ja-JP" altLang="en-US"/>
          </a:p>
        </p:txBody>
      </p:sp>
      <p:sp>
        <p:nvSpPr>
          <p:cNvPr id="6" name="フッター プレースホルダー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kumimoji="1" lang="ja-JP" altLang="en-US"/>
          </a:p>
        </p:txBody>
      </p:sp>
      <p:sp>
        <p:nvSpPr>
          <p:cNvPr id="7" name="スライド番号プレースホルダー 6"/>
          <p:cNvSpPr>
            <a:spLocks noGrp="1"/>
          </p:cNvSpPr>
          <p:nvPr>
            <p:ph type="sldNum" sz="quarter" idx="12"/>
          </p:nvPr>
        </p:nvSpPr>
        <p:spPr/>
        <p:txBody>
          <a:bodyPr/>
          <a:lstStyle>
            <a:lvl1pPr>
              <a:defRPr>
                <a:solidFill>
                  <a:schemeClr val="tx1"/>
                </a:solidFill>
              </a:defRPr>
            </a:lvl1pPr>
            <a:extLst/>
          </a:lstStyle>
          <a:p>
            <a:fld id="{B441C049-6447-4C28-AC89-DA5285427D10}" type="slidenum">
              <a:rPr kumimoji="1" lang="ja-JP" altLang="en-US" smtClean="0"/>
              <a:t>‹#›</a:t>
            </a:fld>
            <a:endParaRPr kumimoji="1" lang="ja-JP" altLang="en-US"/>
          </a:p>
        </p:txBody>
      </p:sp>
      <p:sp>
        <p:nvSpPr>
          <p:cNvPr id="2" name="タイトル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ja-JP" altLang="en-US"/>
              <a:t>マスター タイトルの書式設定</a:t>
            </a:r>
            <a:endParaRPr kumimoji="0" lang="en-US"/>
          </a:p>
        </p:txBody>
      </p:sp>
      <p:sp>
        <p:nvSpPr>
          <p:cNvPr id="8" name="フリーフォーム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フリーフォーム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直線コネクタ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山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山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フリーフォーム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フリーフォーム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直線コネクタ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タイトル プレースホルダー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ja-JP" altLang="en-US"/>
              <a:t>マスター タイトルの書式設定</a:t>
            </a:r>
            <a:endParaRPr kumimoji="0" lang="en-US"/>
          </a:p>
        </p:txBody>
      </p:sp>
      <p:sp>
        <p:nvSpPr>
          <p:cNvPr id="30" name="テキスト プレースホルダー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0" name="日付プレースホルダー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04AFEE7-0F51-4746-96FF-540664DB15FD}" type="datetimeFigureOut">
              <a:rPr kumimoji="1" lang="ja-JP" altLang="en-US" smtClean="0"/>
              <a:t>2026/3/1</a:t>
            </a:fld>
            <a:endParaRPr kumimoji="1" lang="ja-JP" altLang="en-US"/>
          </a:p>
        </p:txBody>
      </p:sp>
      <p:sp>
        <p:nvSpPr>
          <p:cNvPr id="22" name="フッター プレースホルダー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kumimoji="1" lang="ja-JP" altLang="en-US"/>
          </a:p>
        </p:txBody>
      </p:sp>
      <p:sp>
        <p:nvSpPr>
          <p:cNvPr id="18" name="スライド番号プレースホルダー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441C049-6447-4C28-AC89-DA5285427D10}"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91" r:id="rId12"/>
  </p:sldLayoutIdLst>
  <p:txStyles>
    <p:titleStyle>
      <a:lvl1pPr algn="l" rtl="0" eaLnBrk="1" latinLnBrk="0" hangingPunct="1">
        <a:spcBef>
          <a:spcPct val="0"/>
        </a:spcBef>
        <a:buNone/>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1"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1"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1"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1"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1"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1"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1" sz="1600" kern="1200" baseline="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476728"/>
            <a:ext cx="8208000" cy="504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468000" y="1412776"/>
            <a:ext cx="8208000" cy="439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8"/>
          <p:cNvCxnSpPr/>
          <p:nvPr userDrawn="1"/>
        </p:nvCxnSpPr>
        <p:spPr>
          <a:xfrm>
            <a:off x="468000" y="1183583"/>
            <a:ext cx="8208000" cy="0"/>
          </a:xfrm>
          <a:prstGeom prst="line">
            <a:avLst/>
          </a:prstGeom>
          <a:ln w="1905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472916" y="1217999"/>
            <a:ext cx="8208000" cy="0"/>
          </a:xfrm>
          <a:prstGeom prst="line">
            <a:avLst/>
          </a:prstGeom>
          <a:ln w="1905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userDrawn="1"/>
        </p:nvSpPr>
        <p:spPr>
          <a:xfrm>
            <a:off x="0" y="6667500"/>
            <a:ext cx="698500" cy="215444"/>
          </a:xfrm>
          <a:prstGeom prst="rect">
            <a:avLst/>
          </a:prstGeom>
          <a:noFill/>
        </p:spPr>
        <p:txBody>
          <a:bodyPr wrap="square" rtlCol="0">
            <a:spAutoFit/>
          </a:bodyPr>
          <a:lstStyle/>
          <a:p>
            <a:r>
              <a:rPr kumimoji="1" lang="en-US" altLang="ja-JP" sz="800"/>
              <a:t>MNB0801</a:t>
            </a:r>
            <a:endParaRPr kumimoji="1" lang="ja-JP" altLang="en-US" sz="800"/>
          </a:p>
        </p:txBody>
      </p:sp>
    </p:spTree>
    <p:extLst>
      <p:ext uri="{BB962C8B-B14F-4D97-AF65-F5344CB8AC3E}">
        <p14:creationId xmlns:p14="http://schemas.microsoft.com/office/powerpoint/2010/main" val="2918329988"/>
      </p:ext>
    </p:extLst>
  </p:cSld>
  <p:clrMap bg1="lt1" tx1="dk1" bg2="lt2" tx2="dk2" accent1="accent1" accent2="accent2" accent3="accent3" accent4="accent4" accent5="accent5" accent6="accent6" hlink="hlink" folHlink="folHlink"/>
  <p:hf hdr="0" ftr="0" dt="0"/>
  <p:txStyles>
    <p:titleStyle>
      <a:lvl1pPr algn="l" defTabSz="457200" rtl="0" eaLnBrk="1" latinLnBrk="0" hangingPunct="1">
        <a:spcBef>
          <a:spcPct val="0"/>
        </a:spcBef>
        <a:buNone/>
        <a:defRPr sz="2400" b="1" kern="1200">
          <a:solidFill>
            <a:schemeClr val="tx1"/>
          </a:solidFill>
          <a:latin typeface="+mj-lt"/>
          <a:ea typeface="+mj-ea"/>
          <a:cs typeface="+mj-cs"/>
        </a:defRPr>
      </a:lvl1pPr>
    </p:titleStyle>
    <p:bodyStyle>
      <a:lvl1pPr marL="173038" indent="-173038" algn="l" defTabSz="457200" rtl="0" eaLnBrk="1" latinLnBrk="0" hangingPunct="1">
        <a:spcBef>
          <a:spcPts val="400"/>
        </a:spcBef>
        <a:buClr>
          <a:schemeClr val="accent2"/>
        </a:buClr>
        <a:buFont typeface="Wingdings" panose="05000000000000000000" pitchFamily="2" charset="2"/>
        <a:buChar char="l"/>
        <a:defRPr sz="1800" kern="1200">
          <a:solidFill>
            <a:schemeClr val="tx1"/>
          </a:solidFill>
          <a:latin typeface="+mn-lt"/>
          <a:ea typeface="+mn-ea"/>
          <a:cs typeface="+mn-cs"/>
        </a:defRPr>
      </a:lvl1pPr>
      <a:lvl2pPr marL="628650" indent="-171450" algn="l" defTabSz="457200" rtl="0" eaLnBrk="1" latinLnBrk="0" hangingPunct="1">
        <a:spcBef>
          <a:spcPts val="400"/>
        </a:spcBef>
        <a:buClr>
          <a:schemeClr val="accent2"/>
        </a:buClr>
        <a:buFont typeface="Calibri" panose="020F0502020204030204" pitchFamily="34" charset="0"/>
        <a:buChar char="–"/>
        <a:defRPr sz="1800" kern="1200">
          <a:solidFill>
            <a:schemeClr val="tx1"/>
          </a:solidFill>
          <a:latin typeface="+mn-lt"/>
          <a:ea typeface="+mn-ea"/>
          <a:cs typeface="+mn-cs"/>
        </a:defRPr>
      </a:lvl2pPr>
      <a:lvl3pPr marL="1084263" indent="-169863" algn="l" defTabSz="457200" rtl="0" eaLnBrk="1" latinLnBrk="0" hangingPunct="1">
        <a:spcBef>
          <a:spcPts val="400"/>
        </a:spcBef>
        <a:buClr>
          <a:schemeClr val="accent2"/>
        </a:buClr>
        <a:buFont typeface="Arial"/>
        <a:buChar char="•"/>
        <a:defRPr sz="1800" kern="1200">
          <a:solidFill>
            <a:schemeClr val="tx1"/>
          </a:solidFill>
          <a:latin typeface="+mn-lt"/>
          <a:ea typeface="+mn-ea"/>
          <a:cs typeface="+mn-cs"/>
        </a:defRPr>
      </a:lvl3pPr>
      <a:lvl4pPr marL="1541463" indent="-169863" algn="l" defTabSz="457200" rtl="0" eaLnBrk="1" latinLnBrk="0" hangingPunct="1">
        <a:spcBef>
          <a:spcPts val="400"/>
        </a:spcBef>
        <a:buClr>
          <a:schemeClr val="accent2"/>
        </a:buClr>
        <a:buFont typeface="Calibri" panose="020F0502020204030204" pitchFamily="34" charset="0"/>
        <a:buChar char="–"/>
        <a:defRPr sz="1800" kern="1200">
          <a:solidFill>
            <a:schemeClr val="tx1"/>
          </a:solidFill>
          <a:latin typeface="+mn-lt"/>
          <a:ea typeface="+mn-ea"/>
          <a:cs typeface="+mn-cs"/>
        </a:defRPr>
      </a:lvl4pPr>
      <a:lvl5pPr marL="1997075" indent="-168275" algn="l" defTabSz="457200" rtl="0" eaLnBrk="1" latinLnBrk="0" hangingPunct="1">
        <a:spcBef>
          <a:spcPts val="400"/>
        </a:spcBef>
        <a:buClr>
          <a:schemeClr val="accent2"/>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260351"/>
            <a:ext cx="8480424" cy="865188"/>
          </a:xfrm>
          <a:prstGeom prst="rect">
            <a:avLst/>
          </a:prstGeom>
        </p:spPr>
        <p:txBody>
          <a:bodyPr vert="horz" lIns="91440" tIns="45720" rIns="91440" bIns="45720" rtlCol="0" anchor="b">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1" y="1484313"/>
            <a:ext cx="8229599" cy="452596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9" name="直線コネクタ 8"/>
          <p:cNvCxnSpPr/>
          <p:nvPr userDrawn="1"/>
        </p:nvCxnSpPr>
        <p:spPr>
          <a:xfrm>
            <a:off x="582613" y="1268413"/>
            <a:ext cx="8532812" cy="0"/>
          </a:xfrm>
          <a:prstGeom prst="line">
            <a:avLst/>
          </a:prstGeom>
          <a:ln w="38100">
            <a:solidFill>
              <a:srgbClr val="008C7D"/>
            </a:solidFill>
          </a:ln>
        </p:spPr>
        <p:style>
          <a:lnRef idx="1">
            <a:schemeClr val="accent1"/>
          </a:lnRef>
          <a:fillRef idx="0">
            <a:schemeClr val="accent1"/>
          </a:fillRef>
          <a:effectRef idx="0">
            <a:schemeClr val="accent1"/>
          </a:effectRef>
          <a:fontRef idx="minor">
            <a:schemeClr val="tx1"/>
          </a:fontRef>
        </p:style>
      </p:cxnSp>
      <p:sp>
        <p:nvSpPr>
          <p:cNvPr id="10" name="Rectangle 6"/>
          <p:cNvSpPr>
            <a:spLocks noChangeArrowheads="1"/>
          </p:cNvSpPr>
          <p:nvPr userDrawn="1"/>
        </p:nvSpPr>
        <p:spPr bwMode="auto">
          <a:xfrm>
            <a:off x="8736857" y="6465114"/>
            <a:ext cx="372218" cy="276999"/>
          </a:xfrm>
          <a:prstGeom prst="rect">
            <a:avLst/>
          </a:prstGeom>
          <a:noFill/>
          <a:ln w="9525">
            <a:noFill/>
            <a:miter lim="800000"/>
            <a:headEnd/>
            <a:tailEnd/>
          </a:ln>
          <a:effectLst/>
        </p:spPr>
        <p:txBody>
          <a:bodyPr wrap="none" anchor="b">
            <a:spAutoFit/>
          </a:bodyPr>
          <a:lstStyle/>
          <a:p>
            <a:pPr algn="r" fontAlgn="base">
              <a:spcBef>
                <a:spcPct val="0"/>
              </a:spcBef>
              <a:spcAft>
                <a:spcPct val="0"/>
              </a:spcAft>
              <a:buClr>
                <a:prstClr val="black"/>
              </a:buClr>
            </a:pPr>
            <a:fld id="{5E7A0F90-21F5-45F0-AE94-EE42CA761CD5}" type="slidenum">
              <a:rPr lang="ja-JP" altLang="en-US" sz="1200">
                <a:solidFill>
                  <a:prstClr val="black"/>
                </a:solidFill>
                <a:cs typeface="Arial" charset="0"/>
              </a:rPr>
              <a:pPr algn="r" fontAlgn="base">
                <a:spcBef>
                  <a:spcPct val="0"/>
                </a:spcBef>
                <a:spcAft>
                  <a:spcPct val="0"/>
                </a:spcAft>
                <a:buClr>
                  <a:prstClr val="black"/>
                </a:buClr>
              </a:pPr>
              <a:t>‹#›</a:t>
            </a:fld>
            <a:endParaRPr lang="en-US" altLang="ja-JP" sz="1200">
              <a:solidFill>
                <a:prstClr val="black"/>
              </a:solidFill>
              <a:cs typeface="Arial" charset="0"/>
            </a:endParaRPr>
          </a:p>
        </p:txBody>
      </p:sp>
    </p:spTree>
    <p:extLst>
      <p:ext uri="{BB962C8B-B14F-4D97-AF65-F5344CB8AC3E}">
        <p14:creationId xmlns:p14="http://schemas.microsoft.com/office/powerpoint/2010/main" val="323374031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kumimoji="1" sz="2400" b="1" kern="1200">
          <a:solidFill>
            <a:srgbClr val="008C7D"/>
          </a:solidFill>
          <a:latin typeface="+mj-lt"/>
          <a:ea typeface="+mj-ea"/>
          <a:cs typeface="+mj-cs"/>
        </a:defRPr>
      </a:lvl1pPr>
    </p:titleStyle>
    <p:bodyStyle>
      <a:lvl1pPr marL="357188" indent="-357188" algn="l" defTabSz="914400" rtl="0" eaLnBrk="1" latinLnBrk="0" hangingPunct="1">
        <a:lnSpc>
          <a:spcPct val="100000"/>
        </a:lnSpc>
        <a:spcBef>
          <a:spcPts val="600"/>
        </a:spcBef>
        <a:buClr>
          <a:srgbClr val="008C7D"/>
        </a:buClr>
        <a:buFont typeface="Wingdings" panose="05000000000000000000" pitchFamily="2" charset="2"/>
        <a:buChar char="l"/>
        <a:defRPr kumimoji="1" sz="24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Clr>
          <a:srgbClr val="008C7D"/>
        </a:buClr>
        <a:buFont typeface="Calibri" panose="020F050202020403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rgbClr val="008C7D"/>
        </a:buClr>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rgbClr val="008C7D"/>
        </a:buClr>
        <a:buFont typeface="Calibri" panose="020F050202020403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rgbClr val="008C7D"/>
        </a:buClr>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260351"/>
            <a:ext cx="8480424" cy="865188"/>
          </a:xfrm>
          <a:prstGeom prst="rect">
            <a:avLst/>
          </a:prstGeom>
        </p:spPr>
        <p:txBody>
          <a:bodyPr vert="horz" lIns="91440" tIns="45720" rIns="91440" bIns="45720" rtlCol="0" anchor="b">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1" y="1484313"/>
            <a:ext cx="8229599" cy="452596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9" name="直線コネクタ 8"/>
          <p:cNvCxnSpPr/>
          <p:nvPr userDrawn="1"/>
        </p:nvCxnSpPr>
        <p:spPr>
          <a:xfrm>
            <a:off x="582613" y="1268413"/>
            <a:ext cx="8532812" cy="0"/>
          </a:xfrm>
          <a:prstGeom prst="line">
            <a:avLst/>
          </a:prstGeom>
          <a:ln w="38100">
            <a:solidFill>
              <a:srgbClr val="008C7D"/>
            </a:solidFill>
          </a:ln>
        </p:spPr>
        <p:style>
          <a:lnRef idx="1">
            <a:schemeClr val="accent1"/>
          </a:lnRef>
          <a:fillRef idx="0">
            <a:schemeClr val="accent1"/>
          </a:fillRef>
          <a:effectRef idx="0">
            <a:schemeClr val="accent1"/>
          </a:effectRef>
          <a:fontRef idx="minor">
            <a:schemeClr val="tx1"/>
          </a:fontRef>
        </p:style>
      </p:cxnSp>
      <p:sp>
        <p:nvSpPr>
          <p:cNvPr id="10" name="Rectangle 6"/>
          <p:cNvSpPr>
            <a:spLocks noChangeArrowheads="1"/>
          </p:cNvSpPr>
          <p:nvPr userDrawn="1"/>
        </p:nvSpPr>
        <p:spPr bwMode="auto">
          <a:xfrm>
            <a:off x="8736857" y="6465114"/>
            <a:ext cx="372218" cy="276999"/>
          </a:xfrm>
          <a:prstGeom prst="rect">
            <a:avLst/>
          </a:prstGeom>
          <a:noFill/>
          <a:ln w="9525">
            <a:noFill/>
            <a:miter lim="800000"/>
            <a:headEnd/>
            <a:tailEnd/>
          </a:ln>
          <a:effectLst/>
        </p:spPr>
        <p:txBody>
          <a:bodyPr wrap="none" anchor="b">
            <a:spAutoFit/>
          </a:bodyPr>
          <a:lstStyle/>
          <a:p>
            <a:pPr algn="r" fontAlgn="base">
              <a:spcBef>
                <a:spcPct val="0"/>
              </a:spcBef>
              <a:spcAft>
                <a:spcPct val="0"/>
              </a:spcAft>
              <a:buClr>
                <a:prstClr val="black"/>
              </a:buClr>
            </a:pPr>
            <a:fld id="{5E7A0F90-21F5-45F0-AE94-EE42CA761CD5}" type="slidenum">
              <a:rPr kumimoji="1" lang="ja-JP" altLang="en-US" sz="1200">
                <a:solidFill>
                  <a:prstClr val="black"/>
                </a:solidFill>
                <a:cs typeface="Arial" charset="0"/>
              </a:rPr>
              <a:pPr algn="r" fontAlgn="base">
                <a:spcBef>
                  <a:spcPct val="0"/>
                </a:spcBef>
                <a:spcAft>
                  <a:spcPct val="0"/>
                </a:spcAft>
                <a:buClr>
                  <a:prstClr val="black"/>
                </a:buClr>
              </a:pPr>
              <a:t>‹#›</a:t>
            </a:fld>
            <a:endParaRPr kumimoji="1" lang="en-US" altLang="ja-JP" sz="1200">
              <a:solidFill>
                <a:prstClr val="black"/>
              </a:solidFill>
              <a:cs typeface="Arial" charset="0"/>
            </a:endParaRPr>
          </a:p>
        </p:txBody>
      </p:sp>
    </p:spTree>
    <p:extLst>
      <p:ext uri="{BB962C8B-B14F-4D97-AF65-F5344CB8AC3E}">
        <p14:creationId xmlns:p14="http://schemas.microsoft.com/office/powerpoint/2010/main" val="4234562504"/>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kumimoji="1" sz="2400" b="1" kern="1200">
          <a:solidFill>
            <a:srgbClr val="008C7D"/>
          </a:solidFill>
          <a:latin typeface="+mj-lt"/>
          <a:ea typeface="+mj-ea"/>
          <a:cs typeface="+mj-cs"/>
        </a:defRPr>
      </a:lvl1pPr>
    </p:titleStyle>
    <p:bodyStyle>
      <a:lvl1pPr marL="357188" indent="-357188" algn="l" defTabSz="914400" rtl="0" eaLnBrk="1" latinLnBrk="0" hangingPunct="1">
        <a:lnSpc>
          <a:spcPct val="100000"/>
        </a:lnSpc>
        <a:spcBef>
          <a:spcPts val="600"/>
        </a:spcBef>
        <a:buClr>
          <a:srgbClr val="008C7D"/>
        </a:buClr>
        <a:buFont typeface="Wingdings" panose="05000000000000000000" pitchFamily="2" charset="2"/>
        <a:buChar char="l"/>
        <a:defRPr kumimoji="1" sz="24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Clr>
          <a:srgbClr val="008C7D"/>
        </a:buClr>
        <a:buFont typeface="Calibri" panose="020F050202020403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rgbClr val="008C7D"/>
        </a:buClr>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rgbClr val="008C7D"/>
        </a:buClr>
        <a:buFont typeface="Calibri" panose="020F050202020403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rgbClr val="008C7D"/>
        </a:buClr>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133320"/>
            <a:ext cx="8229600" cy="400110"/>
          </a:xfrm>
          <a:prstGeom prst="rect">
            <a:avLst/>
          </a:prstGeom>
        </p:spPr>
        <p:txBody>
          <a:bodyPr vert="horz" wrap="square" lIns="91440" tIns="45720" rIns="91440" bIns="45720" rtlCol="0" anchor="ctr">
            <a:no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 5"/>
          <p:cNvSpPr>
            <a:spLocks noGrp="1"/>
          </p:cNvSpPr>
          <p:nvPr>
            <p:ph type="sldNum" sz="quarter" idx="4"/>
          </p:nvPr>
        </p:nvSpPr>
        <p:spPr>
          <a:xfrm>
            <a:off x="0" y="6492875"/>
            <a:ext cx="2133600" cy="365125"/>
          </a:xfrm>
          <a:prstGeom prst="rect">
            <a:avLst/>
          </a:prstGeom>
        </p:spPr>
        <p:txBody>
          <a:bodyPr vert="horz" lIns="91440" tIns="45720" rIns="91440" bIns="45720" rtlCol="0" anchor="ctr"/>
          <a:lstStyle>
            <a:lvl1pPr algn="l">
              <a:defRPr sz="900">
                <a:solidFill>
                  <a:schemeClr val="tx1">
                    <a:lumMod val="65000"/>
                    <a:lumOff val="35000"/>
                  </a:schemeClr>
                </a:solidFill>
              </a:defRPr>
            </a:lvl1pPr>
          </a:lstStyle>
          <a:p>
            <a:fld id="{A46C2626-BC1D-4507-80BA-D1CC14DB33AD}" type="slidenum">
              <a:rPr lang="ja-JP" altLang="en-US" smtClean="0">
                <a:solidFill>
                  <a:prstClr val="black">
                    <a:lumMod val="65000"/>
                    <a:lumOff val="35000"/>
                  </a:prstClr>
                </a:solidFill>
              </a:rPr>
              <a:pPr/>
              <a:t>‹#›</a:t>
            </a:fld>
            <a:endParaRPr lang="ja-JP" altLang="en-US">
              <a:solidFill>
                <a:prstClr val="black">
                  <a:lumMod val="65000"/>
                  <a:lumOff val="35000"/>
                </a:prstClr>
              </a:solidFill>
            </a:endParaRPr>
          </a:p>
        </p:txBody>
      </p:sp>
    </p:spTree>
    <p:extLst>
      <p:ext uri="{BB962C8B-B14F-4D97-AF65-F5344CB8AC3E}">
        <p14:creationId xmlns:p14="http://schemas.microsoft.com/office/powerpoint/2010/main" val="2153974487"/>
      </p:ext>
    </p:extLst>
  </p:cSld>
  <p:clrMap bg1="lt1" tx1="dk1" bg2="lt2" tx2="dk2" accent1="accent1" accent2="accent2" accent3="accent3" accent4="accent4" accent5="accent5" accent6="accent6" hlink="hlink" folHlink="folHlink"/>
  <p:hf hdr="0" ftr="0" dt="0"/>
  <p:txStyles>
    <p:titleStyle>
      <a:lvl1pPr marL="0" algn="l" defTabSz="457200" rtl="0" eaLnBrk="1" latinLnBrk="0" hangingPunct="1">
        <a:spcBef>
          <a:spcPct val="0"/>
        </a:spcBef>
        <a:buNone/>
        <a:defRPr kumimoji="1" lang="ja-JP" altLang="en-US" sz="2000" b="1" kern="1200" dirty="0" smtClean="0">
          <a:solidFill>
            <a:schemeClr val="bg1"/>
          </a:solidFill>
          <a:latin typeface="メイリオ"/>
          <a:ea typeface="メイリオ"/>
          <a:cs typeface="メイリオ"/>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25F8483-3A8B-4C81-A501-836E9453CBF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5B494CF-7DB5-49E0-9E24-BEE795DF8E1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01E6B9D-D2AD-4208-91C4-9B424D259E0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843E47F-F335-4E07-B907-C98305F0C15B}" type="datetimeFigureOut">
              <a:rPr kumimoji="1" lang="ja-JP" altLang="en-US" smtClean="0"/>
              <a:t>2026/3/1</a:t>
            </a:fld>
            <a:endParaRPr kumimoji="1" lang="ja-JP" altLang="en-US"/>
          </a:p>
        </p:txBody>
      </p:sp>
      <p:sp>
        <p:nvSpPr>
          <p:cNvPr id="5" name="フッター プレースホルダー 4">
            <a:extLst>
              <a:ext uri="{FF2B5EF4-FFF2-40B4-BE49-F238E27FC236}">
                <a16:creationId xmlns:a16="http://schemas.microsoft.com/office/drawing/2014/main" id="{5407259D-DC01-4C34-BA34-D81EAB4DF9B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014370C-3805-4906-B784-3E8A47C5448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5EA75D-562E-4373-9C5C-2B1D7EA1B1EE}" type="slidenum">
              <a:rPr kumimoji="1" lang="ja-JP" altLang="en-US" smtClean="0"/>
              <a:t>‹#›</a:t>
            </a:fld>
            <a:endParaRPr kumimoji="1" lang="ja-JP" altLang="en-US"/>
          </a:p>
        </p:txBody>
      </p:sp>
    </p:spTree>
    <p:extLst>
      <p:ext uri="{BB962C8B-B14F-4D97-AF65-F5344CB8AC3E}">
        <p14:creationId xmlns:p14="http://schemas.microsoft.com/office/powerpoint/2010/main" val="1909093862"/>
      </p:ext>
    </p:extLst>
  </p:cSld>
  <p:clrMap bg1="lt1" tx1="dk1" bg2="lt2" tx2="dk2" accent1="accent1" accent2="accent2" accent3="accent3" accent4="accent4" accent5="accent5" accent6="accent6" hlink="hlink" folHlink="folHlink"/>
  <p:sldLayoutIdLst>
    <p:sldLayoutId id="2147483961" r:id="rId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スライド番号プレースホルダ 5">
            <a:extLst>
              <a:ext uri="{FF2B5EF4-FFF2-40B4-BE49-F238E27FC236}">
                <a16:creationId xmlns:a16="http://schemas.microsoft.com/office/drawing/2014/main" id="{8732997B-7A0A-5C4A-9FE3-4CA16393776E}"/>
              </a:ext>
            </a:extLst>
          </p:cNvPr>
          <p:cNvSpPr>
            <a:spLocks noGrp="1"/>
          </p:cNvSpPr>
          <p:nvPr>
            <p:ph type="sldNum" sz="quarter" idx="4"/>
          </p:nvPr>
        </p:nvSpPr>
        <p:spPr>
          <a:xfrm>
            <a:off x="8553912" y="6483634"/>
            <a:ext cx="365707" cy="246209"/>
          </a:xfrm>
          <a:prstGeom prst="rect">
            <a:avLst/>
          </a:prstGeom>
        </p:spPr>
        <p:txBody>
          <a:bodyPr vert="horz" wrap="square" lIns="0" tIns="45714" rIns="0" bIns="45714" rtlCol="0" anchor="ctr">
            <a:spAutoFit/>
          </a:bodyPr>
          <a:lstStyle>
            <a:lvl1pPr algn="r">
              <a:defRPr sz="1000" baseline="0">
                <a:solidFill>
                  <a:schemeClr val="tx1"/>
                </a:solidFill>
                <a:latin typeface="+mn-lt"/>
                <a:ea typeface="+mn-ea"/>
              </a:defRPr>
            </a:lvl1pPr>
          </a:lstStyle>
          <a:p>
            <a:fld id="{E4DD4CA9-FFF4-4929-B1F3-DD754470E6A2}"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561897117"/>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D0675D37-CB6A-457E-92BA-B28CAC5EAA12}"/>
              </a:ext>
            </a:extLst>
          </p:cNvPr>
          <p:cNvCxnSpPr>
            <a:cxnSpLocks/>
          </p:cNvCxnSpPr>
          <p:nvPr userDrawn="1"/>
        </p:nvCxnSpPr>
        <p:spPr>
          <a:xfrm>
            <a:off x="0" y="1042687"/>
            <a:ext cx="9144000" cy="0"/>
          </a:xfrm>
          <a:prstGeom prst="line">
            <a:avLst/>
          </a:prstGeom>
          <a:ln w="50800">
            <a:solidFill>
              <a:srgbClr val="0460A9"/>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タイトル プレースホルダー 9"/>
          <p:cNvSpPr>
            <a:spLocks noGrp="1"/>
          </p:cNvSpPr>
          <p:nvPr>
            <p:ph type="title"/>
          </p:nvPr>
        </p:nvSpPr>
        <p:spPr>
          <a:xfrm>
            <a:off x="306000" y="136525"/>
            <a:ext cx="8532000" cy="906162"/>
          </a:xfrm>
          <a:prstGeom prst="rect">
            <a:avLst/>
          </a:prstGeom>
        </p:spPr>
        <p:txBody>
          <a:bodyPr vert="horz" lIns="91440" tIns="45720" rIns="91440" bIns="108000" rtlCol="0" anchor="b" anchorCtr="0">
            <a:noAutofit/>
          </a:bodyPr>
          <a:lstStyle/>
          <a:p>
            <a:r>
              <a:rPr kumimoji="1" lang="ja-JP" altLang="en-US"/>
              <a:t>マスター タイトルの書式設定</a:t>
            </a:r>
          </a:p>
        </p:txBody>
      </p:sp>
      <p:sp>
        <p:nvSpPr>
          <p:cNvPr id="11" name="テキスト プレースホルダー 10"/>
          <p:cNvSpPr>
            <a:spLocks noGrp="1"/>
          </p:cNvSpPr>
          <p:nvPr>
            <p:ph type="body" idx="1"/>
          </p:nvPr>
        </p:nvSpPr>
        <p:spPr>
          <a:xfrm>
            <a:off x="306000" y="1295998"/>
            <a:ext cx="8532000" cy="1384995"/>
          </a:xfrm>
          <a:prstGeom prst="rect">
            <a:avLst/>
          </a:prstGeom>
        </p:spPr>
        <p:txBody>
          <a:bodyPr vert="horz" lIns="91440" tIns="45720" rIns="91440" bIns="45720" rtlCol="0">
            <a:sp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スライド番号プレースホルダー 4">
            <a:extLst>
              <a:ext uri="{FF2B5EF4-FFF2-40B4-BE49-F238E27FC236}">
                <a16:creationId xmlns:a16="http://schemas.microsoft.com/office/drawing/2014/main" id="{57203A1F-4647-4039-B2A8-2129ABD5CF50}"/>
              </a:ext>
            </a:extLst>
          </p:cNvPr>
          <p:cNvSpPr txBox="1">
            <a:spLocks/>
          </p:cNvSpPr>
          <p:nvPr userDrawn="1"/>
        </p:nvSpPr>
        <p:spPr>
          <a:xfrm>
            <a:off x="0" y="6492875"/>
            <a:ext cx="521855" cy="365125"/>
          </a:xfrm>
          <a:prstGeom prst="rect">
            <a:avLst/>
          </a:prstGeom>
        </p:spPr>
        <p:txBody>
          <a:bodyPr vert="horz" lIns="91440" tIns="45720" rIns="91440" bIns="45720" rtlCol="0" anchor="ctr"/>
          <a:lstStyle>
            <a:defPPr>
              <a:defRPr lang="ja-JP"/>
            </a:defPPr>
            <a:lvl1pPr>
              <a:defRPr sz="1200" baseline="0">
                <a:latin typeface="Meiryo UI" panose="020B0604030504040204" pitchFamily="50" charset="-128"/>
                <a:ea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0" algn="l"/>
            <a:fld id="{FCA3AD6D-FCCE-4DDF-BFE9-60F6ABB23F40}" type="slidenum">
              <a:rPr lang="ja-JP" altLang="en-US" sz="1100" smtClean="0">
                <a:latin typeface="+mn-lt"/>
                <a:ea typeface="+mn-ea"/>
              </a:rPr>
              <a:pPr lvl="0" algn="l"/>
              <a:t>‹#›</a:t>
            </a:fld>
            <a:endParaRPr lang="ja-JP" altLang="en-US" sz="1100">
              <a:latin typeface="+mn-lt"/>
              <a:ea typeface="+mn-ea"/>
            </a:endParaRPr>
          </a:p>
        </p:txBody>
      </p:sp>
    </p:spTree>
    <p:extLst>
      <p:ext uri="{BB962C8B-B14F-4D97-AF65-F5344CB8AC3E}">
        <p14:creationId xmlns:p14="http://schemas.microsoft.com/office/powerpoint/2010/main" val="677792570"/>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kumimoji="1" lang="ja-JP" altLang="en-US" sz="2800" b="1" kern="0" baseline="0" dirty="0" smtClean="0">
          <a:solidFill>
            <a:schemeClr val="tx1"/>
          </a:solidFill>
          <a:latin typeface="+mj-lt"/>
          <a:ea typeface="+mj-ea"/>
          <a:cs typeface="+mj-cs"/>
        </a:defRPr>
      </a:lvl1pPr>
    </p:titleStyle>
    <p:bodyStyle>
      <a:lvl1pPr marL="180975" indent="-180975" algn="l" defTabSz="914400" rtl="0" eaLnBrk="1" latinLnBrk="0" hangingPunct="1">
        <a:spcBef>
          <a:spcPts val="600"/>
        </a:spcBef>
        <a:buClr>
          <a:srgbClr val="E86B4D"/>
        </a:buClr>
        <a:buFont typeface="Wingdings" panose="05000000000000000000" pitchFamily="2" charset="2"/>
        <a:buChar char="l"/>
        <a:defRPr kumimoji="1" lang="ja-JP" altLang="en-US" sz="1600" kern="0" baseline="0" dirty="0" smtClean="0">
          <a:solidFill>
            <a:schemeClr val="tx1"/>
          </a:solidFill>
          <a:latin typeface="+mn-lt"/>
          <a:ea typeface="+mn-ea"/>
          <a:cs typeface="+mn-cs"/>
        </a:defRPr>
      </a:lvl1pPr>
      <a:lvl2pPr marL="268288" indent="0" algn="l" defTabSz="914400" rtl="0" eaLnBrk="1" latinLnBrk="0" hangingPunct="1">
        <a:spcBef>
          <a:spcPts val="600"/>
        </a:spcBef>
        <a:buClr>
          <a:schemeClr val="accent2"/>
        </a:buClr>
        <a:buSzPct val="60000"/>
        <a:buFontTx/>
        <a:buNone/>
        <a:defRPr kumimoji="1" lang="ja-JP" altLang="en-US" sz="1400" kern="0" baseline="0" dirty="0" smtClean="0">
          <a:solidFill>
            <a:schemeClr val="tx1"/>
          </a:solidFill>
          <a:latin typeface="+mn-lt"/>
          <a:ea typeface="+mn-ea"/>
          <a:cs typeface="+mn-cs"/>
        </a:defRPr>
      </a:lvl2pPr>
      <a:lvl3pPr marL="446088" indent="0" algn="l" defTabSz="914400" rtl="0" eaLnBrk="1" latinLnBrk="0" hangingPunct="1">
        <a:spcBef>
          <a:spcPts val="600"/>
        </a:spcBef>
        <a:buClr>
          <a:schemeClr val="accent2"/>
        </a:buClr>
        <a:buSzPct val="65000"/>
        <a:buFontTx/>
        <a:buNone/>
        <a:defRPr kumimoji="1" lang="ja-JP" altLang="en-US" sz="1200" kern="0" baseline="0" dirty="0" smtClean="0">
          <a:solidFill>
            <a:schemeClr val="tx1"/>
          </a:solidFill>
          <a:latin typeface="+mn-lt"/>
          <a:ea typeface="+mn-ea"/>
          <a:cs typeface="+mn-cs"/>
        </a:defRPr>
      </a:lvl3pPr>
      <a:lvl4pPr marL="630237" indent="0" algn="l" defTabSz="914400" rtl="0" eaLnBrk="1" latinLnBrk="0" hangingPunct="1">
        <a:spcBef>
          <a:spcPts val="600"/>
        </a:spcBef>
        <a:buClr>
          <a:schemeClr val="accent2"/>
        </a:buClr>
        <a:buSzPct val="70000"/>
        <a:buFontTx/>
        <a:buNone/>
        <a:tabLst/>
        <a:defRPr kumimoji="1" lang="ja-JP" altLang="en-US" sz="1100" kern="0" baseline="0" dirty="0" smtClean="0">
          <a:solidFill>
            <a:schemeClr val="tx1"/>
          </a:solidFill>
          <a:latin typeface="+mn-lt"/>
          <a:ea typeface="+mn-ea"/>
          <a:cs typeface="+mn-cs"/>
        </a:defRPr>
      </a:lvl4pPr>
      <a:lvl5pPr marL="806450" indent="0" algn="l" defTabSz="914400" rtl="0" eaLnBrk="1" latinLnBrk="0" hangingPunct="1">
        <a:spcBef>
          <a:spcPts val="600"/>
        </a:spcBef>
        <a:buClr>
          <a:schemeClr val="accent2"/>
        </a:buClr>
        <a:buSzPct val="75000"/>
        <a:buFontTx/>
        <a:buNone/>
        <a:defRPr kumimoji="1" lang="ja-JP" altLang="en-US" sz="1100" kern="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D0675D37-CB6A-457E-92BA-B28CAC5EAA12}"/>
              </a:ext>
            </a:extLst>
          </p:cNvPr>
          <p:cNvCxnSpPr>
            <a:cxnSpLocks/>
          </p:cNvCxnSpPr>
          <p:nvPr userDrawn="1"/>
        </p:nvCxnSpPr>
        <p:spPr>
          <a:xfrm>
            <a:off x="0" y="1042687"/>
            <a:ext cx="9144000" cy="0"/>
          </a:xfrm>
          <a:prstGeom prst="line">
            <a:avLst/>
          </a:prstGeom>
          <a:ln w="50800">
            <a:solidFill>
              <a:srgbClr val="0460A9"/>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タイトル プレースホルダー 9"/>
          <p:cNvSpPr>
            <a:spLocks noGrp="1"/>
          </p:cNvSpPr>
          <p:nvPr>
            <p:ph type="title"/>
          </p:nvPr>
        </p:nvSpPr>
        <p:spPr>
          <a:xfrm>
            <a:off x="306000" y="136525"/>
            <a:ext cx="8532000" cy="906162"/>
          </a:xfrm>
          <a:prstGeom prst="rect">
            <a:avLst/>
          </a:prstGeom>
        </p:spPr>
        <p:txBody>
          <a:bodyPr vert="horz" lIns="91440" tIns="45720" rIns="91440" bIns="108000" rtlCol="0" anchor="b" anchorCtr="0">
            <a:noAutofit/>
          </a:bodyPr>
          <a:lstStyle/>
          <a:p>
            <a:r>
              <a:rPr kumimoji="1" lang="ja-JP" altLang="en-US"/>
              <a:t>マスター タイトルの書式設定</a:t>
            </a:r>
          </a:p>
        </p:txBody>
      </p:sp>
      <p:sp>
        <p:nvSpPr>
          <p:cNvPr id="11" name="テキスト プレースホルダー 10"/>
          <p:cNvSpPr>
            <a:spLocks noGrp="1"/>
          </p:cNvSpPr>
          <p:nvPr>
            <p:ph type="body" idx="1"/>
          </p:nvPr>
        </p:nvSpPr>
        <p:spPr>
          <a:xfrm>
            <a:off x="306000" y="1295998"/>
            <a:ext cx="8532000" cy="1384995"/>
          </a:xfrm>
          <a:prstGeom prst="rect">
            <a:avLst/>
          </a:prstGeom>
        </p:spPr>
        <p:txBody>
          <a:bodyPr vert="horz" lIns="91440" tIns="45720" rIns="91440" bIns="45720" rtlCol="0">
            <a:sp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スライド番号プレースホルダー 4">
            <a:extLst>
              <a:ext uri="{FF2B5EF4-FFF2-40B4-BE49-F238E27FC236}">
                <a16:creationId xmlns:a16="http://schemas.microsoft.com/office/drawing/2014/main" id="{57203A1F-4647-4039-B2A8-2129ABD5CF50}"/>
              </a:ext>
            </a:extLst>
          </p:cNvPr>
          <p:cNvSpPr txBox="1">
            <a:spLocks/>
          </p:cNvSpPr>
          <p:nvPr userDrawn="1"/>
        </p:nvSpPr>
        <p:spPr>
          <a:xfrm>
            <a:off x="0" y="6492875"/>
            <a:ext cx="521855" cy="365125"/>
          </a:xfrm>
          <a:prstGeom prst="rect">
            <a:avLst/>
          </a:prstGeom>
        </p:spPr>
        <p:txBody>
          <a:bodyPr vert="horz" lIns="91440" tIns="45720" rIns="91440" bIns="45720" rtlCol="0" anchor="ctr"/>
          <a:lstStyle>
            <a:defPPr>
              <a:defRPr lang="ja-JP"/>
            </a:defPPr>
            <a:lvl1pPr>
              <a:defRPr sz="1200" baseline="0">
                <a:latin typeface="Meiryo UI" panose="020B0604030504040204" pitchFamily="50" charset="-128"/>
                <a:ea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4400"/>
            <a:fld id="{FCA3AD6D-FCCE-4DDF-BFE9-60F6ABB23F40}" type="slidenum">
              <a:rPr kumimoji="1" lang="ja-JP" altLang="en-US" sz="1100" smtClean="0">
                <a:solidFill>
                  <a:prstClr val="black"/>
                </a:solidFill>
                <a:latin typeface="Meiryo UI"/>
                <a:ea typeface="Meiryo UI"/>
              </a:rPr>
              <a:pPr defTabSz="914400"/>
              <a:t>‹#›</a:t>
            </a:fld>
            <a:endParaRPr kumimoji="1" lang="ja-JP" altLang="en-US" sz="1100">
              <a:solidFill>
                <a:prstClr val="black"/>
              </a:solidFill>
              <a:latin typeface="Meiryo UI"/>
              <a:ea typeface="Meiryo UI"/>
            </a:endParaRPr>
          </a:p>
        </p:txBody>
      </p:sp>
    </p:spTree>
    <p:extLst>
      <p:ext uri="{BB962C8B-B14F-4D97-AF65-F5344CB8AC3E}">
        <p14:creationId xmlns:p14="http://schemas.microsoft.com/office/powerpoint/2010/main" val="4144288809"/>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kumimoji="1" lang="ja-JP" altLang="en-US" sz="2800" b="1" kern="0" baseline="0" dirty="0" smtClean="0">
          <a:solidFill>
            <a:schemeClr val="tx1"/>
          </a:solidFill>
          <a:latin typeface="+mj-lt"/>
          <a:ea typeface="+mj-ea"/>
          <a:cs typeface="+mj-cs"/>
        </a:defRPr>
      </a:lvl1pPr>
    </p:titleStyle>
    <p:bodyStyle>
      <a:lvl1pPr marL="180975" indent="-180975" algn="l" defTabSz="914400" rtl="0" eaLnBrk="1" latinLnBrk="0" hangingPunct="1">
        <a:spcBef>
          <a:spcPts val="600"/>
        </a:spcBef>
        <a:buClr>
          <a:srgbClr val="E86B4D"/>
        </a:buClr>
        <a:buFont typeface="Wingdings" panose="05000000000000000000" pitchFamily="2" charset="2"/>
        <a:buChar char="l"/>
        <a:defRPr kumimoji="1" lang="ja-JP" altLang="en-US" sz="1600" kern="0" baseline="0" dirty="0" smtClean="0">
          <a:solidFill>
            <a:schemeClr val="tx1"/>
          </a:solidFill>
          <a:latin typeface="+mn-lt"/>
          <a:ea typeface="+mn-ea"/>
          <a:cs typeface="+mn-cs"/>
        </a:defRPr>
      </a:lvl1pPr>
      <a:lvl2pPr marL="268288" indent="0" algn="l" defTabSz="914400" rtl="0" eaLnBrk="1" latinLnBrk="0" hangingPunct="1">
        <a:spcBef>
          <a:spcPts val="600"/>
        </a:spcBef>
        <a:buClr>
          <a:schemeClr val="accent2"/>
        </a:buClr>
        <a:buSzPct val="60000"/>
        <a:buFontTx/>
        <a:buNone/>
        <a:defRPr kumimoji="1" lang="ja-JP" altLang="en-US" sz="1400" kern="0" baseline="0" dirty="0" smtClean="0">
          <a:solidFill>
            <a:schemeClr val="tx1"/>
          </a:solidFill>
          <a:latin typeface="+mn-lt"/>
          <a:ea typeface="+mn-ea"/>
          <a:cs typeface="+mn-cs"/>
        </a:defRPr>
      </a:lvl2pPr>
      <a:lvl3pPr marL="446088" indent="0" algn="l" defTabSz="914400" rtl="0" eaLnBrk="1" latinLnBrk="0" hangingPunct="1">
        <a:spcBef>
          <a:spcPts val="600"/>
        </a:spcBef>
        <a:buClr>
          <a:schemeClr val="accent2"/>
        </a:buClr>
        <a:buSzPct val="65000"/>
        <a:buFontTx/>
        <a:buNone/>
        <a:defRPr kumimoji="1" lang="ja-JP" altLang="en-US" sz="1200" kern="0" baseline="0" dirty="0" smtClean="0">
          <a:solidFill>
            <a:schemeClr val="tx1"/>
          </a:solidFill>
          <a:latin typeface="+mn-lt"/>
          <a:ea typeface="+mn-ea"/>
          <a:cs typeface="+mn-cs"/>
        </a:defRPr>
      </a:lvl3pPr>
      <a:lvl4pPr marL="630237" indent="0" algn="l" defTabSz="914400" rtl="0" eaLnBrk="1" latinLnBrk="0" hangingPunct="1">
        <a:spcBef>
          <a:spcPts val="600"/>
        </a:spcBef>
        <a:buClr>
          <a:schemeClr val="accent2"/>
        </a:buClr>
        <a:buSzPct val="70000"/>
        <a:buFontTx/>
        <a:buNone/>
        <a:tabLst/>
        <a:defRPr kumimoji="1" lang="ja-JP" altLang="en-US" sz="1100" kern="0" baseline="0" dirty="0" smtClean="0">
          <a:solidFill>
            <a:schemeClr val="tx1"/>
          </a:solidFill>
          <a:latin typeface="+mn-lt"/>
          <a:ea typeface="+mn-ea"/>
          <a:cs typeface="+mn-cs"/>
        </a:defRPr>
      </a:lvl4pPr>
      <a:lvl5pPr marL="806450" indent="0" algn="l" defTabSz="914400" rtl="0" eaLnBrk="1" latinLnBrk="0" hangingPunct="1">
        <a:spcBef>
          <a:spcPts val="600"/>
        </a:spcBef>
        <a:buClr>
          <a:schemeClr val="accent2"/>
        </a:buClr>
        <a:buSzPct val="75000"/>
        <a:buFontTx/>
        <a:buNone/>
        <a:defRPr kumimoji="1" lang="ja-JP" altLang="en-US" sz="1100" kern="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D0675D37-CB6A-457E-92BA-B28CAC5EAA12}"/>
              </a:ext>
            </a:extLst>
          </p:cNvPr>
          <p:cNvCxnSpPr>
            <a:cxnSpLocks/>
          </p:cNvCxnSpPr>
          <p:nvPr userDrawn="1"/>
        </p:nvCxnSpPr>
        <p:spPr>
          <a:xfrm>
            <a:off x="0" y="1042687"/>
            <a:ext cx="9144000" cy="0"/>
          </a:xfrm>
          <a:prstGeom prst="line">
            <a:avLst/>
          </a:prstGeom>
          <a:ln w="50800">
            <a:solidFill>
              <a:srgbClr val="0460A9"/>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タイトル プレースホルダー 9"/>
          <p:cNvSpPr>
            <a:spLocks noGrp="1"/>
          </p:cNvSpPr>
          <p:nvPr>
            <p:ph type="title"/>
          </p:nvPr>
        </p:nvSpPr>
        <p:spPr>
          <a:xfrm>
            <a:off x="306000" y="136525"/>
            <a:ext cx="8532000" cy="906162"/>
          </a:xfrm>
          <a:prstGeom prst="rect">
            <a:avLst/>
          </a:prstGeom>
        </p:spPr>
        <p:txBody>
          <a:bodyPr vert="horz" lIns="91440" tIns="45720" rIns="91440" bIns="108000" rtlCol="0" anchor="b" anchorCtr="0">
            <a:noAutofit/>
          </a:bodyPr>
          <a:lstStyle/>
          <a:p>
            <a:r>
              <a:rPr kumimoji="1" lang="ja-JP" altLang="en-US"/>
              <a:t>マスター タイトルの書式設定</a:t>
            </a:r>
          </a:p>
        </p:txBody>
      </p:sp>
      <p:sp>
        <p:nvSpPr>
          <p:cNvPr id="11" name="テキスト プレースホルダー 10"/>
          <p:cNvSpPr>
            <a:spLocks noGrp="1"/>
          </p:cNvSpPr>
          <p:nvPr>
            <p:ph type="body" idx="1"/>
          </p:nvPr>
        </p:nvSpPr>
        <p:spPr>
          <a:xfrm>
            <a:off x="306000" y="1295998"/>
            <a:ext cx="8532000" cy="1384995"/>
          </a:xfrm>
          <a:prstGeom prst="rect">
            <a:avLst/>
          </a:prstGeom>
        </p:spPr>
        <p:txBody>
          <a:bodyPr vert="horz" lIns="91440" tIns="45720" rIns="91440" bIns="45720" rtlCol="0">
            <a:sp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スライド番号プレースホルダー 4">
            <a:extLst>
              <a:ext uri="{FF2B5EF4-FFF2-40B4-BE49-F238E27FC236}">
                <a16:creationId xmlns:a16="http://schemas.microsoft.com/office/drawing/2014/main" id="{57203A1F-4647-4039-B2A8-2129ABD5CF50}"/>
              </a:ext>
            </a:extLst>
          </p:cNvPr>
          <p:cNvSpPr txBox="1">
            <a:spLocks/>
          </p:cNvSpPr>
          <p:nvPr userDrawn="1"/>
        </p:nvSpPr>
        <p:spPr>
          <a:xfrm>
            <a:off x="0" y="6492875"/>
            <a:ext cx="521855" cy="365125"/>
          </a:xfrm>
          <a:prstGeom prst="rect">
            <a:avLst/>
          </a:prstGeom>
        </p:spPr>
        <p:txBody>
          <a:bodyPr vert="horz" lIns="91440" tIns="45720" rIns="91440" bIns="45720" rtlCol="0" anchor="ctr"/>
          <a:lstStyle>
            <a:defPPr>
              <a:defRPr lang="ja-JP"/>
            </a:defPPr>
            <a:lvl1pPr>
              <a:defRPr sz="1200" baseline="0">
                <a:latin typeface="Meiryo UI" panose="020B0604030504040204" pitchFamily="50" charset="-128"/>
                <a:ea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4400"/>
            <a:fld id="{FCA3AD6D-FCCE-4DDF-BFE9-60F6ABB23F40}" type="slidenum">
              <a:rPr kumimoji="1" lang="ja-JP" altLang="en-US" sz="1100" smtClean="0">
                <a:solidFill>
                  <a:prstClr val="black"/>
                </a:solidFill>
                <a:latin typeface="Meiryo UI"/>
                <a:ea typeface="Meiryo UI"/>
              </a:rPr>
              <a:pPr defTabSz="914400"/>
              <a:t>‹#›</a:t>
            </a:fld>
            <a:endParaRPr kumimoji="1" lang="ja-JP" altLang="en-US" sz="1100">
              <a:solidFill>
                <a:prstClr val="black"/>
              </a:solidFill>
              <a:latin typeface="Meiryo UI"/>
              <a:ea typeface="Meiryo UI"/>
            </a:endParaRPr>
          </a:p>
        </p:txBody>
      </p:sp>
    </p:spTree>
    <p:extLst>
      <p:ext uri="{BB962C8B-B14F-4D97-AF65-F5344CB8AC3E}">
        <p14:creationId xmlns:p14="http://schemas.microsoft.com/office/powerpoint/2010/main" val="1148057124"/>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kumimoji="1" lang="ja-JP" altLang="en-US" sz="2800" b="1" kern="0" baseline="0" dirty="0" smtClean="0">
          <a:solidFill>
            <a:schemeClr val="tx1"/>
          </a:solidFill>
          <a:latin typeface="+mj-lt"/>
          <a:ea typeface="+mj-ea"/>
          <a:cs typeface="+mj-cs"/>
        </a:defRPr>
      </a:lvl1pPr>
    </p:titleStyle>
    <p:bodyStyle>
      <a:lvl1pPr marL="180975" indent="-180975" algn="l" defTabSz="914400" rtl="0" eaLnBrk="1" latinLnBrk="0" hangingPunct="1">
        <a:spcBef>
          <a:spcPts val="600"/>
        </a:spcBef>
        <a:buClr>
          <a:srgbClr val="E86B4D"/>
        </a:buClr>
        <a:buFont typeface="Wingdings" panose="05000000000000000000" pitchFamily="2" charset="2"/>
        <a:buChar char="l"/>
        <a:defRPr kumimoji="1" lang="ja-JP" altLang="en-US" sz="1600" kern="0" baseline="0" dirty="0" smtClean="0">
          <a:solidFill>
            <a:schemeClr val="tx1"/>
          </a:solidFill>
          <a:latin typeface="+mn-lt"/>
          <a:ea typeface="+mn-ea"/>
          <a:cs typeface="+mn-cs"/>
        </a:defRPr>
      </a:lvl1pPr>
      <a:lvl2pPr marL="268288" indent="0" algn="l" defTabSz="914400" rtl="0" eaLnBrk="1" latinLnBrk="0" hangingPunct="1">
        <a:spcBef>
          <a:spcPts val="600"/>
        </a:spcBef>
        <a:buClr>
          <a:schemeClr val="accent2"/>
        </a:buClr>
        <a:buSzPct val="60000"/>
        <a:buFontTx/>
        <a:buNone/>
        <a:defRPr kumimoji="1" lang="ja-JP" altLang="en-US" sz="1400" kern="0" baseline="0" dirty="0" smtClean="0">
          <a:solidFill>
            <a:schemeClr val="tx1"/>
          </a:solidFill>
          <a:latin typeface="+mn-lt"/>
          <a:ea typeface="+mn-ea"/>
          <a:cs typeface="+mn-cs"/>
        </a:defRPr>
      </a:lvl2pPr>
      <a:lvl3pPr marL="446088" indent="0" algn="l" defTabSz="914400" rtl="0" eaLnBrk="1" latinLnBrk="0" hangingPunct="1">
        <a:spcBef>
          <a:spcPts val="600"/>
        </a:spcBef>
        <a:buClr>
          <a:schemeClr val="accent2"/>
        </a:buClr>
        <a:buSzPct val="65000"/>
        <a:buFontTx/>
        <a:buNone/>
        <a:defRPr kumimoji="1" lang="ja-JP" altLang="en-US" sz="1200" kern="0" baseline="0" dirty="0" smtClean="0">
          <a:solidFill>
            <a:schemeClr val="tx1"/>
          </a:solidFill>
          <a:latin typeface="+mn-lt"/>
          <a:ea typeface="+mn-ea"/>
          <a:cs typeface="+mn-cs"/>
        </a:defRPr>
      </a:lvl3pPr>
      <a:lvl4pPr marL="630237" indent="0" algn="l" defTabSz="914400" rtl="0" eaLnBrk="1" latinLnBrk="0" hangingPunct="1">
        <a:spcBef>
          <a:spcPts val="600"/>
        </a:spcBef>
        <a:buClr>
          <a:schemeClr val="accent2"/>
        </a:buClr>
        <a:buSzPct val="70000"/>
        <a:buFontTx/>
        <a:buNone/>
        <a:tabLst/>
        <a:defRPr kumimoji="1" lang="ja-JP" altLang="en-US" sz="1100" kern="0" baseline="0" dirty="0" smtClean="0">
          <a:solidFill>
            <a:schemeClr val="tx1"/>
          </a:solidFill>
          <a:latin typeface="+mn-lt"/>
          <a:ea typeface="+mn-ea"/>
          <a:cs typeface="+mn-cs"/>
        </a:defRPr>
      </a:lvl4pPr>
      <a:lvl5pPr marL="806450" indent="0" algn="l" defTabSz="914400" rtl="0" eaLnBrk="1" latinLnBrk="0" hangingPunct="1">
        <a:spcBef>
          <a:spcPts val="600"/>
        </a:spcBef>
        <a:buClr>
          <a:schemeClr val="accent2"/>
        </a:buClr>
        <a:buSzPct val="75000"/>
        <a:buFontTx/>
        <a:buNone/>
        <a:defRPr kumimoji="1" lang="ja-JP" altLang="en-US" sz="1100" kern="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bi.nlm.nih.gov/pmc/articles/PMC8656451/" TargetMode="External"/><Relationship Id="rId2" Type="http://schemas.openxmlformats.org/officeDocument/2006/relationships/hyperlink" Target="https://www.ncbi.nlm.nih.gov/pubmed/?term=Watroba%20M%5BAuthor%5D&amp;cauthor=true&amp;cauthor_uid=34899370" TargetMode="Externa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5"/>
          <p:cNvSpPr>
            <a:spLocks noGrp="1"/>
          </p:cNvSpPr>
          <p:nvPr>
            <p:ph type="subTitle" idx="1"/>
          </p:nvPr>
        </p:nvSpPr>
        <p:spPr/>
        <p:txBody>
          <a:bodyPr/>
          <a:lstStyle/>
          <a:p>
            <a:r>
              <a:rPr kumimoji="1" lang="ja-JP" altLang="en-US"/>
              <a:t>中島内科循環器科メンタルクリニック</a:t>
            </a:r>
            <a:endParaRPr kumimoji="1" lang="en-US" altLang="ja-JP"/>
          </a:p>
          <a:p>
            <a:r>
              <a:rPr lang="ja-JP" altLang="en-US"/>
              <a:t>院長　中島滋夫</a:t>
            </a:r>
            <a:endParaRPr kumimoji="1" lang="ja-JP" altLang="en-US"/>
          </a:p>
        </p:txBody>
      </p:sp>
      <p:sp>
        <p:nvSpPr>
          <p:cNvPr id="3" name="Rectangle 1">
            <a:extLst>
              <a:ext uri="{FF2B5EF4-FFF2-40B4-BE49-F238E27FC236}">
                <a16:creationId xmlns:a16="http://schemas.microsoft.com/office/drawing/2014/main" id="{CB559D47-F8CD-4CC8-9603-00C709DD3639}"/>
              </a:ext>
            </a:extLst>
          </p:cNvPr>
          <p:cNvSpPr>
            <a:spLocks noGrp="1" noChangeArrowheads="1"/>
          </p:cNvSpPr>
          <p:nvPr>
            <p:ph type="ctrTitle"/>
          </p:nvPr>
        </p:nvSpPr>
        <p:spPr bwMode="auto">
          <a:xfrm>
            <a:off x="467545" y="1596281"/>
            <a:ext cx="842493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ja-JP" altLang="en-US" sz="2600">
                <a:solidFill>
                  <a:srgbClr val="222222"/>
                </a:solidFill>
                <a:effectLst/>
                <a:latin typeface="+mj-ea"/>
              </a:rPr>
              <a:t>高中性脂肪血症に対する治療そのものが</a:t>
            </a:r>
            <a:br>
              <a:rPr lang="en-US" altLang="ja-JP" sz="2600">
                <a:solidFill>
                  <a:srgbClr val="222222"/>
                </a:solidFill>
                <a:effectLst/>
                <a:latin typeface="+mj-ea"/>
              </a:rPr>
            </a:br>
            <a:r>
              <a:rPr lang="ja-JP" altLang="en-US" sz="2600">
                <a:solidFill>
                  <a:srgbClr val="222222"/>
                </a:solidFill>
                <a:effectLst/>
                <a:latin typeface="+mj-ea"/>
              </a:rPr>
              <a:t>代謝機能障害関連脂肪性肝疾患</a:t>
            </a:r>
            <a:r>
              <a:rPr lang="en-US" altLang="ja-JP" sz="2600">
                <a:solidFill>
                  <a:srgbClr val="222222"/>
                </a:solidFill>
                <a:effectLst/>
                <a:latin typeface="+mj-ea"/>
              </a:rPr>
              <a:t>(</a:t>
            </a:r>
            <a:r>
              <a:rPr lang="en-US" altLang="ja-JP" sz="2600">
                <a:latin typeface="+mj-ea"/>
              </a:rPr>
              <a:t>MASLD)</a:t>
            </a:r>
            <a:r>
              <a:rPr lang="ja-JP" altLang="en-US" sz="2600">
                <a:latin typeface="+mj-ea"/>
              </a:rPr>
              <a:t>に有用なのか</a:t>
            </a:r>
            <a:r>
              <a:rPr kumimoji="1" lang="ja-JP" altLang="en-US" sz="2600">
                <a:latin typeface="+mj-ea"/>
              </a:rPr>
              <a:t>？</a:t>
            </a:r>
            <a:endParaRPr kumimoji="0" lang="ja-JP" altLang="ja-JP" sz="2600" i="0" u="none" strike="noStrike" cap="none" normalizeH="0" baseline="0">
              <a:ln>
                <a:noFill/>
              </a:ln>
              <a:solidFill>
                <a:schemeClr val="tx1"/>
              </a:solidFill>
              <a:effectLst>
                <a:outerShdw blurRad="38100" dist="38100" dir="2700000" algn="tl">
                  <a:srgbClr val="000000">
                    <a:alpha val="43137"/>
                  </a:srgbClr>
                </a:outerShdw>
              </a:effectLst>
              <a:latin typeface="+mj-ea"/>
            </a:endParaRPr>
          </a:p>
        </p:txBody>
      </p:sp>
      <p:sp>
        <p:nvSpPr>
          <p:cNvPr id="2" name="テキスト ボックス 1">
            <a:extLst>
              <a:ext uri="{FF2B5EF4-FFF2-40B4-BE49-F238E27FC236}">
                <a16:creationId xmlns:a16="http://schemas.microsoft.com/office/drawing/2014/main" id="{2AE833EA-3168-4F62-807E-718F32E71F0C}"/>
              </a:ext>
            </a:extLst>
          </p:cNvPr>
          <p:cNvSpPr txBox="1"/>
          <p:nvPr/>
        </p:nvSpPr>
        <p:spPr>
          <a:xfrm>
            <a:off x="3419872" y="188640"/>
            <a:ext cx="5544616" cy="276999"/>
          </a:xfrm>
          <a:prstGeom prst="rect">
            <a:avLst/>
          </a:prstGeom>
          <a:noFill/>
        </p:spPr>
        <p:txBody>
          <a:bodyPr wrap="square" rtlCol="0">
            <a:spAutoFit/>
          </a:bodyPr>
          <a:lstStyle/>
          <a:p>
            <a:pPr algn="r"/>
            <a:r>
              <a:rPr lang="ja-JP" altLang="en-US" sz="1200" b="0" i="1">
                <a:solidFill>
                  <a:srgbClr val="222222"/>
                </a:solidFill>
                <a:effectLst/>
                <a:latin typeface="Arial" panose="020B0604020202020204" pitchFamily="34" charset="0"/>
              </a:rPr>
              <a:t>令和</a:t>
            </a:r>
            <a:r>
              <a:rPr lang="en-US" altLang="ja-JP" sz="1200" b="0" i="1">
                <a:solidFill>
                  <a:srgbClr val="222222"/>
                </a:solidFill>
                <a:effectLst/>
                <a:latin typeface="Arial" panose="020B0604020202020204" pitchFamily="34" charset="0"/>
              </a:rPr>
              <a:t>7</a:t>
            </a:r>
            <a:r>
              <a:rPr lang="ja-JP" altLang="en-US" sz="1200" b="0" i="1">
                <a:solidFill>
                  <a:srgbClr val="222222"/>
                </a:solidFill>
                <a:effectLst/>
                <a:latin typeface="Arial" panose="020B0604020202020204" pitchFamily="34" charset="0"/>
              </a:rPr>
              <a:t>年</a:t>
            </a:r>
            <a:r>
              <a:rPr lang="en-US" altLang="ja-JP" sz="1200" b="0" i="1">
                <a:solidFill>
                  <a:srgbClr val="222222"/>
                </a:solidFill>
                <a:effectLst/>
                <a:latin typeface="Arial" panose="020B0604020202020204" pitchFamily="34" charset="0"/>
              </a:rPr>
              <a:t>7</a:t>
            </a:r>
            <a:r>
              <a:rPr lang="ja-JP" altLang="en-US" sz="1200" i="1">
                <a:solidFill>
                  <a:srgbClr val="222222"/>
                </a:solidFill>
                <a:latin typeface="Arial" panose="020B0604020202020204" pitchFamily="34" charset="0"/>
              </a:rPr>
              <a:t>月</a:t>
            </a:r>
            <a:r>
              <a:rPr lang="en-US" altLang="ja-JP" sz="1200" i="1">
                <a:solidFill>
                  <a:srgbClr val="222222"/>
                </a:solidFill>
                <a:latin typeface="Arial" panose="020B0604020202020204" pitchFamily="34" charset="0"/>
              </a:rPr>
              <a:t>29</a:t>
            </a:r>
            <a:r>
              <a:rPr lang="ja-JP" altLang="en-US" sz="1200" i="1">
                <a:solidFill>
                  <a:srgbClr val="222222"/>
                </a:solidFill>
                <a:latin typeface="Arial" panose="020B0604020202020204" pitchFamily="34" charset="0"/>
              </a:rPr>
              <a:t>日</a:t>
            </a:r>
            <a:endParaRPr lang="en-US" altLang="ja-JP" sz="1200" b="0" i="1">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686392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587E7740-7B96-0AE5-9E6E-96C0A4D17490}"/>
              </a:ext>
            </a:extLst>
          </p:cNvPr>
          <p:cNvGraphicFramePr>
            <a:graphicFrameLocks noGrp="1"/>
          </p:cNvGraphicFramePr>
          <p:nvPr>
            <p:ph idx="1"/>
            <p:extLst>
              <p:ext uri="{D42A27DB-BD31-4B8C-83A1-F6EECF244321}">
                <p14:modId xmlns:p14="http://schemas.microsoft.com/office/powerpoint/2010/main" val="1202235365"/>
              </p:ext>
            </p:extLst>
          </p:nvPr>
        </p:nvGraphicFramePr>
        <p:xfrm>
          <a:off x="457200" y="1770131"/>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タイトル 2">
            <a:extLst>
              <a:ext uri="{FF2B5EF4-FFF2-40B4-BE49-F238E27FC236}">
                <a16:creationId xmlns:a16="http://schemas.microsoft.com/office/drawing/2014/main" id="{3764352B-9301-74FC-F150-3779ABB55DC8}"/>
              </a:ext>
            </a:extLst>
          </p:cNvPr>
          <p:cNvSpPr>
            <a:spLocks noGrp="1"/>
          </p:cNvSpPr>
          <p:nvPr>
            <p:ph type="title"/>
          </p:nvPr>
        </p:nvSpPr>
        <p:spPr>
          <a:xfrm>
            <a:off x="251520" y="0"/>
            <a:ext cx="8712968" cy="1143000"/>
          </a:xfrm>
        </p:spPr>
        <p:txBody>
          <a:bodyPr>
            <a:normAutofit/>
          </a:bodyPr>
          <a:lstStyle/>
          <a:p>
            <a:pPr algn="ctr"/>
            <a:r>
              <a:rPr lang="en-US" altLang="ja-JP" sz="3200"/>
              <a:t>MASLD</a:t>
            </a:r>
            <a:r>
              <a:rPr lang="ja-JP" altLang="en-US" sz="3200"/>
              <a:t>患者の脂質制限と糖質制限の減少率</a:t>
            </a:r>
            <a:r>
              <a:rPr lang="en-US" altLang="ja-JP" sz="3200"/>
              <a:t>(%)</a:t>
            </a:r>
            <a:endParaRPr kumimoji="1" lang="ja-JP" altLang="en-US" sz="3200"/>
          </a:p>
        </p:txBody>
      </p:sp>
      <p:sp>
        <p:nvSpPr>
          <p:cNvPr id="8" name="テキスト ボックス 7">
            <a:extLst>
              <a:ext uri="{FF2B5EF4-FFF2-40B4-BE49-F238E27FC236}">
                <a16:creationId xmlns:a16="http://schemas.microsoft.com/office/drawing/2014/main" id="{2703735F-0F6A-6D5D-26AC-593C61A871AD}"/>
              </a:ext>
            </a:extLst>
          </p:cNvPr>
          <p:cNvSpPr txBox="1"/>
          <p:nvPr/>
        </p:nvSpPr>
        <p:spPr>
          <a:xfrm>
            <a:off x="4387093" y="6543439"/>
            <a:ext cx="4608512" cy="276999"/>
          </a:xfrm>
          <a:prstGeom prst="rect">
            <a:avLst/>
          </a:prstGeom>
          <a:noFill/>
        </p:spPr>
        <p:txBody>
          <a:bodyPr wrap="square">
            <a:spAutoFit/>
          </a:bodyPr>
          <a:lstStyle/>
          <a:p>
            <a:r>
              <a:rPr lang="en-US" altLang="ja-JP" sz="1200" b="1" i="1" kern="0">
                <a:latin typeface="Helvetica" panose="020B0604020202020204" pitchFamily="34" charset="0"/>
                <a:ea typeface="ＭＳ Ｐゴシック" panose="020B0600070205080204" pitchFamily="50" charset="-128"/>
              </a:rPr>
              <a:t>Browning JD et </a:t>
            </a:r>
            <a:r>
              <a:rPr lang="en-US" altLang="ja-JP" sz="1200" b="1" i="1" kern="0" err="1">
                <a:latin typeface="Helvetica" panose="020B0604020202020204" pitchFamily="34" charset="0"/>
                <a:ea typeface="ＭＳ Ｐゴシック" panose="020B0600070205080204" pitchFamily="50" charset="-128"/>
              </a:rPr>
              <a:t>al.Am</a:t>
            </a:r>
            <a:r>
              <a:rPr lang="en-US" altLang="ja-JP" sz="1200" b="1" i="1" kern="0">
                <a:latin typeface="Helvetica" panose="020B0604020202020204" pitchFamily="34" charset="0"/>
                <a:ea typeface="ＭＳ Ｐゴシック" panose="020B0600070205080204" pitchFamily="50" charset="-128"/>
              </a:rPr>
              <a:t> J Clin </a:t>
            </a:r>
            <a:r>
              <a:rPr lang="en-US" altLang="ja-JP" sz="1200" b="1" i="1" kern="0" err="1">
                <a:latin typeface="Helvetica" panose="020B0604020202020204" pitchFamily="34" charset="0"/>
                <a:ea typeface="ＭＳ Ｐゴシック" panose="020B0600070205080204" pitchFamily="50" charset="-128"/>
              </a:rPr>
              <a:t>Nutr</a:t>
            </a:r>
            <a:r>
              <a:rPr lang="en-US" altLang="ja-JP" sz="1200" b="1" i="1" kern="0">
                <a:effectLst/>
                <a:latin typeface="Helvetica" panose="020B0604020202020204" pitchFamily="34" charset="0"/>
                <a:ea typeface="ＭＳ Ｐゴシック" panose="020B0600070205080204" pitchFamily="50" charset="-128"/>
              </a:rPr>
              <a:t> </a:t>
            </a:r>
            <a:r>
              <a:rPr lang="en-US" altLang="ja-JP" sz="1200" b="1" i="1" kern="0">
                <a:solidFill>
                  <a:srgbClr val="212121"/>
                </a:solidFill>
                <a:effectLst/>
                <a:latin typeface="Helvetica" panose="020B0604020202020204" pitchFamily="34" charset="0"/>
                <a:ea typeface="ＭＳ Ｐゴシック" panose="020B0600070205080204" pitchFamily="50" charset="-128"/>
              </a:rPr>
              <a:t>2011 May; 93(5): 1048–1052</a:t>
            </a:r>
            <a:endParaRPr lang="ja-JP" altLang="en-US" sz="1200" b="1" i="1"/>
          </a:p>
        </p:txBody>
      </p:sp>
      <p:sp>
        <p:nvSpPr>
          <p:cNvPr id="9" name="テキスト ボックス 8">
            <a:extLst>
              <a:ext uri="{FF2B5EF4-FFF2-40B4-BE49-F238E27FC236}">
                <a16:creationId xmlns:a16="http://schemas.microsoft.com/office/drawing/2014/main" id="{235972EE-BBE0-EE56-A2CD-12F99D8F4186}"/>
              </a:ext>
            </a:extLst>
          </p:cNvPr>
          <p:cNvSpPr txBox="1"/>
          <p:nvPr/>
        </p:nvSpPr>
        <p:spPr>
          <a:xfrm>
            <a:off x="2555776" y="889803"/>
            <a:ext cx="5256584" cy="646331"/>
          </a:xfrm>
          <a:prstGeom prst="rect">
            <a:avLst/>
          </a:prstGeom>
          <a:noFill/>
        </p:spPr>
        <p:txBody>
          <a:bodyPr wrap="square" rtlCol="0">
            <a:spAutoFit/>
          </a:bodyPr>
          <a:lstStyle/>
          <a:p>
            <a:r>
              <a:rPr lang="ja-JP" altLang="en-US"/>
              <a:t>脂質制限</a:t>
            </a:r>
            <a:r>
              <a:rPr lang="en-US" altLang="ja-JP"/>
              <a:t>1325kcal</a:t>
            </a:r>
            <a:r>
              <a:rPr lang="ja-JP" altLang="en-US"/>
              <a:t>、脂質</a:t>
            </a:r>
            <a:r>
              <a:rPr lang="en-US" altLang="ja-JP"/>
              <a:t>49g</a:t>
            </a:r>
            <a:r>
              <a:rPr lang="ja-JP" altLang="en-US"/>
              <a:t>、糖質</a:t>
            </a:r>
            <a:r>
              <a:rPr lang="en-US" altLang="ja-JP"/>
              <a:t>169g/</a:t>
            </a:r>
            <a:r>
              <a:rPr lang="ja-JP" altLang="en-US"/>
              <a:t>日</a:t>
            </a:r>
            <a:endParaRPr lang="en-US" altLang="ja-JP"/>
          </a:p>
          <a:p>
            <a:r>
              <a:rPr lang="ja-JP" altLang="en-US"/>
              <a:t>糖質制限</a:t>
            </a:r>
            <a:r>
              <a:rPr lang="en-US" altLang="ja-JP"/>
              <a:t>1553kcal</a:t>
            </a:r>
            <a:r>
              <a:rPr lang="ja-JP" altLang="en-US"/>
              <a:t>、脂質</a:t>
            </a:r>
            <a:r>
              <a:rPr lang="en-US" altLang="ja-JP"/>
              <a:t>105g</a:t>
            </a:r>
            <a:r>
              <a:rPr lang="ja-JP" altLang="en-US"/>
              <a:t>、糖質</a:t>
            </a:r>
            <a:r>
              <a:rPr lang="en-US" altLang="ja-JP"/>
              <a:t>26</a:t>
            </a:r>
            <a:r>
              <a:rPr lang="ja-JP" altLang="en-US"/>
              <a:t>ｇ</a:t>
            </a:r>
            <a:r>
              <a:rPr lang="en-US" altLang="ja-JP"/>
              <a:t>/</a:t>
            </a:r>
            <a:r>
              <a:rPr lang="ja-JP" altLang="en-US"/>
              <a:t>日</a:t>
            </a:r>
            <a:endParaRPr kumimoji="1" lang="ja-JP" altLang="en-US"/>
          </a:p>
        </p:txBody>
      </p:sp>
    </p:spTree>
    <p:extLst>
      <p:ext uri="{BB962C8B-B14F-4D97-AF65-F5344CB8AC3E}">
        <p14:creationId xmlns:p14="http://schemas.microsoft.com/office/powerpoint/2010/main" val="3303441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869D843B-2944-DC4A-C841-4141EFF74E60}"/>
              </a:ext>
            </a:extLst>
          </p:cNvPr>
          <p:cNvGraphicFramePr>
            <a:graphicFrameLocks noGrp="1"/>
          </p:cNvGraphicFramePr>
          <p:nvPr>
            <p:ph idx="1"/>
            <p:extLst>
              <p:ext uri="{D42A27DB-BD31-4B8C-83A1-F6EECF244321}">
                <p14:modId xmlns:p14="http://schemas.microsoft.com/office/powerpoint/2010/main" val="3549431127"/>
              </p:ext>
            </p:extLst>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タイトル 2">
            <a:extLst>
              <a:ext uri="{FF2B5EF4-FFF2-40B4-BE49-F238E27FC236}">
                <a16:creationId xmlns:a16="http://schemas.microsoft.com/office/drawing/2014/main" id="{967552CB-CB95-1107-A511-2A7375EF3997}"/>
              </a:ext>
            </a:extLst>
          </p:cNvPr>
          <p:cNvSpPr>
            <a:spLocks noGrp="1"/>
          </p:cNvSpPr>
          <p:nvPr>
            <p:ph type="title"/>
          </p:nvPr>
        </p:nvSpPr>
        <p:spPr>
          <a:xfrm>
            <a:off x="457200" y="274638"/>
            <a:ext cx="8229600" cy="706090"/>
          </a:xfrm>
        </p:spPr>
        <p:txBody>
          <a:bodyPr>
            <a:normAutofit/>
          </a:bodyPr>
          <a:lstStyle/>
          <a:p>
            <a:pPr algn="ctr"/>
            <a:r>
              <a:rPr lang="ja-JP" altLang="en-US" sz="3600"/>
              <a:t>ラットの</a:t>
            </a:r>
            <a:r>
              <a:rPr kumimoji="1" lang="en-US" altLang="ja-JP" sz="3600"/>
              <a:t>40%</a:t>
            </a:r>
            <a:r>
              <a:rPr kumimoji="1" lang="ja-JP" altLang="en-US" sz="3600"/>
              <a:t>ショ糖投与</a:t>
            </a:r>
            <a:r>
              <a:rPr kumimoji="1" lang="en-US" altLang="ja-JP" sz="3600"/>
              <a:t>4</a:t>
            </a:r>
            <a:r>
              <a:rPr kumimoji="1" lang="ja-JP" altLang="en-US" sz="3600"/>
              <a:t>週間後の変化率</a:t>
            </a:r>
          </a:p>
        </p:txBody>
      </p:sp>
      <p:sp>
        <p:nvSpPr>
          <p:cNvPr id="7" name="テキスト ボックス 6">
            <a:extLst>
              <a:ext uri="{FF2B5EF4-FFF2-40B4-BE49-F238E27FC236}">
                <a16:creationId xmlns:a16="http://schemas.microsoft.com/office/drawing/2014/main" id="{4669F682-790A-243B-13B0-AE72304CCF6D}"/>
              </a:ext>
            </a:extLst>
          </p:cNvPr>
          <p:cNvSpPr txBox="1"/>
          <p:nvPr/>
        </p:nvSpPr>
        <p:spPr>
          <a:xfrm>
            <a:off x="1547664" y="4365104"/>
            <a:ext cx="479618" cy="369332"/>
          </a:xfrm>
          <a:prstGeom prst="rect">
            <a:avLst/>
          </a:prstGeom>
          <a:noFill/>
        </p:spPr>
        <p:txBody>
          <a:bodyPr wrap="none" rtlCol="0">
            <a:spAutoFit/>
          </a:bodyPr>
          <a:lstStyle/>
          <a:p>
            <a:r>
              <a:rPr kumimoji="1" lang="en-US" altLang="ja-JP"/>
              <a:t>NS</a:t>
            </a:r>
            <a:endParaRPr kumimoji="1" lang="ja-JP" altLang="en-US"/>
          </a:p>
        </p:txBody>
      </p:sp>
      <p:sp>
        <p:nvSpPr>
          <p:cNvPr id="8" name="テキスト ボックス 7">
            <a:extLst>
              <a:ext uri="{FF2B5EF4-FFF2-40B4-BE49-F238E27FC236}">
                <a16:creationId xmlns:a16="http://schemas.microsoft.com/office/drawing/2014/main" id="{94DB26C0-B54E-F344-7AB7-5ECBF6794632}"/>
              </a:ext>
            </a:extLst>
          </p:cNvPr>
          <p:cNvSpPr txBox="1"/>
          <p:nvPr/>
        </p:nvSpPr>
        <p:spPr>
          <a:xfrm>
            <a:off x="3156278" y="4365104"/>
            <a:ext cx="479618" cy="369332"/>
          </a:xfrm>
          <a:prstGeom prst="rect">
            <a:avLst/>
          </a:prstGeom>
          <a:noFill/>
        </p:spPr>
        <p:txBody>
          <a:bodyPr wrap="none" rtlCol="0">
            <a:spAutoFit/>
          </a:bodyPr>
          <a:lstStyle/>
          <a:p>
            <a:r>
              <a:rPr kumimoji="1" lang="en-US" altLang="ja-JP"/>
              <a:t>NS</a:t>
            </a:r>
            <a:endParaRPr kumimoji="1" lang="ja-JP" altLang="en-US"/>
          </a:p>
        </p:txBody>
      </p:sp>
      <p:sp>
        <p:nvSpPr>
          <p:cNvPr id="9" name="テキスト ボックス 8">
            <a:extLst>
              <a:ext uri="{FF2B5EF4-FFF2-40B4-BE49-F238E27FC236}">
                <a16:creationId xmlns:a16="http://schemas.microsoft.com/office/drawing/2014/main" id="{A8B71A87-81E1-A768-A570-7D237AF48784}"/>
              </a:ext>
            </a:extLst>
          </p:cNvPr>
          <p:cNvSpPr txBox="1"/>
          <p:nvPr/>
        </p:nvSpPr>
        <p:spPr>
          <a:xfrm>
            <a:off x="4355976" y="1340768"/>
            <a:ext cx="1007007" cy="369332"/>
          </a:xfrm>
          <a:prstGeom prst="rect">
            <a:avLst/>
          </a:prstGeom>
          <a:noFill/>
        </p:spPr>
        <p:txBody>
          <a:bodyPr wrap="none" rtlCol="0">
            <a:spAutoFit/>
          </a:bodyPr>
          <a:lstStyle/>
          <a:p>
            <a:r>
              <a:rPr kumimoji="1" lang="en-US" altLang="ja-JP"/>
              <a:t>P&lt;0.03</a:t>
            </a:r>
            <a:endParaRPr kumimoji="1" lang="ja-JP" altLang="en-US"/>
          </a:p>
        </p:txBody>
      </p:sp>
      <p:sp>
        <p:nvSpPr>
          <p:cNvPr id="10" name="テキスト ボックス 9">
            <a:extLst>
              <a:ext uri="{FF2B5EF4-FFF2-40B4-BE49-F238E27FC236}">
                <a16:creationId xmlns:a16="http://schemas.microsoft.com/office/drawing/2014/main" id="{70821003-5A7C-4246-52DF-243A30F0B4CA}"/>
              </a:ext>
            </a:extLst>
          </p:cNvPr>
          <p:cNvSpPr txBox="1"/>
          <p:nvPr/>
        </p:nvSpPr>
        <p:spPr>
          <a:xfrm>
            <a:off x="5869249" y="2915652"/>
            <a:ext cx="1298753" cy="369332"/>
          </a:xfrm>
          <a:prstGeom prst="rect">
            <a:avLst/>
          </a:prstGeom>
          <a:noFill/>
        </p:spPr>
        <p:txBody>
          <a:bodyPr wrap="none" rtlCol="0">
            <a:spAutoFit/>
          </a:bodyPr>
          <a:lstStyle/>
          <a:p>
            <a:r>
              <a:rPr kumimoji="1" lang="en-US" altLang="ja-JP"/>
              <a:t>P&lt;0.0002</a:t>
            </a:r>
            <a:endParaRPr kumimoji="1" lang="ja-JP" altLang="en-US"/>
          </a:p>
        </p:txBody>
      </p:sp>
      <p:sp>
        <p:nvSpPr>
          <p:cNvPr id="11" name="テキスト ボックス 10">
            <a:extLst>
              <a:ext uri="{FF2B5EF4-FFF2-40B4-BE49-F238E27FC236}">
                <a16:creationId xmlns:a16="http://schemas.microsoft.com/office/drawing/2014/main" id="{F540B860-80BD-CD96-A6F9-4F25ED70FCC0}"/>
              </a:ext>
            </a:extLst>
          </p:cNvPr>
          <p:cNvSpPr txBox="1"/>
          <p:nvPr/>
        </p:nvSpPr>
        <p:spPr>
          <a:xfrm>
            <a:off x="7309409" y="4139788"/>
            <a:ext cx="1152880" cy="369332"/>
          </a:xfrm>
          <a:prstGeom prst="rect">
            <a:avLst/>
          </a:prstGeom>
          <a:noFill/>
        </p:spPr>
        <p:txBody>
          <a:bodyPr wrap="none" rtlCol="0">
            <a:spAutoFit/>
          </a:bodyPr>
          <a:lstStyle/>
          <a:p>
            <a:r>
              <a:rPr kumimoji="1" lang="en-US" altLang="ja-JP"/>
              <a:t>P&lt;0.007</a:t>
            </a:r>
            <a:endParaRPr kumimoji="1" lang="ja-JP" altLang="en-US"/>
          </a:p>
        </p:txBody>
      </p:sp>
      <p:sp>
        <p:nvSpPr>
          <p:cNvPr id="13" name="テキスト ボックス 12">
            <a:extLst>
              <a:ext uri="{FF2B5EF4-FFF2-40B4-BE49-F238E27FC236}">
                <a16:creationId xmlns:a16="http://schemas.microsoft.com/office/drawing/2014/main" id="{FA51A3A1-8529-80C7-EE3C-197AD04D27A3}"/>
              </a:ext>
            </a:extLst>
          </p:cNvPr>
          <p:cNvSpPr txBox="1"/>
          <p:nvPr/>
        </p:nvSpPr>
        <p:spPr>
          <a:xfrm>
            <a:off x="5504390" y="6322844"/>
            <a:ext cx="3244074" cy="276999"/>
          </a:xfrm>
          <a:prstGeom prst="rect">
            <a:avLst/>
          </a:prstGeom>
          <a:noFill/>
        </p:spPr>
        <p:txBody>
          <a:bodyPr wrap="square">
            <a:spAutoFit/>
          </a:bodyPr>
          <a:lstStyle/>
          <a:p>
            <a:pPr algn="l"/>
            <a:r>
              <a:rPr lang="en-US" altLang="ja-JP" sz="1200" b="1" i="1" kern="0">
                <a:latin typeface="Helvetica" panose="020B0604020202020204" pitchFamily="34" charset="0"/>
                <a:ea typeface="ＭＳ Ｐゴシック" panose="020B0600070205080204" pitchFamily="50" charset="-128"/>
                <a:cs typeface="Times New Roman" panose="02020603050405020304" pitchFamily="18" charset="0"/>
              </a:rPr>
              <a:t>Metabolism. 2011 Sep; 60(9): 1259–1270.</a:t>
            </a:r>
            <a:endParaRPr lang="ja-JP" altLang="ja-JP" sz="1200" b="1" i="1" kern="10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428475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4ACCE9CD-8405-40E9-954E-DCC6AB9DDFFB}"/>
              </a:ext>
            </a:extLst>
          </p:cNvPr>
          <p:cNvGraphicFramePr>
            <a:graphicFrameLocks noGrp="1"/>
          </p:cNvGraphicFramePr>
          <p:nvPr>
            <p:ph idx="1"/>
            <p:extLst>
              <p:ext uri="{D42A27DB-BD31-4B8C-83A1-F6EECF244321}">
                <p14:modId xmlns:p14="http://schemas.microsoft.com/office/powerpoint/2010/main" val="1873619078"/>
              </p:ext>
            </p:extLst>
          </p:nvPr>
        </p:nvGraphicFramePr>
        <p:xfrm>
          <a:off x="1043608" y="1152160"/>
          <a:ext cx="7344816" cy="5013144"/>
        </p:xfrm>
        <a:graphic>
          <a:graphicData uri="http://schemas.openxmlformats.org/drawingml/2006/chart">
            <c:chart xmlns:c="http://schemas.openxmlformats.org/drawingml/2006/chart" xmlns:r="http://schemas.openxmlformats.org/officeDocument/2006/relationships" r:id="rId3"/>
          </a:graphicData>
        </a:graphic>
      </p:graphicFrame>
      <p:sp>
        <p:nvSpPr>
          <p:cNvPr id="3" name="タイトル 2">
            <a:extLst>
              <a:ext uri="{FF2B5EF4-FFF2-40B4-BE49-F238E27FC236}">
                <a16:creationId xmlns:a16="http://schemas.microsoft.com/office/drawing/2014/main" id="{5470B494-AFAF-4FFA-A4E3-C36415C2D1A7}"/>
              </a:ext>
            </a:extLst>
          </p:cNvPr>
          <p:cNvSpPr>
            <a:spLocks noGrp="1"/>
          </p:cNvSpPr>
          <p:nvPr>
            <p:ph type="title"/>
          </p:nvPr>
        </p:nvSpPr>
        <p:spPr>
          <a:xfrm>
            <a:off x="1485900" y="294910"/>
            <a:ext cx="6172200" cy="857250"/>
          </a:xfrm>
        </p:spPr>
        <p:txBody>
          <a:bodyPr>
            <a:normAutofit fontScale="90000"/>
          </a:bodyPr>
          <a:lstStyle/>
          <a:p>
            <a:pPr algn="ctr"/>
            <a:r>
              <a:rPr kumimoji="1" lang="ja-JP" altLang="en-US"/>
              <a:t>総死亡のリスクとその各要素</a:t>
            </a:r>
          </a:p>
        </p:txBody>
      </p:sp>
      <p:sp>
        <p:nvSpPr>
          <p:cNvPr id="10" name="テキスト ボックス 9">
            <a:extLst>
              <a:ext uri="{FF2B5EF4-FFF2-40B4-BE49-F238E27FC236}">
                <a16:creationId xmlns:a16="http://schemas.microsoft.com/office/drawing/2014/main" id="{3067094D-2E6E-423C-A96A-477B81F8A8CF}"/>
              </a:ext>
            </a:extLst>
          </p:cNvPr>
          <p:cNvSpPr txBox="1"/>
          <p:nvPr/>
        </p:nvSpPr>
        <p:spPr>
          <a:xfrm>
            <a:off x="611560" y="852078"/>
            <a:ext cx="704039" cy="300082"/>
          </a:xfrm>
          <a:prstGeom prst="rect">
            <a:avLst/>
          </a:prstGeom>
          <a:noFill/>
        </p:spPr>
        <p:txBody>
          <a:bodyPr wrap="none" rtlCol="0">
            <a:spAutoFit/>
          </a:bodyPr>
          <a:lstStyle/>
          <a:p>
            <a:r>
              <a:rPr lang="ja-JP" altLang="en-US" sz="1350"/>
              <a:t>総死亡</a:t>
            </a:r>
          </a:p>
        </p:txBody>
      </p:sp>
      <p:sp>
        <p:nvSpPr>
          <p:cNvPr id="11" name="テキスト ボックス 10">
            <a:extLst>
              <a:ext uri="{FF2B5EF4-FFF2-40B4-BE49-F238E27FC236}">
                <a16:creationId xmlns:a16="http://schemas.microsoft.com/office/drawing/2014/main" id="{6E70F1E2-63D3-430E-BDE6-408F5E97A814}"/>
              </a:ext>
            </a:extLst>
          </p:cNvPr>
          <p:cNvSpPr txBox="1"/>
          <p:nvPr/>
        </p:nvSpPr>
        <p:spPr>
          <a:xfrm>
            <a:off x="1786032" y="5026968"/>
            <a:ext cx="1849864" cy="369332"/>
          </a:xfrm>
          <a:prstGeom prst="rect">
            <a:avLst/>
          </a:prstGeom>
          <a:noFill/>
        </p:spPr>
        <p:txBody>
          <a:bodyPr wrap="square" rtlCol="0">
            <a:spAutoFit/>
          </a:bodyPr>
          <a:lstStyle/>
          <a:p>
            <a:pPr marL="171450" indent="-171450">
              <a:buAutoNum type="arabicPlain" startAt="55"/>
            </a:pPr>
            <a:r>
              <a:rPr lang="en-US" altLang="ja-JP" sz="900"/>
              <a:t>    </a:t>
            </a:r>
            <a:r>
              <a:rPr lang="ja-JP" altLang="en-US" sz="900"/>
              <a:t>　　</a:t>
            </a:r>
            <a:r>
              <a:rPr lang="en-US" altLang="ja-JP" sz="900"/>
              <a:t>61      </a:t>
            </a:r>
            <a:r>
              <a:rPr lang="ja-JP" altLang="en-US" sz="900"/>
              <a:t>　</a:t>
            </a:r>
            <a:r>
              <a:rPr lang="en-US" altLang="ja-JP" sz="900"/>
              <a:t>68     </a:t>
            </a:r>
            <a:r>
              <a:rPr lang="ja-JP" altLang="en-US" sz="900"/>
              <a:t>　　　</a:t>
            </a:r>
            <a:r>
              <a:rPr lang="en-US" altLang="ja-JP" sz="900"/>
              <a:t>77</a:t>
            </a:r>
          </a:p>
          <a:p>
            <a:r>
              <a:rPr lang="en-US" altLang="ja-JP" sz="900"/>
              <a:t>          vs46%</a:t>
            </a:r>
            <a:endParaRPr lang="ja-JP" altLang="en-US" sz="900"/>
          </a:p>
        </p:txBody>
      </p:sp>
      <p:sp>
        <p:nvSpPr>
          <p:cNvPr id="12" name="テキスト ボックス 11">
            <a:extLst>
              <a:ext uri="{FF2B5EF4-FFF2-40B4-BE49-F238E27FC236}">
                <a16:creationId xmlns:a16="http://schemas.microsoft.com/office/drawing/2014/main" id="{CF03EF66-E7EA-46FC-A444-B86B23640072}"/>
              </a:ext>
            </a:extLst>
          </p:cNvPr>
          <p:cNvSpPr txBox="1"/>
          <p:nvPr/>
        </p:nvSpPr>
        <p:spPr>
          <a:xfrm>
            <a:off x="4031940" y="5026968"/>
            <a:ext cx="1849864" cy="369332"/>
          </a:xfrm>
          <a:prstGeom prst="rect">
            <a:avLst/>
          </a:prstGeom>
          <a:noFill/>
        </p:spPr>
        <p:txBody>
          <a:bodyPr wrap="square" rtlCol="0">
            <a:spAutoFit/>
          </a:bodyPr>
          <a:lstStyle/>
          <a:p>
            <a:r>
              <a:rPr lang="en-US" altLang="ja-JP" sz="900"/>
              <a:t> 18     </a:t>
            </a:r>
            <a:r>
              <a:rPr lang="ja-JP" altLang="en-US" sz="900"/>
              <a:t>　</a:t>
            </a:r>
            <a:r>
              <a:rPr lang="en-US" altLang="ja-JP" sz="900"/>
              <a:t>24      </a:t>
            </a:r>
            <a:r>
              <a:rPr lang="ja-JP" altLang="en-US" sz="900"/>
              <a:t>　　</a:t>
            </a:r>
            <a:r>
              <a:rPr lang="en-US" altLang="ja-JP" sz="900"/>
              <a:t>29     </a:t>
            </a:r>
            <a:r>
              <a:rPr lang="ja-JP" altLang="en-US" sz="900"/>
              <a:t>　　</a:t>
            </a:r>
            <a:r>
              <a:rPr lang="en-US" altLang="ja-JP" sz="900"/>
              <a:t>35</a:t>
            </a:r>
          </a:p>
          <a:p>
            <a:r>
              <a:rPr lang="en-US" altLang="ja-JP" sz="900"/>
              <a:t>          vs11%</a:t>
            </a:r>
            <a:endParaRPr lang="ja-JP" altLang="en-US" sz="900"/>
          </a:p>
        </p:txBody>
      </p:sp>
      <p:sp>
        <p:nvSpPr>
          <p:cNvPr id="13" name="テキスト ボックス 12">
            <a:extLst>
              <a:ext uri="{FF2B5EF4-FFF2-40B4-BE49-F238E27FC236}">
                <a16:creationId xmlns:a16="http://schemas.microsoft.com/office/drawing/2014/main" id="{EAC502D0-7722-48CE-92DE-41C7A514E381}"/>
              </a:ext>
            </a:extLst>
          </p:cNvPr>
          <p:cNvSpPr txBox="1"/>
          <p:nvPr/>
        </p:nvSpPr>
        <p:spPr>
          <a:xfrm>
            <a:off x="6228184" y="5026968"/>
            <a:ext cx="2232248" cy="369332"/>
          </a:xfrm>
          <a:prstGeom prst="rect">
            <a:avLst/>
          </a:prstGeom>
          <a:noFill/>
        </p:spPr>
        <p:txBody>
          <a:bodyPr wrap="square" rtlCol="0">
            <a:spAutoFit/>
          </a:bodyPr>
          <a:lstStyle/>
          <a:p>
            <a:r>
              <a:rPr lang="en-US" altLang="ja-JP" sz="900"/>
              <a:t> 13     </a:t>
            </a:r>
            <a:r>
              <a:rPr lang="ja-JP" altLang="en-US" sz="900"/>
              <a:t>　　</a:t>
            </a:r>
            <a:r>
              <a:rPr lang="en-US" altLang="ja-JP" sz="900"/>
              <a:t>15      </a:t>
            </a:r>
            <a:r>
              <a:rPr lang="ja-JP" altLang="en-US" sz="900"/>
              <a:t>　</a:t>
            </a:r>
            <a:r>
              <a:rPr lang="en-US" altLang="ja-JP" sz="900"/>
              <a:t>17    </a:t>
            </a:r>
            <a:r>
              <a:rPr lang="ja-JP" altLang="en-US" sz="900"/>
              <a:t>　　</a:t>
            </a:r>
            <a:r>
              <a:rPr lang="en-US" altLang="ja-JP" sz="900"/>
              <a:t> 20</a:t>
            </a:r>
          </a:p>
          <a:p>
            <a:r>
              <a:rPr lang="en-US" altLang="ja-JP" sz="900"/>
              <a:t>          vs11%</a:t>
            </a:r>
            <a:endParaRPr lang="ja-JP" altLang="en-US" sz="900"/>
          </a:p>
        </p:txBody>
      </p:sp>
      <p:sp>
        <p:nvSpPr>
          <p:cNvPr id="14" name="テキスト ボックス 13">
            <a:extLst>
              <a:ext uri="{FF2B5EF4-FFF2-40B4-BE49-F238E27FC236}">
                <a16:creationId xmlns:a16="http://schemas.microsoft.com/office/drawing/2014/main" id="{D1FEE7ED-B0C8-4234-9D2D-34585B7B860B}"/>
              </a:ext>
            </a:extLst>
          </p:cNvPr>
          <p:cNvSpPr txBox="1"/>
          <p:nvPr/>
        </p:nvSpPr>
        <p:spPr>
          <a:xfrm>
            <a:off x="1547664" y="2078911"/>
            <a:ext cx="1114408" cy="369332"/>
          </a:xfrm>
          <a:prstGeom prst="rect">
            <a:avLst/>
          </a:prstGeom>
          <a:noFill/>
        </p:spPr>
        <p:txBody>
          <a:bodyPr wrap="none" rtlCol="0">
            <a:spAutoFit/>
          </a:bodyPr>
          <a:lstStyle/>
          <a:p>
            <a:r>
              <a:rPr lang="ja-JP" altLang="en-US" b="1"/>
              <a:t>炭水化物</a:t>
            </a:r>
          </a:p>
        </p:txBody>
      </p:sp>
      <p:sp>
        <p:nvSpPr>
          <p:cNvPr id="15" name="テキスト ボックス 14">
            <a:extLst>
              <a:ext uri="{FF2B5EF4-FFF2-40B4-BE49-F238E27FC236}">
                <a16:creationId xmlns:a16="http://schemas.microsoft.com/office/drawing/2014/main" id="{26F0AD95-F63F-471B-99A5-96CBF4F5704D}"/>
              </a:ext>
            </a:extLst>
          </p:cNvPr>
          <p:cNvSpPr txBox="1"/>
          <p:nvPr/>
        </p:nvSpPr>
        <p:spPr>
          <a:xfrm>
            <a:off x="4465295" y="3645025"/>
            <a:ext cx="649537" cy="369332"/>
          </a:xfrm>
          <a:prstGeom prst="rect">
            <a:avLst/>
          </a:prstGeom>
          <a:noFill/>
        </p:spPr>
        <p:txBody>
          <a:bodyPr wrap="none" rtlCol="0">
            <a:spAutoFit/>
          </a:bodyPr>
          <a:lstStyle/>
          <a:p>
            <a:r>
              <a:rPr lang="ja-JP" altLang="en-US" b="1"/>
              <a:t>脂肪</a:t>
            </a:r>
          </a:p>
        </p:txBody>
      </p:sp>
      <p:sp>
        <p:nvSpPr>
          <p:cNvPr id="16" name="テキスト ボックス 15">
            <a:extLst>
              <a:ext uri="{FF2B5EF4-FFF2-40B4-BE49-F238E27FC236}">
                <a16:creationId xmlns:a16="http://schemas.microsoft.com/office/drawing/2014/main" id="{3EB8979F-DBEF-4D48-AD6D-BDEE0E29C015}"/>
              </a:ext>
            </a:extLst>
          </p:cNvPr>
          <p:cNvSpPr txBox="1"/>
          <p:nvPr/>
        </p:nvSpPr>
        <p:spPr>
          <a:xfrm>
            <a:off x="6776127" y="2940450"/>
            <a:ext cx="881973" cy="369332"/>
          </a:xfrm>
          <a:prstGeom prst="rect">
            <a:avLst/>
          </a:prstGeom>
          <a:noFill/>
        </p:spPr>
        <p:txBody>
          <a:bodyPr wrap="none" rtlCol="0">
            <a:spAutoFit/>
          </a:bodyPr>
          <a:lstStyle/>
          <a:p>
            <a:r>
              <a:rPr lang="ja-JP" altLang="en-US" b="1"/>
              <a:t>蛋白質</a:t>
            </a:r>
          </a:p>
        </p:txBody>
      </p:sp>
      <p:sp>
        <p:nvSpPr>
          <p:cNvPr id="17" name="テキスト ボックス 16">
            <a:extLst>
              <a:ext uri="{FF2B5EF4-FFF2-40B4-BE49-F238E27FC236}">
                <a16:creationId xmlns:a16="http://schemas.microsoft.com/office/drawing/2014/main" id="{BECCBD06-9CE8-4C63-ABE1-C53B6714D6A0}"/>
              </a:ext>
            </a:extLst>
          </p:cNvPr>
          <p:cNvSpPr txBox="1"/>
          <p:nvPr/>
        </p:nvSpPr>
        <p:spPr>
          <a:xfrm>
            <a:off x="6444208" y="6320334"/>
            <a:ext cx="2130711" cy="230832"/>
          </a:xfrm>
          <a:prstGeom prst="rect">
            <a:avLst/>
          </a:prstGeom>
          <a:noFill/>
        </p:spPr>
        <p:txBody>
          <a:bodyPr wrap="none" rtlCol="0">
            <a:spAutoFit/>
          </a:bodyPr>
          <a:lstStyle/>
          <a:p>
            <a:r>
              <a:rPr lang="en-US" altLang="ja-JP" sz="900" i="1" err="1"/>
              <a:t>Dehghan</a:t>
            </a:r>
            <a:r>
              <a:rPr lang="en-US" altLang="ja-JP" sz="900" i="1"/>
              <a:t> M et al. Lancet390, 2017</a:t>
            </a:r>
            <a:endParaRPr lang="ja-JP" altLang="en-US" sz="900" i="1"/>
          </a:p>
        </p:txBody>
      </p:sp>
      <p:sp>
        <p:nvSpPr>
          <p:cNvPr id="18" name="テキスト ボックス 17">
            <a:extLst>
              <a:ext uri="{FF2B5EF4-FFF2-40B4-BE49-F238E27FC236}">
                <a16:creationId xmlns:a16="http://schemas.microsoft.com/office/drawing/2014/main" id="{DD765F20-14B4-4CE8-A366-DE9D8C743701}"/>
              </a:ext>
            </a:extLst>
          </p:cNvPr>
          <p:cNvSpPr txBox="1"/>
          <p:nvPr/>
        </p:nvSpPr>
        <p:spPr>
          <a:xfrm>
            <a:off x="2052010" y="1754814"/>
            <a:ext cx="1018227" cy="300082"/>
          </a:xfrm>
          <a:prstGeom prst="rect">
            <a:avLst/>
          </a:prstGeom>
          <a:noFill/>
        </p:spPr>
        <p:txBody>
          <a:bodyPr wrap="none" rtlCol="0">
            <a:spAutoFit/>
          </a:bodyPr>
          <a:lstStyle/>
          <a:p>
            <a:r>
              <a:rPr lang="en-US" altLang="ja-JP" sz="1350">
                <a:solidFill>
                  <a:srgbClr val="006C31"/>
                </a:solidFill>
              </a:rPr>
              <a:t>P&lt;0.0001</a:t>
            </a:r>
            <a:endParaRPr lang="ja-JP" altLang="en-US" sz="1350">
              <a:solidFill>
                <a:srgbClr val="006C31"/>
              </a:solidFill>
            </a:endParaRPr>
          </a:p>
        </p:txBody>
      </p:sp>
      <p:sp>
        <p:nvSpPr>
          <p:cNvPr id="19" name="テキスト ボックス 18">
            <a:extLst>
              <a:ext uri="{FF2B5EF4-FFF2-40B4-BE49-F238E27FC236}">
                <a16:creationId xmlns:a16="http://schemas.microsoft.com/office/drawing/2014/main" id="{D5BC9AEA-24DB-4B6B-BF8E-845BD9D026B7}"/>
              </a:ext>
            </a:extLst>
          </p:cNvPr>
          <p:cNvSpPr txBox="1"/>
          <p:nvPr/>
        </p:nvSpPr>
        <p:spPr>
          <a:xfrm>
            <a:off x="4247965" y="3374994"/>
            <a:ext cx="1018227" cy="300082"/>
          </a:xfrm>
          <a:prstGeom prst="rect">
            <a:avLst/>
          </a:prstGeom>
          <a:noFill/>
        </p:spPr>
        <p:txBody>
          <a:bodyPr wrap="none" rtlCol="0">
            <a:spAutoFit/>
          </a:bodyPr>
          <a:lstStyle/>
          <a:p>
            <a:r>
              <a:rPr lang="en-US" altLang="ja-JP" sz="1350">
                <a:solidFill>
                  <a:srgbClr val="006C31"/>
                </a:solidFill>
              </a:rPr>
              <a:t>P&lt;0.0001</a:t>
            </a:r>
            <a:endParaRPr lang="ja-JP" altLang="en-US" sz="1350">
              <a:solidFill>
                <a:srgbClr val="006C31"/>
              </a:solidFill>
            </a:endParaRPr>
          </a:p>
        </p:txBody>
      </p:sp>
      <p:sp>
        <p:nvSpPr>
          <p:cNvPr id="20" name="テキスト ボックス 19">
            <a:extLst>
              <a:ext uri="{FF2B5EF4-FFF2-40B4-BE49-F238E27FC236}">
                <a16:creationId xmlns:a16="http://schemas.microsoft.com/office/drawing/2014/main" id="{1294CA78-59CD-4D0A-9F5A-86CEAFB03BFE}"/>
              </a:ext>
            </a:extLst>
          </p:cNvPr>
          <p:cNvSpPr txBox="1"/>
          <p:nvPr/>
        </p:nvSpPr>
        <p:spPr>
          <a:xfrm>
            <a:off x="6414273" y="2441339"/>
            <a:ext cx="909223" cy="300082"/>
          </a:xfrm>
          <a:prstGeom prst="rect">
            <a:avLst/>
          </a:prstGeom>
          <a:noFill/>
        </p:spPr>
        <p:txBody>
          <a:bodyPr wrap="none" rtlCol="0">
            <a:spAutoFit/>
          </a:bodyPr>
          <a:lstStyle/>
          <a:p>
            <a:r>
              <a:rPr lang="en-US" altLang="ja-JP" sz="1350">
                <a:solidFill>
                  <a:srgbClr val="006C31"/>
                </a:solidFill>
              </a:rPr>
              <a:t>P&lt;0.003</a:t>
            </a:r>
            <a:endParaRPr lang="ja-JP" altLang="en-US" sz="1350">
              <a:solidFill>
                <a:srgbClr val="006C31"/>
              </a:solidFill>
            </a:endParaRPr>
          </a:p>
        </p:txBody>
      </p:sp>
    </p:spTree>
    <p:extLst>
      <p:ext uri="{BB962C8B-B14F-4D97-AF65-F5344CB8AC3E}">
        <p14:creationId xmlns:p14="http://schemas.microsoft.com/office/powerpoint/2010/main" val="2999151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59E2E2A2-AC36-44DA-87EE-B1DB24950FD2}"/>
              </a:ext>
            </a:extLst>
          </p:cNvPr>
          <p:cNvGraphicFramePr>
            <a:graphicFrameLocks noGrp="1"/>
          </p:cNvGraphicFramePr>
          <p:nvPr>
            <p:ph idx="1"/>
          </p:nvPr>
        </p:nvGraphicFramePr>
        <p:xfrm>
          <a:off x="329042" y="1453396"/>
          <a:ext cx="8229600" cy="33782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221406984"/>
                    </a:ext>
                  </a:extLst>
                </a:gridCol>
                <a:gridCol w="3377480">
                  <a:extLst>
                    <a:ext uri="{9D8B030D-6E8A-4147-A177-3AD203B41FA5}">
                      <a16:colId xmlns:a16="http://schemas.microsoft.com/office/drawing/2014/main" val="2563960760"/>
                    </a:ext>
                  </a:extLst>
                </a:gridCol>
                <a:gridCol w="2108920">
                  <a:extLst>
                    <a:ext uri="{9D8B030D-6E8A-4147-A177-3AD203B41FA5}">
                      <a16:colId xmlns:a16="http://schemas.microsoft.com/office/drawing/2014/main" val="789166234"/>
                    </a:ext>
                  </a:extLst>
                </a:gridCol>
              </a:tblGrid>
              <a:tr h="370840">
                <a:tc>
                  <a:txBody>
                    <a:bodyPr/>
                    <a:lstStyle/>
                    <a:p>
                      <a:pPr fontAlgn="base"/>
                      <a:r>
                        <a:rPr lang="ja-JP" altLang="en-US" b="0">
                          <a:effectLst/>
                        </a:rPr>
                        <a:t>遺伝子およびタンパク質</a:t>
                      </a:r>
                      <a:br>
                        <a:rPr lang="ja-JP" altLang="en-US" b="0">
                          <a:effectLst/>
                        </a:rPr>
                      </a:br>
                      <a:r>
                        <a:rPr lang="ja-JP" altLang="en-US" b="0">
                          <a:effectLst/>
                        </a:rPr>
                        <a:t>（ヒトの場合）</a:t>
                      </a:r>
                    </a:p>
                  </a:txBody>
                  <a:tcPr marL="95250" marR="95250" marT="63500" marB="63500" anchor="ctr"/>
                </a:tc>
                <a:tc>
                  <a:txBody>
                    <a:bodyPr/>
                    <a:lstStyle/>
                    <a:p>
                      <a:pPr fontAlgn="base"/>
                      <a:r>
                        <a:rPr lang="ja-JP" altLang="en-US" b="0">
                          <a:effectLst/>
                        </a:rPr>
                        <a:t>実験した生物と寿命の延び</a:t>
                      </a:r>
                    </a:p>
                  </a:txBody>
                  <a:tcPr marL="95250" marR="95250" marT="63500" marB="63500" anchor="ctr"/>
                </a:tc>
                <a:tc>
                  <a:txBody>
                    <a:bodyPr/>
                    <a:lstStyle/>
                    <a:p>
                      <a:pPr fontAlgn="base"/>
                      <a:r>
                        <a:rPr lang="ja-JP" altLang="en-US" b="0">
                          <a:effectLst/>
                        </a:rPr>
                        <a:t>遺伝子のタイプ</a:t>
                      </a:r>
                    </a:p>
                  </a:txBody>
                  <a:tcPr marL="95250" marR="95250" marT="63500" marB="63500" anchor="ctr"/>
                </a:tc>
                <a:extLst>
                  <a:ext uri="{0D108BD9-81ED-4DB2-BD59-A6C34878D82A}">
                    <a16:rowId xmlns:a16="http://schemas.microsoft.com/office/drawing/2014/main" val="1620957795"/>
                  </a:ext>
                </a:extLst>
              </a:tr>
              <a:tr h="370840">
                <a:tc>
                  <a:txBody>
                    <a:bodyPr/>
                    <a:lstStyle/>
                    <a:p>
                      <a:pPr fontAlgn="base"/>
                      <a:r>
                        <a:rPr lang="en-US">
                          <a:effectLst/>
                        </a:rPr>
                        <a:t>Sir2(SIRT1)</a:t>
                      </a:r>
                    </a:p>
                  </a:txBody>
                  <a:tcPr marL="95250" marR="95250" marT="63500" marB="63500" anchor="ctr"/>
                </a:tc>
                <a:tc>
                  <a:txBody>
                    <a:bodyPr/>
                    <a:lstStyle/>
                    <a:p>
                      <a:pPr fontAlgn="base"/>
                      <a:r>
                        <a:rPr lang="ja-JP" altLang="en-US" baseline="0">
                          <a:effectLst/>
                          <a:ea typeface="ＭＳ Ｐゴシック" panose="020B0600070205080204" pitchFamily="50" charset="-128"/>
                        </a:rPr>
                        <a:t>酵母菌、線虫、</a:t>
                      </a:r>
                      <a:br>
                        <a:rPr lang="ja-JP" altLang="en-US" baseline="0">
                          <a:effectLst/>
                          <a:ea typeface="ＭＳ Ｐゴシック" panose="020B0600070205080204" pitchFamily="50" charset="-128"/>
                        </a:rPr>
                      </a:br>
                      <a:r>
                        <a:rPr lang="ja-JP" altLang="en-US" baseline="0">
                          <a:effectLst/>
                          <a:ea typeface="ＭＳ Ｐゴシック" panose="020B0600070205080204" pitchFamily="50" charset="-128"/>
                        </a:rPr>
                        <a:t>ショウジョウバエで</a:t>
                      </a:r>
                      <a:r>
                        <a:rPr lang="en-US" altLang="ja-JP" baseline="0">
                          <a:effectLst/>
                          <a:ea typeface="ＭＳ Ｐゴシック" panose="020B0600070205080204" pitchFamily="50" charset="-128"/>
                        </a:rPr>
                        <a:t>30%</a:t>
                      </a:r>
                    </a:p>
                  </a:txBody>
                  <a:tcPr marL="95250" marR="95250" marT="63500" marB="63500" anchor="ctr"/>
                </a:tc>
                <a:tc>
                  <a:txBody>
                    <a:bodyPr/>
                    <a:lstStyle/>
                    <a:p>
                      <a:pPr fontAlgn="base"/>
                      <a:r>
                        <a:rPr lang="ja-JP" altLang="en-US" baseline="0">
                          <a:effectLst/>
                          <a:ea typeface="ＭＳ Ｐゴシック" panose="020B0600070205080204" pitchFamily="50" charset="-128"/>
                        </a:rPr>
                        <a:t>長寿遺伝子</a:t>
                      </a:r>
                    </a:p>
                  </a:txBody>
                  <a:tcPr marL="95250" marR="95250" marT="63500" marB="63500" anchor="ctr"/>
                </a:tc>
                <a:extLst>
                  <a:ext uri="{0D108BD9-81ED-4DB2-BD59-A6C34878D82A}">
                    <a16:rowId xmlns:a16="http://schemas.microsoft.com/office/drawing/2014/main" val="2891918959"/>
                  </a:ext>
                </a:extLst>
              </a:tr>
              <a:tr h="370840">
                <a:tc>
                  <a:txBody>
                    <a:bodyPr/>
                    <a:lstStyle/>
                    <a:p>
                      <a:pPr fontAlgn="base"/>
                      <a:r>
                        <a:rPr lang="en-US">
                          <a:effectLst/>
                        </a:rPr>
                        <a:t>Amp-1</a:t>
                      </a:r>
                      <a:br>
                        <a:rPr lang="en-US">
                          <a:effectLst/>
                        </a:rPr>
                      </a:br>
                      <a:r>
                        <a:rPr lang="en-US">
                          <a:effectLst/>
                        </a:rPr>
                        <a:t>(AMPK)</a:t>
                      </a:r>
                    </a:p>
                  </a:txBody>
                  <a:tcPr marL="95250" marR="95250" marT="63500" marB="63500" anchor="ctr"/>
                </a:tc>
                <a:tc>
                  <a:txBody>
                    <a:bodyPr/>
                    <a:lstStyle/>
                    <a:p>
                      <a:pPr fontAlgn="base"/>
                      <a:r>
                        <a:rPr lang="ja-JP" altLang="en-US" baseline="0">
                          <a:effectLst/>
                          <a:ea typeface="ＭＳ Ｐゴシック" panose="020B0600070205080204" pitchFamily="50" charset="-128"/>
                        </a:rPr>
                        <a:t>線虫で</a:t>
                      </a:r>
                      <a:r>
                        <a:rPr lang="en-US" altLang="ja-JP" baseline="0">
                          <a:effectLst/>
                          <a:ea typeface="ＭＳ Ｐゴシック" panose="020B0600070205080204" pitchFamily="50" charset="-128"/>
                        </a:rPr>
                        <a:t>10%</a:t>
                      </a:r>
                    </a:p>
                  </a:txBody>
                  <a:tcPr marL="95250" marR="95250" marT="63500" marB="63500" anchor="ctr"/>
                </a:tc>
                <a:tc>
                  <a:txBody>
                    <a:bodyPr/>
                    <a:lstStyle/>
                    <a:p>
                      <a:pPr fontAlgn="base"/>
                      <a:r>
                        <a:rPr lang="ja-JP" altLang="en-US" baseline="0">
                          <a:effectLst/>
                          <a:ea typeface="ＭＳ Ｐゴシック" panose="020B0600070205080204" pitchFamily="50" charset="-128"/>
                        </a:rPr>
                        <a:t>長寿遺伝子</a:t>
                      </a:r>
                    </a:p>
                  </a:txBody>
                  <a:tcPr marL="95250" marR="95250" marT="63500" marB="63500" anchor="ctr"/>
                </a:tc>
                <a:extLst>
                  <a:ext uri="{0D108BD9-81ED-4DB2-BD59-A6C34878D82A}">
                    <a16:rowId xmlns:a16="http://schemas.microsoft.com/office/drawing/2014/main" val="3262845263"/>
                  </a:ext>
                </a:extLst>
              </a:tr>
              <a:tr h="370840">
                <a:tc>
                  <a:txBody>
                    <a:bodyPr/>
                    <a:lstStyle/>
                    <a:p>
                      <a:pPr fontAlgn="base"/>
                      <a:r>
                        <a:rPr lang="en-US">
                          <a:effectLst/>
                        </a:rPr>
                        <a:t>Daf2(</a:t>
                      </a:r>
                      <a:r>
                        <a:rPr lang="ja-JP" altLang="en-US">
                          <a:effectLst/>
                        </a:rPr>
                        <a:t>インスリン</a:t>
                      </a:r>
                      <a:r>
                        <a:rPr lang="en-US" altLang="ja-JP">
                          <a:effectLst/>
                        </a:rPr>
                        <a:t>/IGF-R)</a:t>
                      </a:r>
                      <a:endParaRPr lang="en-US">
                        <a:effectLst/>
                      </a:endParaRPr>
                    </a:p>
                  </a:txBody>
                  <a:tcPr marL="95250" marR="95250" marT="63500" marB="63500" anchor="ctr">
                    <a:solidFill>
                      <a:schemeClr val="accent2">
                        <a:lumMod val="40000"/>
                        <a:lumOff val="60000"/>
                      </a:schemeClr>
                    </a:solidFill>
                  </a:tcPr>
                </a:tc>
                <a:tc>
                  <a:txBody>
                    <a:bodyPr/>
                    <a:lstStyle/>
                    <a:p>
                      <a:pPr fontAlgn="base"/>
                      <a:r>
                        <a:rPr lang="ja-JP" altLang="en-US" baseline="0">
                          <a:effectLst/>
                          <a:ea typeface="ＭＳ Ｐゴシック" panose="020B0600070205080204" pitchFamily="50" charset="-128"/>
                        </a:rPr>
                        <a:t>線虫、ショウジョウバエ</a:t>
                      </a:r>
                      <a:br>
                        <a:rPr lang="ja-JP" altLang="en-US" baseline="0">
                          <a:effectLst/>
                          <a:ea typeface="ＭＳ Ｐゴシック" panose="020B0600070205080204" pitchFamily="50" charset="-128"/>
                        </a:rPr>
                      </a:br>
                      <a:r>
                        <a:rPr lang="ja-JP" altLang="en-US" baseline="0">
                          <a:effectLst/>
                          <a:ea typeface="ＭＳ Ｐゴシック" panose="020B0600070205080204" pitchFamily="50" charset="-128"/>
                        </a:rPr>
                        <a:t>マウスで</a:t>
                      </a:r>
                      <a:r>
                        <a:rPr lang="en-US" altLang="ja-JP" baseline="0">
                          <a:effectLst/>
                          <a:ea typeface="ＭＳ Ｐゴシック" panose="020B0600070205080204" pitchFamily="50" charset="-128"/>
                        </a:rPr>
                        <a:t>200%</a:t>
                      </a:r>
                    </a:p>
                  </a:txBody>
                  <a:tcPr marL="95250" marR="95250" marT="63500" marB="63500" anchor="ctr">
                    <a:solidFill>
                      <a:schemeClr val="accent2">
                        <a:lumMod val="40000"/>
                        <a:lumOff val="60000"/>
                      </a:schemeClr>
                    </a:solidFill>
                  </a:tcPr>
                </a:tc>
                <a:tc>
                  <a:txBody>
                    <a:bodyPr/>
                    <a:lstStyle/>
                    <a:p>
                      <a:pPr fontAlgn="base"/>
                      <a:r>
                        <a:rPr lang="zh-TW" altLang="en-US" baseline="0">
                          <a:effectLst/>
                          <a:ea typeface="ＭＳ Ｐゴシック" panose="020B0600070205080204" pitchFamily="50" charset="-128"/>
                        </a:rPr>
                        <a:t>長寿抑制遺伝子</a:t>
                      </a:r>
                    </a:p>
                  </a:txBody>
                  <a:tcPr marL="95250" marR="95250" marT="63500" marB="63500" anchor="ctr">
                    <a:solidFill>
                      <a:schemeClr val="accent2">
                        <a:lumMod val="40000"/>
                        <a:lumOff val="60000"/>
                      </a:schemeClr>
                    </a:solidFill>
                  </a:tcPr>
                </a:tc>
                <a:extLst>
                  <a:ext uri="{0D108BD9-81ED-4DB2-BD59-A6C34878D82A}">
                    <a16:rowId xmlns:a16="http://schemas.microsoft.com/office/drawing/2014/main" val="892133869"/>
                  </a:ext>
                </a:extLst>
              </a:tr>
              <a:tr h="370840">
                <a:tc>
                  <a:txBody>
                    <a:bodyPr/>
                    <a:lstStyle/>
                    <a:p>
                      <a:pPr fontAlgn="base"/>
                      <a:r>
                        <a:rPr lang="en-US">
                          <a:effectLst/>
                        </a:rPr>
                        <a:t>mTOR</a:t>
                      </a:r>
                    </a:p>
                  </a:txBody>
                  <a:tcPr marL="95250" marR="95250" marT="63500" marB="63500" anchor="ctr">
                    <a:solidFill>
                      <a:schemeClr val="accent2">
                        <a:lumMod val="20000"/>
                        <a:lumOff val="80000"/>
                      </a:schemeClr>
                    </a:solidFill>
                  </a:tcPr>
                </a:tc>
                <a:tc>
                  <a:txBody>
                    <a:bodyPr/>
                    <a:lstStyle/>
                    <a:p>
                      <a:pPr fontAlgn="base"/>
                      <a:r>
                        <a:rPr lang="ja-JP" altLang="en-US" baseline="0">
                          <a:effectLst/>
                          <a:ea typeface="ＭＳ Ｐゴシック" panose="020B0600070205080204" pitchFamily="50" charset="-128"/>
                        </a:rPr>
                        <a:t>酵母菌、線虫、</a:t>
                      </a:r>
                      <a:br>
                        <a:rPr lang="ja-JP" altLang="en-US" baseline="0">
                          <a:effectLst/>
                          <a:ea typeface="ＭＳ Ｐゴシック" panose="020B0600070205080204" pitchFamily="50" charset="-128"/>
                        </a:rPr>
                      </a:br>
                      <a:r>
                        <a:rPr lang="ja-JP" altLang="en-US" baseline="0">
                          <a:effectLst/>
                          <a:ea typeface="ＭＳ Ｐゴシック" panose="020B0600070205080204" pitchFamily="50" charset="-128"/>
                        </a:rPr>
                        <a:t>ショウジョウバエで</a:t>
                      </a:r>
                      <a:r>
                        <a:rPr lang="en-US" altLang="ja-JP" baseline="0">
                          <a:effectLst/>
                          <a:ea typeface="ＭＳ Ｐゴシック" panose="020B0600070205080204" pitchFamily="50" charset="-128"/>
                        </a:rPr>
                        <a:t>30〜250%</a:t>
                      </a:r>
                    </a:p>
                  </a:txBody>
                  <a:tcPr marL="95250" marR="95250" marT="63500" marB="63500" anchor="ctr">
                    <a:solidFill>
                      <a:schemeClr val="accent2">
                        <a:lumMod val="20000"/>
                        <a:lumOff val="80000"/>
                      </a:schemeClr>
                    </a:solidFill>
                  </a:tcPr>
                </a:tc>
                <a:tc>
                  <a:txBody>
                    <a:bodyPr/>
                    <a:lstStyle/>
                    <a:p>
                      <a:pPr fontAlgn="base"/>
                      <a:r>
                        <a:rPr lang="zh-TW" altLang="en-US" baseline="0">
                          <a:effectLst/>
                          <a:ea typeface="ＭＳ Ｐゴシック" panose="020B0600070205080204" pitchFamily="50" charset="-128"/>
                        </a:rPr>
                        <a:t>長寿抑制遺伝子</a:t>
                      </a:r>
                    </a:p>
                  </a:txBody>
                  <a:tcPr marL="95250" marR="95250" marT="63500" marB="63500" anchor="ctr">
                    <a:solidFill>
                      <a:schemeClr val="accent2">
                        <a:lumMod val="20000"/>
                        <a:lumOff val="80000"/>
                      </a:schemeClr>
                    </a:solidFill>
                  </a:tcPr>
                </a:tc>
                <a:extLst>
                  <a:ext uri="{0D108BD9-81ED-4DB2-BD59-A6C34878D82A}">
                    <a16:rowId xmlns:a16="http://schemas.microsoft.com/office/drawing/2014/main" val="4292927225"/>
                  </a:ext>
                </a:extLst>
              </a:tr>
            </a:tbl>
          </a:graphicData>
        </a:graphic>
      </p:graphicFrame>
      <p:sp>
        <p:nvSpPr>
          <p:cNvPr id="3" name="タイトル 2">
            <a:extLst>
              <a:ext uri="{FF2B5EF4-FFF2-40B4-BE49-F238E27FC236}">
                <a16:creationId xmlns:a16="http://schemas.microsoft.com/office/drawing/2014/main" id="{89E8D697-39A1-439B-87B6-1BE65F1E8966}"/>
              </a:ext>
            </a:extLst>
          </p:cNvPr>
          <p:cNvSpPr>
            <a:spLocks noGrp="1"/>
          </p:cNvSpPr>
          <p:nvPr>
            <p:ph type="title"/>
          </p:nvPr>
        </p:nvSpPr>
        <p:spPr>
          <a:xfrm>
            <a:off x="457200" y="274638"/>
            <a:ext cx="8229600" cy="490066"/>
          </a:xfrm>
        </p:spPr>
        <p:txBody>
          <a:bodyPr>
            <a:normAutofit fontScale="90000"/>
          </a:bodyPr>
          <a:lstStyle/>
          <a:p>
            <a:pPr algn="ctr"/>
            <a:r>
              <a:rPr lang="ja-JP" altLang="en-US" sz="3200" b="0" i="0">
                <a:solidFill>
                  <a:srgbClr val="000000"/>
                </a:solidFill>
                <a:effectLst/>
                <a:latin typeface="Arial" panose="020B0604020202020204" pitchFamily="34" charset="0"/>
              </a:rPr>
              <a:t>寿命に関係する遺伝子</a:t>
            </a:r>
            <a:endParaRPr kumimoji="1" lang="ja-JP" altLang="en-US" sz="3200"/>
          </a:p>
        </p:txBody>
      </p:sp>
      <p:sp>
        <p:nvSpPr>
          <p:cNvPr id="2" name="Rectangle 1">
            <a:extLst>
              <a:ext uri="{FF2B5EF4-FFF2-40B4-BE49-F238E27FC236}">
                <a16:creationId xmlns:a16="http://schemas.microsoft.com/office/drawing/2014/main" id="{5EAEA823-623B-D15B-943D-4F8B2AC05EAD}"/>
              </a:ext>
            </a:extLst>
          </p:cNvPr>
          <p:cNvSpPr>
            <a:spLocks noChangeArrowheads="1"/>
          </p:cNvSpPr>
          <p:nvPr/>
        </p:nvSpPr>
        <p:spPr bwMode="auto">
          <a:xfrm>
            <a:off x="470279" y="6340721"/>
            <a:ext cx="842493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kumimoji="1" lang="en-US" altLang="ja-JP" sz="1200" b="1" i="1"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rPr>
              <a:t>Genetics 1988.118 (1), 75-86 </a:t>
            </a:r>
            <a:r>
              <a:rPr kumimoji="1" lang="ja-JP" altLang="en-US" sz="1200" b="1" i="1"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rPr>
              <a:t>、</a:t>
            </a:r>
            <a:r>
              <a:rPr kumimoji="0" lang="ja-JP" altLang="ja-JP" sz="1200" b="1" i="1"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rPr>
              <a:t>Genes &amp; Dev.</a:t>
            </a:r>
            <a:r>
              <a:rPr kumimoji="0" lang="ja-JP" altLang="ja-JP" sz="1200" b="1" i="1"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cs typeface="Lucida Sans Unicode" panose="020B0602030504020204" pitchFamily="34" charset="0"/>
              </a:rPr>
              <a:t> 1999. 13: 2570-2580</a:t>
            </a:r>
            <a:r>
              <a:rPr kumimoji="0" lang="ja-JP" altLang="en-US" sz="1200" b="1" i="1"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cs typeface="Lucida Sans Unicode" panose="020B0602030504020204" pitchFamily="34" charset="0"/>
              </a:rPr>
              <a:t>、</a:t>
            </a:r>
            <a:r>
              <a:rPr kumimoji="1" lang="en-US" altLang="ja-JP" sz="1200" b="1" i="1"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rPr>
              <a:t>Nature. 2000.403:795–800</a:t>
            </a:r>
            <a:r>
              <a:rPr kumimoji="1" lang="ja-JP" altLang="en-US" sz="1200" b="1" i="1"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rPr>
              <a:t>、</a:t>
            </a:r>
            <a:r>
              <a:rPr kumimoji="0" lang="en-US" altLang="ja-JP" sz="1200" b="1" i="1"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rPr>
              <a:t> Nature 1993.</a:t>
            </a:r>
            <a:r>
              <a:rPr kumimoji="0" lang="ja-JP" altLang="ja-JP" sz="1200" b="1" i="1"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rPr>
              <a:t>366(6454):461-4 </a:t>
            </a:r>
            <a:endParaRPr kumimoji="1" lang="ja-JP" altLang="en-US" sz="1200" b="1" i="1"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 </a:t>
            </a:r>
          </a:p>
        </p:txBody>
      </p:sp>
    </p:spTree>
    <p:extLst>
      <p:ext uri="{BB962C8B-B14F-4D97-AF65-F5344CB8AC3E}">
        <p14:creationId xmlns:p14="http://schemas.microsoft.com/office/powerpoint/2010/main" val="4214699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AF53880-42F4-4774-862F-D10A6A8B2AF2}"/>
              </a:ext>
            </a:extLst>
          </p:cNvPr>
          <p:cNvSpPr>
            <a:spLocks noGrp="1"/>
          </p:cNvSpPr>
          <p:nvPr>
            <p:ph type="body" sz="quarter" idx="13"/>
          </p:nvPr>
        </p:nvSpPr>
        <p:spPr>
          <a:xfrm>
            <a:off x="5619777" y="6506551"/>
            <a:ext cx="3315911" cy="219291"/>
          </a:xfrm>
        </p:spPr>
        <p:txBody>
          <a:bodyPr/>
          <a:lstStyle/>
          <a:p>
            <a:r>
              <a:rPr lang="en-US" altLang="ja-JP" sz="825" b="1" i="1" u="sng" kern="0">
                <a:solidFill>
                  <a:srgbClr val="FF8119"/>
                </a:solidFill>
                <a:uFill>
                  <a:solidFill>
                    <a:schemeClr val="bg1"/>
                  </a:solidFill>
                </a:uFill>
                <a:latin typeface="ＭＳ Ｐゴシック" panose="020B0600070205080204" pitchFamily="50" charset="-128"/>
                <a:ea typeface="ＭＳ Ｐゴシック" panose="020B0600070205080204" pitchFamily="50" charset="-128"/>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US" altLang="ja-JP" sz="825" b="1" i="1" u="sng" kern="0" err="1">
                <a:uFill>
                  <a:solidFill>
                    <a:schemeClr val="bg1"/>
                  </a:solidFill>
                </a:uFill>
                <a:latin typeface="ＭＳ Ｐゴシック" panose="020B0600070205080204" pitchFamily="50" charset="-128"/>
                <a:ea typeface="ＭＳ Ｐゴシック" panose="020B0600070205080204" pitchFamily="50" charset="-128"/>
                <a:cs typeface="Times New Roman" panose="02020603050405020304" pitchFamily="18" charset="0"/>
                <a:hlinkClick r:id="rId2">
                  <a:extLst>
                    <a:ext uri="{A12FA001-AC4F-418D-AE19-62706E023703}">
                      <ahyp:hlinkClr xmlns:ahyp="http://schemas.microsoft.com/office/drawing/2018/hyperlinkcolor" val="tx"/>
                    </a:ext>
                  </a:extLst>
                </a:hlinkClick>
              </a:rPr>
              <a:t>Watroba</a:t>
            </a:r>
            <a:r>
              <a:rPr lang="en-US" altLang="ja-JP" sz="825" b="1" i="1" u="sng" kern="0">
                <a:uFill>
                  <a:solidFill>
                    <a:schemeClr val="bg1"/>
                  </a:solidFill>
                </a:uFill>
                <a:latin typeface="ＭＳ Ｐゴシック" panose="020B0600070205080204" pitchFamily="50" charset="-128"/>
                <a:ea typeface="ＭＳ Ｐゴシック" panose="020B0600070205080204" pitchFamily="50" charset="-128"/>
                <a:cs typeface="Times New Roman" panose="02020603050405020304" pitchFamily="18" charset="0"/>
              </a:rPr>
              <a:t> M et al. </a:t>
            </a:r>
            <a:r>
              <a:rPr lang="en-US" altLang="ja-JP" sz="825" b="1" i="1" kern="0" baseline="30000">
                <a:uFill>
                  <a:solidFill>
                    <a:schemeClr val="bg1"/>
                  </a:solidFill>
                </a:uFill>
                <a:latin typeface="ＭＳ Ｐゴシック" panose="020B0600070205080204" pitchFamily="50" charset="-128"/>
                <a:ea typeface="ＭＳ Ｐゴシック" panose="020B0600070205080204" pitchFamily="50" charset="-128"/>
              </a:rPr>
              <a:t> </a:t>
            </a:r>
            <a:r>
              <a:rPr lang="en-US" altLang="ja-JP" sz="825" b="1" i="1" u="sng" kern="0">
                <a:uFill>
                  <a:solidFill>
                    <a:schemeClr val="bg1"/>
                  </a:solidFill>
                </a:uFill>
                <a:latin typeface="ＭＳ Ｐゴシック" panose="020B0600070205080204" pitchFamily="50" charset="-128"/>
                <a:ea typeface="ＭＳ Ｐゴシック" panose="020B0600070205080204" pitchFamily="50" charset="-128"/>
                <a:hlinkClick r:id="rId3">
                  <a:extLst>
                    <a:ext uri="{A12FA001-AC4F-418D-AE19-62706E023703}">
                      <ahyp:hlinkClr xmlns:ahyp="http://schemas.microsoft.com/office/drawing/2018/hyperlinkcolor" val="tx"/>
                    </a:ext>
                  </a:extLst>
                </a:hlinkClick>
              </a:rPr>
              <a:t>Front Physiol.</a:t>
            </a:r>
            <a:r>
              <a:rPr lang="en-US" altLang="ja-JP" sz="825" b="1" i="1" kern="0">
                <a:uFill>
                  <a:solidFill>
                    <a:schemeClr val="bg1"/>
                  </a:solidFill>
                </a:uFill>
                <a:latin typeface="ＭＳ Ｐゴシック" panose="020B0600070205080204" pitchFamily="50" charset="-128"/>
                <a:ea typeface="ＭＳ Ｐゴシック" panose="020B0600070205080204" pitchFamily="50" charset="-128"/>
              </a:rPr>
              <a:t> 2021; 12.</a:t>
            </a:r>
            <a:endParaRPr lang="ja-JP" altLang="en-US" sz="825" b="1" i="1">
              <a:uFill>
                <a:solidFill>
                  <a:schemeClr val="bg1"/>
                </a:solidFill>
              </a:uFill>
              <a:latin typeface="ＭＳ Ｐゴシック" panose="020B0600070205080204" pitchFamily="50" charset="-128"/>
              <a:ea typeface="ＭＳ Ｐゴシック" panose="020B0600070205080204" pitchFamily="50" charset="-128"/>
            </a:endParaRPr>
          </a:p>
        </p:txBody>
      </p:sp>
      <p:pic>
        <p:nvPicPr>
          <p:cNvPr id="6" name="図 5" descr="ダイアグラム&#10;&#10;自動的に生成された説明">
            <a:extLst>
              <a:ext uri="{FF2B5EF4-FFF2-40B4-BE49-F238E27FC236}">
                <a16:creationId xmlns:a16="http://schemas.microsoft.com/office/drawing/2014/main" id="{962FA60F-C414-4E8A-8BF6-A0A1CA973B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6268" y="1462277"/>
            <a:ext cx="5881153" cy="4543646"/>
          </a:xfrm>
          <a:prstGeom prst="rect">
            <a:avLst/>
          </a:prstGeom>
          <a:noFill/>
          <a:ln>
            <a:noFill/>
          </a:ln>
        </p:spPr>
      </p:pic>
      <p:sp>
        <p:nvSpPr>
          <p:cNvPr id="2" name="楕円 1">
            <a:extLst>
              <a:ext uri="{FF2B5EF4-FFF2-40B4-BE49-F238E27FC236}">
                <a16:creationId xmlns:a16="http://schemas.microsoft.com/office/drawing/2014/main" id="{EA89A767-2100-7001-F4C0-254D7B1E01A8}"/>
              </a:ext>
            </a:extLst>
          </p:cNvPr>
          <p:cNvSpPr/>
          <p:nvPr/>
        </p:nvSpPr>
        <p:spPr>
          <a:xfrm>
            <a:off x="542895" y="1462277"/>
            <a:ext cx="1104254" cy="76716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350" b="1"/>
              <a:t>SGLT2i</a:t>
            </a:r>
            <a:endParaRPr lang="ja-JP" altLang="en-US" sz="1350" b="1"/>
          </a:p>
        </p:txBody>
      </p:sp>
      <p:sp>
        <p:nvSpPr>
          <p:cNvPr id="4" name="楕円 3">
            <a:extLst>
              <a:ext uri="{FF2B5EF4-FFF2-40B4-BE49-F238E27FC236}">
                <a16:creationId xmlns:a16="http://schemas.microsoft.com/office/drawing/2014/main" id="{C5E4A681-60B0-96D8-4159-A1FE864D7458}"/>
              </a:ext>
            </a:extLst>
          </p:cNvPr>
          <p:cNvSpPr/>
          <p:nvPr/>
        </p:nvSpPr>
        <p:spPr>
          <a:xfrm>
            <a:off x="259186" y="1990148"/>
            <a:ext cx="1104254" cy="76716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350" b="1"/>
              <a:t>GLP1A</a:t>
            </a:r>
            <a:endParaRPr lang="ja-JP" altLang="en-US" sz="1350" b="1"/>
          </a:p>
        </p:txBody>
      </p:sp>
      <p:sp>
        <p:nvSpPr>
          <p:cNvPr id="5" name="楕円 4">
            <a:extLst>
              <a:ext uri="{FF2B5EF4-FFF2-40B4-BE49-F238E27FC236}">
                <a16:creationId xmlns:a16="http://schemas.microsoft.com/office/drawing/2014/main" id="{2C6EAC73-6E91-D45F-A1B9-206837AD556F}"/>
              </a:ext>
            </a:extLst>
          </p:cNvPr>
          <p:cNvSpPr/>
          <p:nvPr/>
        </p:nvSpPr>
        <p:spPr>
          <a:xfrm>
            <a:off x="1095022" y="5119109"/>
            <a:ext cx="1104254" cy="76716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350" b="1"/>
              <a:t>Met</a:t>
            </a:r>
            <a:endParaRPr lang="ja-JP" altLang="en-US" sz="1350" b="1"/>
          </a:p>
        </p:txBody>
      </p:sp>
      <p:sp>
        <p:nvSpPr>
          <p:cNvPr id="8" name="楕円 7">
            <a:extLst>
              <a:ext uri="{FF2B5EF4-FFF2-40B4-BE49-F238E27FC236}">
                <a16:creationId xmlns:a16="http://schemas.microsoft.com/office/drawing/2014/main" id="{AB4F472E-4CCD-C3E3-B026-228C58768E54}"/>
              </a:ext>
            </a:extLst>
          </p:cNvPr>
          <p:cNvSpPr/>
          <p:nvPr/>
        </p:nvSpPr>
        <p:spPr>
          <a:xfrm>
            <a:off x="2789695" y="3551778"/>
            <a:ext cx="875653" cy="63072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050" b="1">
                <a:solidFill>
                  <a:schemeClr val="tx1"/>
                </a:solidFill>
              </a:rPr>
              <a:t>IME</a:t>
            </a:r>
            <a:endParaRPr lang="ja-JP" altLang="en-US" sz="1050" b="1">
              <a:solidFill>
                <a:schemeClr val="tx1"/>
              </a:solidFill>
            </a:endParaRPr>
          </a:p>
        </p:txBody>
      </p:sp>
      <p:sp>
        <p:nvSpPr>
          <p:cNvPr id="9" name="楕円 8">
            <a:extLst>
              <a:ext uri="{FF2B5EF4-FFF2-40B4-BE49-F238E27FC236}">
                <a16:creationId xmlns:a16="http://schemas.microsoft.com/office/drawing/2014/main" id="{732DD21C-8860-4220-280B-967DDEA96281}"/>
              </a:ext>
            </a:extLst>
          </p:cNvPr>
          <p:cNvSpPr/>
          <p:nvPr/>
        </p:nvSpPr>
        <p:spPr>
          <a:xfrm>
            <a:off x="7414413" y="3252056"/>
            <a:ext cx="1104254" cy="76716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ja-JP" sz="1350" b="1"/>
              <a:t>SU</a:t>
            </a:r>
            <a:endParaRPr lang="ja-JP" altLang="en-US" sz="1350" b="1"/>
          </a:p>
        </p:txBody>
      </p:sp>
      <p:sp>
        <p:nvSpPr>
          <p:cNvPr id="10" name="楕円 9">
            <a:extLst>
              <a:ext uri="{FF2B5EF4-FFF2-40B4-BE49-F238E27FC236}">
                <a16:creationId xmlns:a16="http://schemas.microsoft.com/office/drawing/2014/main" id="{952733B4-EB89-74B7-6DF1-2C2F70302E19}"/>
              </a:ext>
            </a:extLst>
          </p:cNvPr>
          <p:cNvSpPr/>
          <p:nvPr/>
        </p:nvSpPr>
        <p:spPr>
          <a:xfrm>
            <a:off x="7277733" y="3798917"/>
            <a:ext cx="1104254" cy="76716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ja-JP" sz="1350" b="1">
                <a:solidFill>
                  <a:schemeClr val="tx1"/>
                </a:solidFill>
              </a:rPr>
              <a:t>INS</a:t>
            </a:r>
            <a:endParaRPr lang="ja-JP" altLang="en-US" sz="1350" b="1">
              <a:solidFill>
                <a:schemeClr val="tx1"/>
              </a:solidFill>
            </a:endParaRPr>
          </a:p>
        </p:txBody>
      </p:sp>
      <p:sp>
        <p:nvSpPr>
          <p:cNvPr id="11" name="テキスト ボックス 10">
            <a:extLst>
              <a:ext uri="{FF2B5EF4-FFF2-40B4-BE49-F238E27FC236}">
                <a16:creationId xmlns:a16="http://schemas.microsoft.com/office/drawing/2014/main" id="{A406C0E8-4FC6-5EBA-05FE-378CB48AA7A0}"/>
              </a:ext>
            </a:extLst>
          </p:cNvPr>
          <p:cNvSpPr txBox="1"/>
          <p:nvPr/>
        </p:nvSpPr>
        <p:spPr>
          <a:xfrm>
            <a:off x="1475655" y="269089"/>
            <a:ext cx="7043011" cy="646331"/>
          </a:xfrm>
          <a:prstGeom prst="rect">
            <a:avLst/>
          </a:prstGeom>
          <a:noFill/>
        </p:spPr>
        <p:txBody>
          <a:bodyPr wrap="square">
            <a:spAutoFit/>
          </a:bodyPr>
          <a:lstStyle/>
          <a:p>
            <a:pPr algn="ctr"/>
            <a:r>
              <a:rPr lang="ja-JP" altLang="ja-JP" sz="3600" b="1">
                <a:effectLst/>
                <a:latin typeface="+mj-ea"/>
                <a:cs typeface="Times New Roman" panose="02020603050405020304" pitchFamily="18" charset="0"/>
              </a:rPr>
              <a:t>カロリー制限の寿命延長</a:t>
            </a:r>
            <a:r>
              <a:rPr lang="ja-JP" altLang="en-US" sz="3600" b="1">
                <a:effectLst/>
                <a:latin typeface="+mj-ea"/>
                <a:cs typeface="Times New Roman" panose="02020603050405020304" pitchFamily="18" charset="0"/>
              </a:rPr>
              <a:t>への影響</a:t>
            </a:r>
            <a:endParaRPr lang="ja-JP" altLang="en-US" sz="3600" b="1"/>
          </a:p>
        </p:txBody>
      </p:sp>
      <p:sp>
        <p:nvSpPr>
          <p:cNvPr id="7" name="楕円 6">
            <a:extLst>
              <a:ext uri="{FF2B5EF4-FFF2-40B4-BE49-F238E27FC236}">
                <a16:creationId xmlns:a16="http://schemas.microsoft.com/office/drawing/2014/main" id="{1858216A-5C0B-39C1-91FE-CC785C73B17F}"/>
              </a:ext>
            </a:extLst>
          </p:cNvPr>
          <p:cNvSpPr/>
          <p:nvPr/>
        </p:nvSpPr>
        <p:spPr>
          <a:xfrm rot="20379426">
            <a:off x="1710389" y="1590777"/>
            <a:ext cx="1985652" cy="72008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ja-JP" sz="1600" b="1">
                <a:latin typeface="+mj-ea"/>
                <a:ea typeface="+mj-ea"/>
              </a:rPr>
              <a:t>Carbohydrate restriction</a:t>
            </a:r>
            <a:endParaRPr kumimoji="1" lang="ja-JP" altLang="en-US" sz="1600" b="1">
              <a:latin typeface="+mj-ea"/>
              <a:ea typeface="+mj-ea"/>
            </a:endParaRPr>
          </a:p>
        </p:txBody>
      </p:sp>
    </p:spTree>
    <p:extLst>
      <p:ext uri="{BB962C8B-B14F-4D97-AF65-F5344CB8AC3E}">
        <p14:creationId xmlns:p14="http://schemas.microsoft.com/office/powerpoint/2010/main" val="739415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A582E60-9BE6-4D1C-8144-C29DA4DA8683}"/>
              </a:ext>
            </a:extLst>
          </p:cNvPr>
          <p:cNvPicPr>
            <a:picLocks noChangeAspect="1"/>
          </p:cNvPicPr>
          <p:nvPr/>
        </p:nvPicPr>
        <p:blipFill rotWithShape="1">
          <a:blip r:embed="rId2"/>
          <a:srcRect l="14429" t="20952" r="17572" b="15047"/>
          <a:stretch/>
        </p:blipFill>
        <p:spPr>
          <a:xfrm>
            <a:off x="34487" y="1437090"/>
            <a:ext cx="8931069" cy="4728214"/>
          </a:xfrm>
          <a:prstGeom prst="rect">
            <a:avLst/>
          </a:prstGeom>
        </p:spPr>
      </p:pic>
      <p:sp>
        <p:nvSpPr>
          <p:cNvPr id="9" name="テキスト ボックス 8">
            <a:extLst>
              <a:ext uri="{FF2B5EF4-FFF2-40B4-BE49-F238E27FC236}">
                <a16:creationId xmlns:a16="http://schemas.microsoft.com/office/drawing/2014/main" id="{1F42E2CF-D50E-442F-B51A-315B87C9DD65}"/>
              </a:ext>
            </a:extLst>
          </p:cNvPr>
          <p:cNvSpPr txBox="1"/>
          <p:nvPr/>
        </p:nvSpPr>
        <p:spPr>
          <a:xfrm>
            <a:off x="107503" y="260648"/>
            <a:ext cx="8931069" cy="553998"/>
          </a:xfrm>
          <a:prstGeom prst="rect">
            <a:avLst/>
          </a:prstGeom>
          <a:noFill/>
        </p:spPr>
        <p:txBody>
          <a:bodyPr wrap="square">
            <a:spAutoFit/>
          </a:bodyPr>
          <a:lstStyle/>
          <a:p>
            <a:pPr algn="ctr">
              <a:defRPr/>
            </a:pPr>
            <a:r>
              <a:rPr lang="ja-JP" altLang="en-US" sz="3000" b="1">
                <a:solidFill>
                  <a:prstClr val="black"/>
                </a:solidFill>
                <a:latin typeface="Lucida Sans Unicode"/>
                <a:ea typeface="ＭＳ Ｐゴシック" panose="020B0600070205080204" pitchFamily="50" charset="-128"/>
              </a:rPr>
              <a:t>選択的オートファジー（マイトファジ－）が老化を防ぐ</a:t>
            </a:r>
          </a:p>
        </p:txBody>
      </p:sp>
      <p:sp>
        <p:nvSpPr>
          <p:cNvPr id="10" name="テキスト ボックス 9">
            <a:extLst>
              <a:ext uri="{FF2B5EF4-FFF2-40B4-BE49-F238E27FC236}">
                <a16:creationId xmlns:a16="http://schemas.microsoft.com/office/drawing/2014/main" id="{D62E172B-FE2D-4BF2-8108-3AB00ABBA32E}"/>
              </a:ext>
            </a:extLst>
          </p:cNvPr>
          <p:cNvSpPr txBox="1"/>
          <p:nvPr/>
        </p:nvSpPr>
        <p:spPr>
          <a:xfrm>
            <a:off x="4725761" y="6525344"/>
            <a:ext cx="4418239" cy="248209"/>
          </a:xfrm>
          <a:prstGeom prst="rect">
            <a:avLst/>
          </a:prstGeom>
          <a:noFill/>
        </p:spPr>
        <p:txBody>
          <a:bodyPr wrap="square">
            <a:spAutoFit/>
          </a:bodyPr>
          <a:lstStyle/>
          <a:p>
            <a:pPr>
              <a:defRPr/>
            </a:pPr>
            <a:r>
              <a:rPr lang="en-US" altLang="ja-JP" sz="1013" i="1">
                <a:solidFill>
                  <a:prstClr val="black"/>
                </a:solidFill>
                <a:latin typeface="Lucida Sans Unicode"/>
                <a:ea typeface="ＭＳ Ｐゴシック" panose="020B0600070205080204" pitchFamily="50" charset="-128"/>
              </a:rPr>
              <a:t> Esterline</a:t>
            </a:r>
            <a:r>
              <a:rPr lang="ja-JP" altLang="en-US" sz="1013" i="1">
                <a:solidFill>
                  <a:prstClr val="black"/>
                </a:solidFill>
                <a:latin typeface="Lucida Sans Unicode"/>
                <a:ea typeface="ＭＳ Ｐゴシック" panose="020B0600070205080204" pitchFamily="50" charset="-128"/>
              </a:rPr>
              <a:t> </a:t>
            </a:r>
            <a:r>
              <a:rPr lang="en-US" altLang="ja-JP" sz="1013" i="1">
                <a:solidFill>
                  <a:prstClr val="black"/>
                </a:solidFill>
                <a:latin typeface="Lucida Sans Unicode"/>
                <a:ea typeface="ＭＳ Ｐゴシック" panose="020B0600070205080204" pitchFamily="50" charset="-128"/>
              </a:rPr>
              <a:t>et al. European Journal of Endocrinology (2018) 178</a:t>
            </a:r>
            <a:endParaRPr lang="ja-JP" altLang="en-US" sz="1013" i="1">
              <a:solidFill>
                <a:prstClr val="black"/>
              </a:solidFill>
              <a:latin typeface="Lucida Sans Unicode"/>
              <a:ea typeface="ＭＳ Ｐゴシック" panose="020B0600070205080204" pitchFamily="50" charset="-128"/>
            </a:endParaRPr>
          </a:p>
        </p:txBody>
      </p:sp>
    </p:spTree>
    <p:extLst>
      <p:ext uri="{BB962C8B-B14F-4D97-AF65-F5344CB8AC3E}">
        <p14:creationId xmlns:p14="http://schemas.microsoft.com/office/powerpoint/2010/main" val="806524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A756B4B-69CA-4A99-976A-B8813201B18B}"/>
              </a:ext>
            </a:extLst>
          </p:cNvPr>
          <p:cNvPicPr>
            <a:picLocks noChangeAspect="1"/>
          </p:cNvPicPr>
          <p:nvPr/>
        </p:nvPicPr>
        <p:blipFill rotWithShape="1">
          <a:blip r:embed="rId2"/>
          <a:srcRect l="25643" t="26412" r="5215" b="7428"/>
          <a:stretch/>
        </p:blipFill>
        <p:spPr>
          <a:xfrm>
            <a:off x="392475" y="1700807"/>
            <a:ext cx="8428667" cy="4536505"/>
          </a:xfrm>
          <a:prstGeom prst="rect">
            <a:avLst/>
          </a:prstGeom>
        </p:spPr>
      </p:pic>
      <p:sp>
        <p:nvSpPr>
          <p:cNvPr id="5" name="テキスト ボックス 4">
            <a:extLst>
              <a:ext uri="{FF2B5EF4-FFF2-40B4-BE49-F238E27FC236}">
                <a16:creationId xmlns:a16="http://schemas.microsoft.com/office/drawing/2014/main" id="{C255D2AE-FB21-4D58-B957-2F8D2F929426}"/>
              </a:ext>
            </a:extLst>
          </p:cNvPr>
          <p:cNvSpPr txBox="1"/>
          <p:nvPr/>
        </p:nvSpPr>
        <p:spPr>
          <a:xfrm>
            <a:off x="898396" y="260648"/>
            <a:ext cx="7416824" cy="707886"/>
          </a:xfrm>
          <a:prstGeom prst="rect">
            <a:avLst/>
          </a:prstGeom>
          <a:noFill/>
        </p:spPr>
        <p:txBody>
          <a:bodyPr wrap="square">
            <a:spAutoFit/>
          </a:bodyPr>
          <a:lstStyle/>
          <a:p>
            <a:pPr algn="ctr">
              <a:defRPr/>
            </a:pPr>
            <a:r>
              <a:rPr lang="ja-JP" altLang="en-US" sz="4000" b="1">
                <a:solidFill>
                  <a:prstClr val="black"/>
                </a:solidFill>
                <a:latin typeface="Lucida Sans Unicode"/>
                <a:ea typeface="ＭＳ Ｐゴシック" panose="020B0600070205080204" pitchFamily="50" charset="-128"/>
              </a:rPr>
              <a:t>マイトファジーによる老化制御</a:t>
            </a:r>
          </a:p>
        </p:txBody>
      </p:sp>
      <p:sp>
        <p:nvSpPr>
          <p:cNvPr id="7" name="テキスト ボックス 6">
            <a:extLst>
              <a:ext uri="{FF2B5EF4-FFF2-40B4-BE49-F238E27FC236}">
                <a16:creationId xmlns:a16="http://schemas.microsoft.com/office/drawing/2014/main" id="{0DBD6229-ABC9-4DCE-BDB4-6E1CC27A5FC4}"/>
              </a:ext>
            </a:extLst>
          </p:cNvPr>
          <p:cNvSpPr txBox="1"/>
          <p:nvPr/>
        </p:nvSpPr>
        <p:spPr>
          <a:xfrm>
            <a:off x="4716016" y="6525344"/>
            <a:ext cx="4158462" cy="248209"/>
          </a:xfrm>
          <a:prstGeom prst="rect">
            <a:avLst/>
          </a:prstGeom>
          <a:noFill/>
        </p:spPr>
        <p:txBody>
          <a:bodyPr wrap="square">
            <a:spAutoFit/>
          </a:bodyPr>
          <a:lstStyle/>
          <a:p>
            <a:pPr>
              <a:defRPr/>
            </a:pPr>
            <a:r>
              <a:rPr lang="en-US" altLang="ja-JP" sz="1013" i="1">
                <a:solidFill>
                  <a:prstClr val="black"/>
                </a:solidFill>
                <a:latin typeface="Lucida Sans Unicode"/>
                <a:ea typeface="ＭＳ Ｐゴシック" panose="020B0600070205080204" pitchFamily="50" charset="-128"/>
              </a:rPr>
              <a:t> Esterline</a:t>
            </a:r>
            <a:r>
              <a:rPr lang="ja-JP" altLang="en-US" sz="1013" i="1">
                <a:solidFill>
                  <a:prstClr val="black"/>
                </a:solidFill>
                <a:latin typeface="Lucida Sans Unicode"/>
                <a:ea typeface="ＭＳ Ｐゴシック" panose="020B0600070205080204" pitchFamily="50" charset="-128"/>
              </a:rPr>
              <a:t> </a:t>
            </a:r>
            <a:r>
              <a:rPr lang="en-US" altLang="ja-JP" sz="1013" i="1">
                <a:solidFill>
                  <a:prstClr val="black"/>
                </a:solidFill>
                <a:latin typeface="Lucida Sans Unicode"/>
                <a:ea typeface="ＭＳ Ｐゴシック" panose="020B0600070205080204" pitchFamily="50" charset="-128"/>
              </a:rPr>
              <a:t>et al. European Journal of Endocrinology (2018) 178</a:t>
            </a:r>
            <a:endParaRPr lang="ja-JP" altLang="en-US" sz="1013" i="1">
              <a:solidFill>
                <a:prstClr val="black"/>
              </a:solidFill>
              <a:latin typeface="Lucida Sans Unicode"/>
              <a:ea typeface="ＭＳ Ｐゴシック" panose="020B0600070205080204" pitchFamily="50" charset="-128"/>
            </a:endParaRPr>
          </a:p>
        </p:txBody>
      </p:sp>
    </p:spTree>
    <p:extLst>
      <p:ext uri="{BB962C8B-B14F-4D97-AF65-F5344CB8AC3E}">
        <p14:creationId xmlns:p14="http://schemas.microsoft.com/office/powerpoint/2010/main" val="3535943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B055F9-F33B-B061-0EFE-A4AA2A28C1BA}"/>
              </a:ext>
            </a:extLst>
          </p:cNvPr>
          <p:cNvSpPr>
            <a:spLocks noGrp="1"/>
          </p:cNvSpPr>
          <p:nvPr>
            <p:ph type="title"/>
          </p:nvPr>
        </p:nvSpPr>
        <p:spPr>
          <a:xfrm>
            <a:off x="515016" y="325477"/>
            <a:ext cx="2365401" cy="348896"/>
          </a:xfrm>
        </p:spPr>
        <p:txBody>
          <a:bodyPr>
            <a:noAutofit/>
          </a:bodyPr>
          <a:lstStyle/>
          <a:p>
            <a:r>
              <a:rPr lang="ja-JP" altLang="ja-JP" sz="3000" kern="0">
                <a:effectLst/>
                <a:ea typeface="ＭＳ Ｐゴシック" panose="020B0600070205080204" pitchFamily="50" charset="-128"/>
                <a:cs typeface="ＭＳ Ｐゴシック" panose="020B0600070205080204" pitchFamily="50" charset="-128"/>
              </a:rPr>
              <a:t>老化の特徴</a:t>
            </a:r>
            <a:endParaRPr lang="ja-JP" altLang="en-US" sz="3000"/>
          </a:p>
        </p:txBody>
      </p:sp>
      <p:sp>
        <p:nvSpPr>
          <p:cNvPr id="3" name="テキスト プレースホルダー 2">
            <a:extLst>
              <a:ext uri="{FF2B5EF4-FFF2-40B4-BE49-F238E27FC236}">
                <a16:creationId xmlns:a16="http://schemas.microsoft.com/office/drawing/2014/main" id="{25CF71E1-603C-72FA-B900-268C7F8E4DCD}"/>
              </a:ext>
            </a:extLst>
          </p:cNvPr>
          <p:cNvSpPr>
            <a:spLocks noGrp="1"/>
          </p:cNvSpPr>
          <p:nvPr>
            <p:ph type="body" sz="quarter" idx="13"/>
          </p:nvPr>
        </p:nvSpPr>
        <p:spPr>
          <a:xfrm>
            <a:off x="5148064" y="6500019"/>
            <a:ext cx="3833168" cy="230832"/>
          </a:xfrm>
        </p:spPr>
        <p:txBody>
          <a:bodyPr/>
          <a:lstStyle/>
          <a:p>
            <a:r>
              <a:rPr lang="en-US" altLang="ja-JP" sz="900" b="1" i="1">
                <a:latin typeface="+mj-ea"/>
                <a:ea typeface="+mj-ea"/>
              </a:rPr>
              <a:t> López-</a:t>
            </a:r>
            <a:r>
              <a:rPr lang="en-US" altLang="ja-JP" sz="900" b="1" i="1" err="1">
                <a:latin typeface="+mj-ea"/>
                <a:ea typeface="+mj-ea"/>
              </a:rPr>
              <a:t>Otín</a:t>
            </a:r>
            <a:r>
              <a:rPr lang="ja-JP" altLang="en-US" sz="900" b="1" i="1">
                <a:latin typeface="+mj-ea"/>
                <a:ea typeface="+mj-ea"/>
              </a:rPr>
              <a:t> </a:t>
            </a:r>
            <a:r>
              <a:rPr lang="en-US" altLang="ja-JP" sz="900" b="1" i="1">
                <a:latin typeface="+mj-ea"/>
                <a:ea typeface="+mj-ea"/>
              </a:rPr>
              <a:t>C</a:t>
            </a:r>
            <a:r>
              <a:rPr lang="ja-JP" altLang="en-US" sz="900" b="1" i="1">
                <a:latin typeface="+mj-ea"/>
                <a:ea typeface="+mj-ea"/>
              </a:rPr>
              <a:t> </a:t>
            </a:r>
            <a:r>
              <a:rPr lang="en-US" altLang="ja-JP" sz="900" b="1" i="1">
                <a:latin typeface="+mj-ea"/>
                <a:ea typeface="+mj-ea"/>
              </a:rPr>
              <a:t>et</a:t>
            </a:r>
            <a:r>
              <a:rPr lang="ja-JP" altLang="en-US" sz="900" b="1" i="1">
                <a:latin typeface="+mj-ea"/>
                <a:ea typeface="+mj-ea"/>
              </a:rPr>
              <a:t> </a:t>
            </a:r>
            <a:r>
              <a:rPr lang="en-US" altLang="ja-JP" sz="900" b="1" i="1">
                <a:latin typeface="+mj-ea"/>
                <a:ea typeface="+mj-ea"/>
              </a:rPr>
              <a:t>al.</a:t>
            </a:r>
            <a:r>
              <a:rPr lang="ja-JP" altLang="en-US" sz="900" b="1" i="1">
                <a:latin typeface="+mj-ea"/>
                <a:ea typeface="+mj-ea"/>
              </a:rPr>
              <a:t> </a:t>
            </a:r>
            <a:r>
              <a:rPr lang="en-US" altLang="ja-JP" sz="900" b="1" i="1">
                <a:latin typeface="+mj-ea"/>
                <a:ea typeface="+mj-ea"/>
              </a:rPr>
              <a:t>Cell 186, 2, 243-278, January 19, 2023</a:t>
            </a:r>
            <a:endParaRPr lang="ja-JP" altLang="en-US" sz="900" b="1" i="1">
              <a:latin typeface="+mj-ea"/>
              <a:ea typeface="+mj-ea"/>
            </a:endParaRPr>
          </a:p>
        </p:txBody>
      </p:sp>
      <p:pic>
        <p:nvPicPr>
          <p:cNvPr id="4" name="図 3" descr="Figure thumbnail gr1">
            <a:extLst>
              <a:ext uri="{FF2B5EF4-FFF2-40B4-BE49-F238E27FC236}">
                <a16:creationId xmlns:a16="http://schemas.microsoft.com/office/drawing/2014/main" id="{52B1D068-DA4F-4D41-6804-304BA43B24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208818"/>
            <a:ext cx="5112568" cy="5112568"/>
          </a:xfrm>
          <a:prstGeom prst="rect">
            <a:avLst/>
          </a:prstGeom>
          <a:noFill/>
          <a:ln>
            <a:noFill/>
          </a:ln>
        </p:spPr>
      </p:pic>
      <p:sp>
        <p:nvSpPr>
          <p:cNvPr id="5" name="四角形: 角を丸くする 4">
            <a:extLst>
              <a:ext uri="{FF2B5EF4-FFF2-40B4-BE49-F238E27FC236}">
                <a16:creationId xmlns:a16="http://schemas.microsoft.com/office/drawing/2014/main" id="{E5D12043-AAA5-C56D-0C67-F2D2002B66EC}"/>
              </a:ext>
            </a:extLst>
          </p:cNvPr>
          <p:cNvSpPr/>
          <p:nvPr/>
        </p:nvSpPr>
        <p:spPr>
          <a:xfrm>
            <a:off x="2947661" y="968003"/>
            <a:ext cx="1336307" cy="2408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b="1"/>
              <a:t>細菌異常</a:t>
            </a:r>
          </a:p>
        </p:txBody>
      </p:sp>
      <p:sp>
        <p:nvSpPr>
          <p:cNvPr id="10" name="四角形: 角を丸くする 9">
            <a:extLst>
              <a:ext uri="{FF2B5EF4-FFF2-40B4-BE49-F238E27FC236}">
                <a16:creationId xmlns:a16="http://schemas.microsoft.com/office/drawing/2014/main" id="{481DC74B-AEAA-B01C-913C-B04FD35CBD15}"/>
              </a:ext>
            </a:extLst>
          </p:cNvPr>
          <p:cNvSpPr/>
          <p:nvPr/>
        </p:nvSpPr>
        <p:spPr>
          <a:xfrm>
            <a:off x="1475657" y="1597718"/>
            <a:ext cx="1349584" cy="28942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b="1"/>
              <a:t>慢性炎症</a:t>
            </a:r>
          </a:p>
        </p:txBody>
      </p:sp>
      <p:sp>
        <p:nvSpPr>
          <p:cNvPr id="13" name="四角形: 角を丸くする 12">
            <a:extLst>
              <a:ext uri="{FF2B5EF4-FFF2-40B4-BE49-F238E27FC236}">
                <a16:creationId xmlns:a16="http://schemas.microsoft.com/office/drawing/2014/main" id="{3B075675-2CAF-BD44-5A43-EA61F67EE292}"/>
              </a:ext>
            </a:extLst>
          </p:cNvPr>
          <p:cNvSpPr/>
          <p:nvPr/>
        </p:nvSpPr>
        <p:spPr>
          <a:xfrm>
            <a:off x="53753" y="2611984"/>
            <a:ext cx="2771487" cy="34889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350" b="1"/>
              <a:t>細胞内コミュニケーション変化</a:t>
            </a:r>
          </a:p>
        </p:txBody>
      </p:sp>
      <p:sp>
        <p:nvSpPr>
          <p:cNvPr id="16" name="四角形: 角を丸くする 15">
            <a:extLst>
              <a:ext uri="{FF2B5EF4-FFF2-40B4-BE49-F238E27FC236}">
                <a16:creationId xmlns:a16="http://schemas.microsoft.com/office/drawing/2014/main" id="{D6A51B12-10B8-35BC-3F65-72C48115984D}"/>
              </a:ext>
            </a:extLst>
          </p:cNvPr>
          <p:cNvSpPr/>
          <p:nvPr/>
        </p:nvSpPr>
        <p:spPr>
          <a:xfrm>
            <a:off x="809330" y="3669772"/>
            <a:ext cx="1376256" cy="28942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b="1"/>
              <a:t>幹細胞疲弊</a:t>
            </a:r>
          </a:p>
        </p:txBody>
      </p:sp>
      <p:sp>
        <p:nvSpPr>
          <p:cNvPr id="17" name="四角形: 角を丸くする 16">
            <a:extLst>
              <a:ext uri="{FF2B5EF4-FFF2-40B4-BE49-F238E27FC236}">
                <a16:creationId xmlns:a16="http://schemas.microsoft.com/office/drawing/2014/main" id="{EE38EF08-E783-704E-964E-8D9C898CF81A}"/>
              </a:ext>
            </a:extLst>
          </p:cNvPr>
          <p:cNvSpPr/>
          <p:nvPr/>
        </p:nvSpPr>
        <p:spPr>
          <a:xfrm>
            <a:off x="515016" y="4843356"/>
            <a:ext cx="1887412" cy="58079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ja-JP" altLang="en-US" sz="3000" b="1"/>
              <a:t>細胞老化</a:t>
            </a:r>
          </a:p>
        </p:txBody>
      </p:sp>
      <p:sp>
        <p:nvSpPr>
          <p:cNvPr id="18" name="四角形: 角を丸くする 17">
            <a:extLst>
              <a:ext uri="{FF2B5EF4-FFF2-40B4-BE49-F238E27FC236}">
                <a16:creationId xmlns:a16="http://schemas.microsoft.com/office/drawing/2014/main" id="{9DA0D9F6-9370-3A60-8CCF-CA1939DACB4E}"/>
              </a:ext>
            </a:extLst>
          </p:cNvPr>
          <p:cNvSpPr/>
          <p:nvPr/>
        </p:nvSpPr>
        <p:spPr>
          <a:xfrm>
            <a:off x="1403648" y="5858599"/>
            <a:ext cx="2504660" cy="28942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ja-JP" altLang="en-US" b="1"/>
              <a:t>ミトコンドリア機能異常</a:t>
            </a:r>
          </a:p>
        </p:txBody>
      </p:sp>
      <p:sp>
        <p:nvSpPr>
          <p:cNvPr id="19" name="四角形: 角を丸くする 18">
            <a:extLst>
              <a:ext uri="{FF2B5EF4-FFF2-40B4-BE49-F238E27FC236}">
                <a16:creationId xmlns:a16="http://schemas.microsoft.com/office/drawing/2014/main" id="{45A80B33-D61C-A876-03FA-3ADBA80143D9}"/>
              </a:ext>
            </a:extLst>
          </p:cNvPr>
          <p:cNvSpPr/>
          <p:nvPr/>
        </p:nvSpPr>
        <p:spPr>
          <a:xfrm>
            <a:off x="4929130" y="5829793"/>
            <a:ext cx="2029027" cy="2817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ja-JP" altLang="en-US" b="1"/>
              <a:t>栄養感知異常</a:t>
            </a:r>
          </a:p>
        </p:txBody>
      </p:sp>
      <p:sp>
        <p:nvSpPr>
          <p:cNvPr id="20" name="四角形: 角を丸くする 19">
            <a:extLst>
              <a:ext uri="{FF2B5EF4-FFF2-40B4-BE49-F238E27FC236}">
                <a16:creationId xmlns:a16="http://schemas.microsoft.com/office/drawing/2014/main" id="{FD2B2D4E-E281-5715-07FD-AF03470A9EB8}"/>
              </a:ext>
            </a:extLst>
          </p:cNvPr>
          <p:cNvSpPr/>
          <p:nvPr/>
        </p:nvSpPr>
        <p:spPr>
          <a:xfrm>
            <a:off x="5006257" y="1012365"/>
            <a:ext cx="1874775" cy="28942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b="1"/>
              <a:t>遺伝子不安定性</a:t>
            </a:r>
          </a:p>
        </p:txBody>
      </p:sp>
      <p:sp>
        <p:nvSpPr>
          <p:cNvPr id="22" name="四角形: 角を丸くする 21">
            <a:extLst>
              <a:ext uri="{FF2B5EF4-FFF2-40B4-BE49-F238E27FC236}">
                <a16:creationId xmlns:a16="http://schemas.microsoft.com/office/drawing/2014/main" id="{2234EE3B-9B65-D5B7-7E02-7BAA5C06B406}"/>
              </a:ext>
            </a:extLst>
          </p:cNvPr>
          <p:cNvSpPr/>
          <p:nvPr/>
        </p:nvSpPr>
        <p:spPr>
          <a:xfrm>
            <a:off x="6049162" y="1650601"/>
            <a:ext cx="1554273" cy="28942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b="1"/>
              <a:t>テロメア減少</a:t>
            </a:r>
          </a:p>
        </p:txBody>
      </p:sp>
      <p:sp>
        <p:nvSpPr>
          <p:cNvPr id="23" name="四角形: 角を丸くする 22">
            <a:extLst>
              <a:ext uri="{FF2B5EF4-FFF2-40B4-BE49-F238E27FC236}">
                <a16:creationId xmlns:a16="http://schemas.microsoft.com/office/drawing/2014/main" id="{514BA769-1FFA-45D1-755F-C8C82EA066DC}"/>
              </a:ext>
            </a:extLst>
          </p:cNvPr>
          <p:cNvSpPr/>
          <p:nvPr/>
        </p:nvSpPr>
        <p:spPr>
          <a:xfrm>
            <a:off x="6466603" y="2618941"/>
            <a:ext cx="2401940" cy="28942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b="1"/>
              <a:t>エピジェネティック変化</a:t>
            </a:r>
          </a:p>
        </p:txBody>
      </p:sp>
      <p:sp>
        <p:nvSpPr>
          <p:cNvPr id="24" name="四角形: 角を丸くする 23">
            <a:extLst>
              <a:ext uri="{FF2B5EF4-FFF2-40B4-BE49-F238E27FC236}">
                <a16:creationId xmlns:a16="http://schemas.microsoft.com/office/drawing/2014/main" id="{BDEB068C-B265-A4A4-25C5-0DBC3D700DC7}"/>
              </a:ext>
            </a:extLst>
          </p:cNvPr>
          <p:cNvSpPr/>
          <p:nvPr/>
        </p:nvSpPr>
        <p:spPr>
          <a:xfrm>
            <a:off x="6466603" y="3769196"/>
            <a:ext cx="2333789" cy="28942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b="1"/>
              <a:t>プロテオスタシス喪失</a:t>
            </a:r>
          </a:p>
        </p:txBody>
      </p:sp>
      <p:sp>
        <p:nvSpPr>
          <p:cNvPr id="25" name="四角形: 角を丸くする 24">
            <a:extLst>
              <a:ext uri="{FF2B5EF4-FFF2-40B4-BE49-F238E27FC236}">
                <a16:creationId xmlns:a16="http://schemas.microsoft.com/office/drawing/2014/main" id="{EF326F4C-332C-0709-82D4-79FB7C9B798B}"/>
              </a:ext>
            </a:extLst>
          </p:cNvPr>
          <p:cNvSpPr/>
          <p:nvPr/>
        </p:nvSpPr>
        <p:spPr>
          <a:xfrm>
            <a:off x="6027859" y="4734569"/>
            <a:ext cx="2576588" cy="28942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b="1"/>
              <a:t>オートファージー無効化</a:t>
            </a:r>
          </a:p>
        </p:txBody>
      </p:sp>
    </p:spTree>
    <p:extLst>
      <p:ext uri="{BB962C8B-B14F-4D97-AF65-F5344CB8AC3E}">
        <p14:creationId xmlns:p14="http://schemas.microsoft.com/office/powerpoint/2010/main" val="1611706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15305F-880C-12C7-B9A9-517E111CC45A}"/>
              </a:ext>
            </a:extLst>
          </p:cNvPr>
          <p:cNvSpPr>
            <a:spLocks noGrp="1"/>
          </p:cNvSpPr>
          <p:nvPr>
            <p:ph type="title"/>
          </p:nvPr>
        </p:nvSpPr>
        <p:spPr>
          <a:xfrm>
            <a:off x="485513" y="1000765"/>
            <a:ext cx="8229600" cy="611441"/>
          </a:xfrm>
        </p:spPr>
        <p:txBody>
          <a:bodyPr>
            <a:normAutofit fontScale="90000"/>
          </a:bodyPr>
          <a:lstStyle/>
          <a:p>
            <a:pPr algn="ctr"/>
            <a:r>
              <a:rPr lang="ja-JP" altLang="en-US" sz="4050"/>
              <a:t>老化細胞蓄積の閾値仮説</a:t>
            </a:r>
          </a:p>
        </p:txBody>
      </p:sp>
      <p:pic>
        <p:nvPicPr>
          <p:cNvPr id="1026" name="Picture 2">
            <a:extLst>
              <a:ext uri="{FF2B5EF4-FFF2-40B4-BE49-F238E27FC236}">
                <a16:creationId xmlns:a16="http://schemas.microsoft.com/office/drawing/2014/main" id="{FF41946A-D7BA-9885-3F22-7682C507B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27" y="1704016"/>
            <a:ext cx="8693772" cy="254189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E4D1D2F-4E52-5F3D-4940-79BC22D89CBC}"/>
              </a:ext>
            </a:extLst>
          </p:cNvPr>
          <p:cNvSpPr txBox="1"/>
          <p:nvPr/>
        </p:nvSpPr>
        <p:spPr>
          <a:xfrm>
            <a:off x="352963" y="4615522"/>
            <a:ext cx="8112921" cy="923330"/>
          </a:xfrm>
          <a:prstGeom prst="rect">
            <a:avLst/>
          </a:prstGeom>
          <a:noFill/>
        </p:spPr>
        <p:txBody>
          <a:bodyPr wrap="square">
            <a:spAutoFit/>
          </a:bodyPr>
          <a:lstStyle/>
          <a:p>
            <a:r>
              <a:rPr lang="ja-JP" altLang="en-US" sz="1350"/>
              <a:t>老化細胞の負担が閾値を超えると、</a:t>
            </a:r>
            <a:r>
              <a:rPr lang="en-US" altLang="ja-JP" sz="1350"/>
              <a:t>SASP</a:t>
            </a:r>
            <a:r>
              <a:rPr lang="ja-JP" altLang="en-US" sz="1350"/>
              <a:t>を介した老化の広がりが免疫系による老化細胞の除去を上回る。</a:t>
            </a:r>
            <a:endParaRPr lang="en-US" altLang="ja-JP" sz="1350"/>
          </a:p>
          <a:p>
            <a:r>
              <a:rPr lang="en-US" altLang="ja-JP" sz="1350"/>
              <a:t>SASP</a:t>
            </a:r>
            <a:r>
              <a:rPr lang="ja-JP" altLang="en-US" sz="1350"/>
              <a:t>因子の増加により免疫系の機能が阻害され老化細胞の蓄積がさらに促進。</a:t>
            </a:r>
            <a:endParaRPr lang="en-US" altLang="ja-JP" sz="1350"/>
          </a:p>
          <a:p>
            <a:r>
              <a:rPr lang="ja-JP" altLang="en-US" sz="1350"/>
              <a:t>肥満など老化細胞の負荷が高い状態では少ない数の老化細胞で出現。</a:t>
            </a:r>
            <a:endParaRPr lang="en-US" altLang="ja-JP" sz="1350"/>
          </a:p>
          <a:p>
            <a:r>
              <a:rPr lang="ja-JP" altLang="en-US" sz="1350"/>
              <a:t>全身的な老化細胞の除去は加齢に関連した障害や疾患を遅延、予防、緩和。</a:t>
            </a:r>
          </a:p>
        </p:txBody>
      </p:sp>
      <p:sp>
        <p:nvSpPr>
          <p:cNvPr id="10" name="テキスト ボックス 9">
            <a:extLst>
              <a:ext uri="{FF2B5EF4-FFF2-40B4-BE49-F238E27FC236}">
                <a16:creationId xmlns:a16="http://schemas.microsoft.com/office/drawing/2014/main" id="{20257021-30D9-6F6D-73F0-F137ED938D98}"/>
              </a:ext>
            </a:extLst>
          </p:cNvPr>
          <p:cNvSpPr txBox="1"/>
          <p:nvPr/>
        </p:nvSpPr>
        <p:spPr>
          <a:xfrm>
            <a:off x="6063432" y="5645440"/>
            <a:ext cx="3192716" cy="219291"/>
          </a:xfrm>
          <a:prstGeom prst="rect">
            <a:avLst/>
          </a:prstGeom>
          <a:noFill/>
        </p:spPr>
        <p:txBody>
          <a:bodyPr wrap="square">
            <a:spAutoFit/>
          </a:bodyPr>
          <a:lstStyle/>
          <a:p>
            <a:r>
              <a:rPr lang="en-US" altLang="ja-JP" sz="825" b="1" i="1" err="1"/>
              <a:t>Chaib</a:t>
            </a:r>
            <a:r>
              <a:rPr lang="ja-JP" altLang="en-US" sz="825" b="1" i="1"/>
              <a:t> </a:t>
            </a:r>
            <a:r>
              <a:rPr lang="en-US" altLang="ja-JP" sz="825" b="1" i="1"/>
              <a:t>S</a:t>
            </a:r>
            <a:r>
              <a:rPr lang="ja-JP" altLang="en-US" sz="825" b="1" i="1"/>
              <a:t> </a:t>
            </a:r>
            <a:r>
              <a:rPr lang="en-US" altLang="ja-JP" sz="825" b="1" i="1"/>
              <a:t>et</a:t>
            </a:r>
            <a:r>
              <a:rPr lang="ja-JP" altLang="en-US" sz="825" b="1" i="1"/>
              <a:t> </a:t>
            </a:r>
            <a:r>
              <a:rPr lang="en-US" altLang="ja-JP" sz="825" b="1" i="1"/>
              <a:t>al.</a:t>
            </a:r>
            <a:r>
              <a:rPr lang="ja-JP" altLang="en-US" sz="825" b="1" i="1"/>
              <a:t> </a:t>
            </a:r>
            <a:r>
              <a:rPr lang="en-US" altLang="ja-JP" sz="825" b="1" i="1"/>
              <a:t>Nat Med. 2022 Aug;28(8):1556-1568.</a:t>
            </a:r>
            <a:endParaRPr lang="ja-JP" altLang="en-US" sz="825" b="1" i="1"/>
          </a:p>
        </p:txBody>
      </p:sp>
    </p:spTree>
    <p:extLst>
      <p:ext uri="{BB962C8B-B14F-4D97-AF65-F5344CB8AC3E}">
        <p14:creationId xmlns:p14="http://schemas.microsoft.com/office/powerpoint/2010/main" val="2366477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FE1E3C-E997-B5E5-6804-F7E4A80E8632}"/>
              </a:ext>
            </a:extLst>
          </p:cNvPr>
          <p:cNvSpPr>
            <a:spLocks noGrp="1"/>
          </p:cNvSpPr>
          <p:nvPr>
            <p:ph type="title"/>
          </p:nvPr>
        </p:nvSpPr>
        <p:spPr>
          <a:xfrm>
            <a:off x="457200" y="332656"/>
            <a:ext cx="8229600" cy="364483"/>
          </a:xfrm>
        </p:spPr>
        <p:txBody>
          <a:bodyPr>
            <a:noAutofit/>
          </a:bodyPr>
          <a:lstStyle/>
          <a:p>
            <a:pPr algn="ctr"/>
            <a:r>
              <a:rPr lang="ja-JP" altLang="ja-JP" sz="2400">
                <a:effectLst/>
                <a:latin typeface="ＭＳ Ｐゴシック" panose="020B0600070205080204" pitchFamily="50" charset="-128"/>
                <a:ea typeface="ＭＳ Ｐゴシック" panose="020B0600070205080204" pitchFamily="50" charset="-128"/>
                <a:cs typeface="Times New Roman" panose="02020603050405020304" pitchFamily="18" charset="0"/>
              </a:rPr>
              <a:t>カナグリフロジン短期投与による老化抑制</a:t>
            </a:r>
            <a:r>
              <a:rPr lang="ja-JP" altLang="en-US" sz="2400">
                <a:effectLst/>
                <a:latin typeface="ＭＳ Ｐゴシック" panose="020B0600070205080204" pitchFamily="50" charset="-128"/>
                <a:ea typeface="ＭＳ Ｐゴシック" panose="020B0600070205080204" pitchFamily="50" charset="-128"/>
                <a:cs typeface="Times New Roman" panose="02020603050405020304" pitchFamily="18" charset="0"/>
              </a:rPr>
              <a:t>への影響</a:t>
            </a:r>
            <a:endParaRPr lang="ja-JP" altLang="en-US" sz="2400">
              <a:latin typeface="ＭＳ Ｐゴシック" panose="020B0600070205080204" pitchFamily="50" charset="-128"/>
              <a:ea typeface="ＭＳ Ｐゴシック" panose="020B0600070205080204" pitchFamily="50" charset="-128"/>
            </a:endParaRPr>
          </a:p>
        </p:txBody>
      </p:sp>
      <p:sp>
        <p:nvSpPr>
          <p:cNvPr id="3" name="テキスト プレースホルダー 2">
            <a:extLst>
              <a:ext uri="{FF2B5EF4-FFF2-40B4-BE49-F238E27FC236}">
                <a16:creationId xmlns:a16="http://schemas.microsoft.com/office/drawing/2014/main" id="{200062EF-63A8-F8D3-BA46-94D498AD433D}"/>
              </a:ext>
            </a:extLst>
          </p:cNvPr>
          <p:cNvSpPr>
            <a:spLocks noGrp="1"/>
          </p:cNvSpPr>
          <p:nvPr>
            <p:ph type="body" sz="quarter" idx="13"/>
          </p:nvPr>
        </p:nvSpPr>
        <p:spPr>
          <a:xfrm>
            <a:off x="2915816" y="6499396"/>
            <a:ext cx="6051979" cy="219291"/>
          </a:xfrm>
        </p:spPr>
        <p:txBody>
          <a:bodyPr/>
          <a:lstStyle/>
          <a:p>
            <a:r>
              <a:rPr lang="en-US" altLang="ja-JP" sz="825" b="1" i="1">
                <a:latin typeface="ＭＳ Ｐゴシック" panose="020B0600070205080204" pitchFamily="50" charset="-128"/>
                <a:ea typeface="ＭＳ Ｐゴシック" panose="020B0600070205080204" pitchFamily="50" charset="-128"/>
              </a:rPr>
              <a:t>Goro </a:t>
            </a:r>
            <a:r>
              <a:rPr lang="en-US" altLang="ja-JP" sz="825" b="1" i="1" err="1">
                <a:latin typeface="ＭＳ Ｐゴシック" panose="020B0600070205080204" pitchFamily="50" charset="-128"/>
                <a:ea typeface="ＭＳ Ｐゴシック" panose="020B0600070205080204" pitchFamily="50" charset="-128"/>
              </a:rPr>
              <a:t>Katsuumi</a:t>
            </a:r>
            <a:r>
              <a:rPr lang="ja-JP" altLang="en-US" sz="825" b="1" i="1">
                <a:latin typeface="ＭＳ Ｐゴシック" panose="020B0600070205080204" pitchFamily="50" charset="-128"/>
                <a:ea typeface="ＭＳ Ｐゴシック" panose="020B0600070205080204" pitchFamily="50" charset="-128"/>
              </a:rPr>
              <a:t>　</a:t>
            </a:r>
            <a:r>
              <a:rPr lang="en-US" altLang="ja-JP" sz="825" b="1" i="1">
                <a:latin typeface="ＭＳ Ｐゴシック" panose="020B0600070205080204" pitchFamily="50" charset="-128"/>
                <a:ea typeface="ＭＳ Ｐゴシック" panose="020B0600070205080204" pitchFamily="50" charset="-128"/>
              </a:rPr>
              <a:t>G, Minamino T et al. </a:t>
            </a:r>
            <a:r>
              <a:rPr lang="fr-FR" altLang="ja-JP" sz="825" b="1" i="1">
                <a:latin typeface="ＭＳ Ｐゴシック" panose="020B0600070205080204" pitchFamily="50" charset="-128"/>
                <a:ea typeface="ＭＳ Ｐゴシック" panose="020B0600070205080204" pitchFamily="50" charset="-128"/>
              </a:rPr>
              <a:t>Nature Aging volume 4, 926–938 (2024)</a:t>
            </a:r>
            <a:endParaRPr lang="ja-JP" altLang="en-US" sz="825" b="1" i="1">
              <a:latin typeface="ＭＳ Ｐゴシック" panose="020B0600070205080204" pitchFamily="50" charset="-128"/>
              <a:ea typeface="ＭＳ Ｐゴシック" panose="020B0600070205080204" pitchFamily="50" charset="-128"/>
            </a:endParaRPr>
          </a:p>
        </p:txBody>
      </p:sp>
      <p:pic>
        <p:nvPicPr>
          <p:cNvPr id="7" name="図 6" descr="figure 1">
            <a:extLst>
              <a:ext uri="{FF2B5EF4-FFF2-40B4-BE49-F238E27FC236}">
                <a16:creationId xmlns:a16="http://schemas.microsoft.com/office/drawing/2014/main" id="{1DCA8BE2-C648-F8D1-D421-8B65F8599417}"/>
              </a:ext>
            </a:extLst>
          </p:cNvPr>
          <p:cNvPicPr>
            <a:picLocks noChangeAspect="1"/>
          </p:cNvPicPr>
          <p:nvPr/>
        </p:nvPicPr>
        <p:blipFill rotWithShape="1">
          <a:blip r:embed="rId2">
            <a:extLst>
              <a:ext uri="{28A0092B-C50C-407E-A947-70E740481C1C}">
                <a14:useLocalDpi xmlns:a14="http://schemas.microsoft.com/office/drawing/2010/main" val="0"/>
              </a:ext>
            </a:extLst>
          </a:blip>
          <a:srcRect b="62561"/>
          <a:stretch/>
        </p:blipFill>
        <p:spPr bwMode="auto">
          <a:xfrm>
            <a:off x="323528" y="1329740"/>
            <a:ext cx="8363272" cy="3921682"/>
          </a:xfrm>
          <a:prstGeom prst="rect">
            <a:avLst/>
          </a:prstGeom>
          <a:noFill/>
          <a:ln>
            <a:noFill/>
          </a:ln>
        </p:spPr>
      </p:pic>
      <p:sp>
        <p:nvSpPr>
          <p:cNvPr id="4" name="テキスト ボックス 3">
            <a:extLst>
              <a:ext uri="{FF2B5EF4-FFF2-40B4-BE49-F238E27FC236}">
                <a16:creationId xmlns:a16="http://schemas.microsoft.com/office/drawing/2014/main" id="{525B9DA9-D151-1CC9-87D0-1214A822AD79}"/>
              </a:ext>
            </a:extLst>
          </p:cNvPr>
          <p:cNvSpPr txBox="1"/>
          <p:nvPr/>
        </p:nvSpPr>
        <p:spPr>
          <a:xfrm>
            <a:off x="107505" y="5445224"/>
            <a:ext cx="9033360" cy="646331"/>
          </a:xfrm>
          <a:prstGeom prst="rect">
            <a:avLst/>
          </a:prstGeom>
          <a:noFill/>
        </p:spPr>
        <p:txBody>
          <a:bodyPr wrap="square">
            <a:spAutoFit/>
          </a:bodyPr>
          <a:lstStyle/>
          <a:p>
            <a:r>
              <a:rPr lang="ja-JP" altLang="en-US" sz="1200">
                <a:latin typeface="ＭＳ Ｐゴシック" panose="020B0600070205080204" pitchFamily="50" charset="-128"/>
                <a:ea typeface="ＭＳ Ｐゴシック" panose="020B0600070205080204" pitchFamily="50" charset="-128"/>
              </a:rPr>
              <a:t>マウスに高脂肪食（</a:t>
            </a:r>
            <a:r>
              <a:rPr lang="en-US" altLang="ja-JP" sz="1200">
                <a:latin typeface="ＭＳ Ｐゴシック" panose="020B0600070205080204" pitchFamily="50" charset="-128"/>
                <a:ea typeface="ＭＳ Ｐゴシック" panose="020B0600070205080204" pitchFamily="50" charset="-128"/>
              </a:rPr>
              <a:t>HFD</a:t>
            </a:r>
            <a:r>
              <a:rPr lang="ja-JP" altLang="en-US" sz="1200">
                <a:latin typeface="ＭＳ Ｐゴシック" panose="020B0600070205080204" pitchFamily="50" charset="-128"/>
                <a:ea typeface="ＭＳ Ｐゴシック" panose="020B0600070205080204" pitchFamily="50" charset="-128"/>
              </a:rPr>
              <a:t>）を</a:t>
            </a:r>
            <a:r>
              <a:rPr lang="en-US" altLang="ja-JP" sz="1200">
                <a:latin typeface="ＭＳ Ｐゴシック" panose="020B0600070205080204" pitchFamily="50" charset="-128"/>
                <a:ea typeface="ＭＳ Ｐゴシック" panose="020B0600070205080204" pitchFamily="50" charset="-128"/>
              </a:rPr>
              <a:t>8</a:t>
            </a:r>
            <a:r>
              <a:rPr lang="ja-JP" altLang="en-US" sz="1200">
                <a:latin typeface="ＭＳ Ｐゴシック" panose="020B0600070205080204" pitchFamily="50" charset="-128"/>
                <a:ea typeface="ＭＳ Ｐゴシック" panose="020B0600070205080204" pitchFamily="50" charset="-128"/>
              </a:rPr>
              <a:t>～</a:t>
            </a:r>
            <a:r>
              <a:rPr lang="en-US" altLang="ja-JP" sz="1200">
                <a:latin typeface="ＭＳ Ｐゴシック" panose="020B0600070205080204" pitchFamily="50" charset="-128"/>
                <a:ea typeface="ＭＳ Ｐゴシック" panose="020B0600070205080204" pitchFamily="50" charset="-128"/>
              </a:rPr>
              <a:t>10</a:t>
            </a:r>
            <a:r>
              <a:rPr lang="ja-JP" altLang="en-US" sz="1200">
                <a:latin typeface="ＭＳ Ｐゴシック" panose="020B0600070205080204" pitchFamily="50" charset="-128"/>
                <a:ea typeface="ＭＳ Ｐゴシック" panose="020B0600070205080204" pitchFamily="50" charset="-128"/>
              </a:rPr>
              <a:t>週間摂取させ、</a:t>
            </a:r>
            <a:r>
              <a:rPr lang="en-US" altLang="ja-JP" sz="1200">
                <a:latin typeface="ＭＳ Ｐゴシック" panose="020B0600070205080204" pitchFamily="50" charset="-128"/>
                <a:ea typeface="ＭＳ Ｐゴシック" panose="020B0600070205080204" pitchFamily="50" charset="-128"/>
              </a:rPr>
              <a:t>SGLT2</a:t>
            </a:r>
            <a:r>
              <a:rPr lang="ja-JP" altLang="en-US" sz="1200">
                <a:latin typeface="ＭＳ Ｐゴシック" panose="020B0600070205080204" pitchFamily="50" charset="-128"/>
                <a:ea typeface="ＭＳ Ｐゴシック" panose="020B0600070205080204" pitchFamily="50" charset="-128"/>
              </a:rPr>
              <a:t>阻害薬カナグリフロジンを</a:t>
            </a:r>
            <a:r>
              <a:rPr lang="en-US" altLang="ja-JP" sz="1200">
                <a:latin typeface="ＭＳ Ｐゴシック" panose="020B0600070205080204" pitchFamily="50" charset="-128"/>
                <a:ea typeface="ＭＳ Ｐゴシック" panose="020B0600070205080204" pitchFamily="50" charset="-128"/>
              </a:rPr>
              <a:t>7</a:t>
            </a:r>
            <a:r>
              <a:rPr lang="ja-JP" altLang="en-US" sz="1200">
                <a:latin typeface="ＭＳ Ｐゴシック" panose="020B0600070205080204" pitchFamily="50" charset="-128"/>
                <a:ea typeface="ＭＳ Ｐゴシック" panose="020B0600070205080204" pitchFamily="50" charset="-128"/>
              </a:rPr>
              <a:t>日間投与。体重、生殖腺白色脂肪組織（</a:t>
            </a:r>
            <a:r>
              <a:rPr lang="en-US" altLang="ja-JP" sz="1200" err="1">
                <a:latin typeface="ＭＳ Ｐゴシック" panose="020B0600070205080204" pitchFamily="50" charset="-128"/>
                <a:ea typeface="ＭＳ Ｐゴシック" panose="020B0600070205080204" pitchFamily="50" charset="-128"/>
              </a:rPr>
              <a:t>gWAT</a:t>
            </a:r>
            <a:r>
              <a:rPr lang="ja-JP" altLang="en-US" sz="1200">
                <a:latin typeface="ＭＳ Ｐゴシック" panose="020B0600070205080204" pitchFamily="50" charset="-128"/>
                <a:ea typeface="ＭＳ Ｐゴシック" panose="020B0600070205080204" pitchFamily="50" charset="-128"/>
              </a:rPr>
              <a:t>）重量、食物摂取量、酸素消費量には影響を与えなかったが、インスリン抵抗性と耐糖能異常を有意に改善。</a:t>
            </a:r>
            <a:endParaRPr lang="en-US" altLang="ja-JP" sz="1200">
              <a:latin typeface="ＭＳ Ｐゴシック" panose="020B0600070205080204" pitchFamily="50" charset="-128"/>
              <a:ea typeface="ＭＳ Ｐゴシック" panose="020B0600070205080204" pitchFamily="50" charset="-128"/>
            </a:endParaRPr>
          </a:p>
          <a:p>
            <a:r>
              <a:rPr lang="en-US" altLang="ja-JP" sz="1200">
                <a:latin typeface="ＭＳ Ｐゴシック" panose="020B0600070205080204" pitchFamily="50" charset="-128"/>
                <a:ea typeface="ＭＳ Ｐゴシック" panose="020B0600070205080204" pitchFamily="50" charset="-128"/>
              </a:rPr>
              <a:t>β-</a:t>
            </a:r>
            <a:r>
              <a:rPr lang="ja-JP" altLang="en-US" sz="1200">
                <a:latin typeface="ＭＳ Ｐゴシック" panose="020B0600070205080204" pitchFamily="50" charset="-128"/>
                <a:ea typeface="ＭＳ Ｐゴシック" panose="020B0600070205080204" pitchFamily="50" charset="-128"/>
              </a:rPr>
              <a:t>ガラクトシダーゼ（</a:t>
            </a:r>
            <a:r>
              <a:rPr lang="en-US" altLang="ja-JP" sz="1200">
                <a:latin typeface="ＭＳ Ｐゴシック" panose="020B0600070205080204" pitchFamily="50" charset="-128"/>
                <a:ea typeface="ＭＳ Ｐゴシック" panose="020B0600070205080204" pitchFamily="50" charset="-128"/>
              </a:rPr>
              <a:t>SA-β-gal</a:t>
            </a:r>
            <a:r>
              <a:rPr lang="ja-JP" altLang="en-US" sz="1200">
                <a:latin typeface="ＭＳ Ｐゴシック" panose="020B0600070205080204" pitchFamily="50" charset="-128"/>
                <a:ea typeface="ＭＳ Ｐゴシック" panose="020B0600070205080204" pitchFamily="50" charset="-128"/>
              </a:rPr>
              <a:t>）活性の低下や負の細胞周期制御因子の発現低下など、</a:t>
            </a:r>
            <a:r>
              <a:rPr lang="en-US" altLang="ja-JP" sz="1200" err="1">
                <a:latin typeface="ＭＳ Ｐゴシック" panose="020B0600070205080204" pitchFamily="50" charset="-128"/>
                <a:ea typeface="ＭＳ Ｐゴシック" panose="020B0600070205080204" pitchFamily="50" charset="-128"/>
              </a:rPr>
              <a:t>gWAT</a:t>
            </a:r>
            <a:r>
              <a:rPr lang="ja-JP" altLang="en-US" sz="1200">
                <a:latin typeface="ＭＳ Ｐゴシック" panose="020B0600070205080204" pitchFamily="50" charset="-128"/>
                <a:ea typeface="ＭＳ Ｐゴシック" panose="020B0600070205080204" pitchFamily="50" charset="-128"/>
              </a:rPr>
              <a:t>や肝臓における</a:t>
            </a:r>
            <a:r>
              <a:rPr lang="en-US" altLang="ja-JP" sz="1200">
                <a:latin typeface="ＭＳ Ｐゴシック" panose="020B0600070205080204" pitchFamily="50" charset="-128"/>
                <a:ea typeface="ＭＳ Ｐゴシック" panose="020B0600070205080204" pitchFamily="50" charset="-128"/>
              </a:rPr>
              <a:t>H</a:t>
            </a:r>
            <a:r>
              <a:rPr lang="ja-JP" altLang="en-US" sz="1200">
                <a:latin typeface="ＭＳ Ｐゴシック" panose="020B0600070205080204" pitchFamily="50" charset="-128"/>
                <a:ea typeface="ＭＳ Ｐゴシック" panose="020B0600070205080204" pitchFamily="50" charset="-128"/>
              </a:rPr>
              <a:t>老化様変化を有意に改善。</a:t>
            </a:r>
          </a:p>
        </p:txBody>
      </p:sp>
    </p:spTree>
    <p:extLst>
      <p:ext uri="{BB962C8B-B14F-4D97-AF65-F5344CB8AC3E}">
        <p14:creationId xmlns:p14="http://schemas.microsoft.com/office/powerpoint/2010/main" val="879237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a:xfrm>
            <a:off x="899592" y="2996952"/>
            <a:ext cx="7488832" cy="3560762"/>
          </a:xfrm>
        </p:spPr>
        <p:txBody>
          <a:bodyPr>
            <a:normAutofit/>
          </a:bodyPr>
          <a:lstStyle/>
          <a:p>
            <a:pPr>
              <a:lnSpc>
                <a:spcPct val="80000"/>
              </a:lnSpc>
              <a:buNone/>
            </a:pPr>
            <a:r>
              <a:rPr lang="en-US" altLang="ja-JP" sz="2000" b="1">
                <a:solidFill>
                  <a:schemeClr val="tx1">
                    <a:lumMod val="95000"/>
                    <a:lumOff val="5000"/>
                  </a:schemeClr>
                </a:solidFill>
                <a:latin typeface="Arial" panose="020B0604020202020204" pitchFamily="34" charset="0"/>
                <a:ea typeface="ＭＳ Ｐゴシック" panose="020B0600070205080204" pitchFamily="50" charset="-128"/>
              </a:rPr>
              <a:t>	</a:t>
            </a:r>
            <a:r>
              <a:rPr lang="ja-JP" altLang="en-US" sz="2000" b="1">
                <a:solidFill>
                  <a:schemeClr val="tx1">
                    <a:lumMod val="95000"/>
                    <a:lumOff val="5000"/>
                  </a:schemeClr>
                </a:solidFill>
                <a:latin typeface="Arial" panose="020B0604020202020204" pitchFamily="34" charset="0"/>
                <a:ea typeface="ＭＳ Ｐゴシック" panose="020B0600070205080204" pitchFamily="50" charset="-128"/>
              </a:rPr>
              <a:t>発表者が</a:t>
            </a:r>
            <a:r>
              <a:rPr lang="ja-JP" altLang="en-US" sz="2000" b="1">
                <a:solidFill>
                  <a:schemeClr val="tx1">
                    <a:lumMod val="95000"/>
                    <a:lumOff val="5000"/>
                  </a:schemeClr>
                </a:solidFill>
                <a:latin typeface="Arial" panose="020B0604020202020204" pitchFamily="34" charset="0"/>
              </a:rPr>
              <a:t>開示す</a:t>
            </a:r>
            <a:r>
              <a:rPr lang="ja-JP" altLang="en-US" sz="2000" b="1">
                <a:solidFill>
                  <a:schemeClr val="tx1">
                    <a:lumMod val="95000"/>
                    <a:lumOff val="5000"/>
                  </a:schemeClr>
                </a:solidFill>
                <a:latin typeface="Arial" panose="020B0604020202020204" pitchFamily="34" charset="0"/>
                <a:ea typeface="ＭＳ Ｐゴシック" panose="020B0600070205080204" pitchFamily="50" charset="-128"/>
              </a:rPr>
              <a:t>べき</a:t>
            </a:r>
            <a:r>
              <a:rPr lang="en-US" altLang="ja-JP" sz="2000" b="1">
                <a:solidFill>
                  <a:schemeClr val="tx1">
                    <a:lumMod val="95000"/>
                    <a:lumOff val="5000"/>
                  </a:schemeClr>
                </a:solidFill>
                <a:latin typeface="Arial" panose="020B0604020202020204" pitchFamily="34" charset="0"/>
                <a:ea typeface="ＭＳ Ｐゴシック" panose="020B0600070205080204" pitchFamily="50" charset="-128"/>
              </a:rPr>
              <a:t>CO I </a:t>
            </a:r>
            <a:r>
              <a:rPr lang="ja-JP" altLang="en-US" sz="2000" b="1">
                <a:solidFill>
                  <a:schemeClr val="tx1">
                    <a:lumMod val="95000"/>
                    <a:lumOff val="5000"/>
                  </a:schemeClr>
                </a:solidFill>
                <a:latin typeface="Arial" panose="020B0604020202020204" pitchFamily="34" charset="0"/>
                <a:ea typeface="ＭＳ Ｐゴシック" panose="020B0600070205080204" pitchFamily="50" charset="-128"/>
              </a:rPr>
              <a:t>関係にある企業などとして、</a:t>
            </a:r>
            <a:endParaRPr lang="en-US" altLang="ja-JP" sz="2000" b="1">
              <a:solidFill>
                <a:schemeClr val="tx1">
                  <a:lumMod val="95000"/>
                  <a:lumOff val="5000"/>
                </a:schemeClr>
              </a:solidFill>
              <a:latin typeface="Arial" panose="020B0604020202020204" pitchFamily="34" charset="0"/>
              <a:ea typeface="ＭＳ Ｐゴシック" panose="020B0600070205080204" pitchFamily="50" charset="-128"/>
            </a:endParaRPr>
          </a:p>
          <a:p>
            <a:pPr eaLnBrk="1" hangingPunct="1">
              <a:lnSpc>
                <a:spcPct val="80000"/>
              </a:lnSpc>
              <a:buFontTx/>
              <a:buNone/>
            </a:pPr>
            <a:r>
              <a:rPr lang="ja-JP" altLang="en-US" sz="2400" b="1">
                <a:solidFill>
                  <a:schemeClr val="tx1">
                    <a:lumMod val="95000"/>
                    <a:lumOff val="5000"/>
                  </a:schemeClr>
                </a:solidFill>
                <a:latin typeface="Arial" panose="020B0604020202020204" pitchFamily="34" charset="0"/>
                <a:ea typeface="ＭＳ Ｐゴシック" panose="020B0600070205080204" pitchFamily="50" charset="-128"/>
              </a:rPr>
              <a:t>　</a:t>
            </a:r>
            <a:r>
              <a:rPr lang="ja-JP" altLang="en-US" sz="1800" b="1">
                <a:solidFill>
                  <a:schemeClr val="tx1">
                    <a:lumMod val="95000"/>
                    <a:lumOff val="5000"/>
                  </a:schemeClr>
                </a:solidFill>
                <a:latin typeface="Arial" panose="020B0604020202020204" pitchFamily="34" charset="0"/>
                <a:ea typeface="ＭＳ Ｐゴシック" panose="020B0600070205080204" pitchFamily="50" charset="-128"/>
              </a:rPr>
              <a:t> 　　　　　　　　　　　　　　　　　　　　　　　　　　　　　　　　</a:t>
            </a:r>
            <a:endParaRPr lang="en-US" altLang="ja-JP" sz="1800" b="1">
              <a:solidFill>
                <a:schemeClr val="tx1">
                  <a:lumMod val="95000"/>
                  <a:lumOff val="5000"/>
                </a:schemeClr>
              </a:solidFill>
              <a:latin typeface="Arial" panose="020B0604020202020204" pitchFamily="34" charset="0"/>
              <a:ea typeface="ＭＳ Ｐゴシック" panose="020B0600070205080204" pitchFamily="50" charset="-128"/>
            </a:endParaRPr>
          </a:p>
          <a:p>
            <a:pPr>
              <a:lnSpc>
                <a:spcPct val="80000"/>
              </a:lnSpc>
              <a:buNone/>
            </a:pPr>
            <a:r>
              <a:rPr lang="ja-JP" altLang="en-US" sz="1800" b="1">
                <a:solidFill>
                  <a:schemeClr val="tx1">
                    <a:lumMod val="95000"/>
                    <a:lumOff val="5000"/>
                  </a:schemeClr>
                </a:solidFill>
                <a:latin typeface="Arial" panose="020B0604020202020204" pitchFamily="34" charset="0"/>
                <a:ea typeface="ＭＳ Ｐゴシック" panose="020B0600070205080204" pitchFamily="50" charset="-128"/>
              </a:rPr>
              <a:t>　</a:t>
            </a:r>
            <a:r>
              <a:rPr lang="ja-JP" altLang="en-US" sz="1600" b="1">
                <a:solidFill>
                  <a:schemeClr val="tx1">
                    <a:lumMod val="95000"/>
                    <a:lumOff val="5000"/>
                  </a:schemeClr>
                </a:solidFill>
                <a:latin typeface="ＭＳ Ｐゴシック" panose="020B0600070205080204" pitchFamily="50" charset="-128"/>
                <a:ea typeface="ＭＳ Ｐゴシック" panose="020B0600070205080204" pitchFamily="50" charset="-128"/>
              </a:rPr>
              <a:t>　①講演料：</a:t>
            </a:r>
            <a:r>
              <a:rPr lang="en-US" altLang="ja-JP" sz="1600" b="1">
                <a:solidFill>
                  <a:schemeClr val="tx1">
                    <a:lumMod val="95000"/>
                    <a:lumOff val="5000"/>
                  </a:schemeClr>
                </a:solidFill>
                <a:latin typeface="ＭＳ Ｐゴシック" panose="020B0600070205080204" pitchFamily="50" charset="-128"/>
                <a:ea typeface="ＭＳ Ｐゴシック" panose="020B0600070205080204" pitchFamily="50" charset="-128"/>
              </a:rPr>
              <a:t>	</a:t>
            </a:r>
            <a:r>
              <a:rPr lang="ja-JP" altLang="en-US" sz="1600" b="1">
                <a:solidFill>
                  <a:schemeClr val="tx1">
                    <a:lumMod val="95000"/>
                    <a:lumOff val="5000"/>
                  </a:schemeClr>
                </a:solidFill>
                <a:latin typeface="ＭＳ Ｐゴシック" panose="020B0600070205080204" pitchFamily="50" charset="-128"/>
                <a:ea typeface="ＭＳ Ｐゴシック" panose="020B0600070205080204" pitchFamily="50" charset="-128"/>
              </a:rPr>
              <a:t>ノバルティスファーマ、アストラゼネカ、小野薬品、日本新薬、</a:t>
            </a:r>
            <a:r>
              <a:rPr lang="en-US" altLang="ja-JP" sz="1600" b="1">
                <a:solidFill>
                  <a:schemeClr val="tx1">
                    <a:lumMod val="95000"/>
                    <a:lumOff val="5000"/>
                  </a:schemeClr>
                </a:solidFill>
                <a:latin typeface="ＭＳ Ｐゴシック" panose="020B0600070205080204" pitchFamily="50" charset="-128"/>
                <a:ea typeface="ＭＳ Ｐゴシック" panose="020B0600070205080204" pitchFamily="50" charset="-128"/>
              </a:rPr>
              <a:t>			</a:t>
            </a:r>
            <a:r>
              <a:rPr lang="ja-JP" altLang="en-US" sz="1600">
                <a:latin typeface="ＭＳ Ｐゴシック" panose="020B0600070205080204" pitchFamily="50" charset="-128"/>
                <a:ea typeface="ＭＳ Ｐゴシック" panose="020B0600070205080204" pitchFamily="50" charset="-128"/>
              </a:rPr>
              <a:t>ファイザー 、エーザイ 、興和、バイエル薬品 、</a:t>
            </a:r>
            <a:r>
              <a:rPr lang="zh-TW" altLang="en-US" sz="1600">
                <a:latin typeface="ＭＳ Ｐゴシック" panose="020B0600070205080204" pitchFamily="50" charset="-128"/>
                <a:ea typeface="ＭＳ Ｐゴシック" panose="020B0600070205080204" pitchFamily="50" charset="-128"/>
              </a:rPr>
              <a:t>武田薬品工業 </a:t>
            </a:r>
            <a:r>
              <a:rPr lang="ja-JP" altLang="en-US" sz="1600">
                <a:latin typeface="ＭＳ Ｐゴシック" panose="020B0600070205080204" pitchFamily="50" charset="-128"/>
                <a:ea typeface="ＭＳ Ｐゴシック" panose="020B0600070205080204" pitchFamily="50" charset="-128"/>
              </a:rPr>
              <a:t>、</a:t>
            </a:r>
            <a:r>
              <a:rPr lang="en-US" altLang="ja-JP" sz="1600">
                <a:latin typeface="ＭＳ Ｐゴシック" panose="020B0600070205080204" pitchFamily="50" charset="-128"/>
                <a:ea typeface="ＭＳ Ｐゴシック" panose="020B0600070205080204" pitchFamily="50" charset="-128"/>
              </a:rPr>
              <a:t>			</a:t>
            </a:r>
            <a:r>
              <a:rPr lang="ja-JP" altLang="en-US" sz="1600">
                <a:latin typeface="ＭＳ Ｐゴシック" panose="020B0600070205080204" pitchFamily="50" charset="-128"/>
                <a:ea typeface="ＭＳ Ｐゴシック" panose="020B0600070205080204" pitchFamily="50" charset="-128"/>
              </a:rPr>
              <a:t>日本メドトロニック 、中外製薬 、</a:t>
            </a:r>
            <a:r>
              <a:rPr lang="zh-TW" altLang="en-US" sz="1600">
                <a:latin typeface="ＭＳ Ｐゴシック" panose="020B0600070205080204" pitchFamily="50" charset="-128"/>
                <a:ea typeface="ＭＳ Ｐゴシック" panose="020B0600070205080204" pitchFamily="50" charset="-128"/>
              </a:rPr>
              <a:t>田辺三菱製薬 </a:t>
            </a:r>
            <a:r>
              <a:rPr lang="ja-JP" altLang="en-US" sz="1600">
                <a:latin typeface="ＭＳ Ｐゴシック" panose="020B0600070205080204" pitchFamily="50" charset="-128"/>
                <a:ea typeface="ＭＳ Ｐゴシック" panose="020B0600070205080204" pitchFamily="50" charset="-128"/>
              </a:rPr>
              <a:t>、</a:t>
            </a:r>
            <a:r>
              <a:rPr lang="zh-CN" altLang="en-US" sz="1600">
                <a:latin typeface="ＭＳ Ｐゴシック" panose="020B0600070205080204" pitchFamily="50" charset="-128"/>
                <a:ea typeface="ＭＳ Ｐゴシック" panose="020B0600070205080204" pitchFamily="50" charset="-128"/>
              </a:rPr>
              <a:t>大正</a:t>
            </a:r>
            <a:r>
              <a:rPr lang="ja-JP" altLang="en-US" sz="1600">
                <a:latin typeface="ＭＳ Ｐゴシック" panose="020B0600070205080204" pitchFamily="50" charset="-128"/>
                <a:ea typeface="ＭＳ Ｐゴシック" panose="020B0600070205080204" pitchFamily="50" charset="-128"/>
              </a:rPr>
              <a:t>製薬</a:t>
            </a:r>
            <a:r>
              <a:rPr lang="zh-CN" altLang="en-US" sz="1600">
                <a:latin typeface="ＭＳ Ｐゴシック" panose="020B0600070205080204" pitchFamily="50" charset="-128"/>
                <a:ea typeface="ＭＳ Ｐゴシック" panose="020B0600070205080204" pitchFamily="50" charset="-128"/>
              </a:rPr>
              <a:t> </a:t>
            </a:r>
            <a:r>
              <a:rPr lang="ja-JP" altLang="en-US" sz="1600">
                <a:latin typeface="ＭＳ Ｐゴシック" panose="020B0600070205080204" pitchFamily="50" charset="-128"/>
                <a:ea typeface="ＭＳ Ｐゴシック" panose="020B0600070205080204" pitchFamily="50" charset="-128"/>
              </a:rPr>
              <a:t>、</a:t>
            </a:r>
            <a:r>
              <a:rPr lang="en-US" altLang="ja-JP" sz="1600">
                <a:latin typeface="ＭＳ Ｐゴシック" panose="020B0600070205080204" pitchFamily="50" charset="-128"/>
                <a:ea typeface="ＭＳ Ｐゴシック" panose="020B0600070205080204" pitchFamily="50" charset="-128"/>
              </a:rPr>
              <a:t>			</a:t>
            </a:r>
            <a:r>
              <a:rPr lang="zh-TW" altLang="en-US" sz="1600">
                <a:latin typeface="ＭＳ Ｐゴシック" panose="020B0600070205080204" pitchFamily="50" charset="-128"/>
                <a:ea typeface="ＭＳ Ｐゴシック" panose="020B0600070205080204" pitchFamily="50" charset="-128"/>
              </a:rPr>
              <a:t>大日本住友製薬 </a:t>
            </a:r>
            <a:r>
              <a:rPr lang="ja-JP" altLang="en-US" sz="1600">
                <a:latin typeface="ＭＳ Ｐゴシック" panose="020B0600070205080204" pitchFamily="50" charset="-128"/>
                <a:ea typeface="ＭＳ Ｐゴシック" panose="020B0600070205080204" pitchFamily="50" charset="-128"/>
              </a:rPr>
              <a:t>、第一三共、キッセイ薬品工業 、大塚製薬</a:t>
            </a:r>
            <a:r>
              <a:rPr lang="ja-JP" altLang="en-US" sz="1600" b="1">
                <a:solidFill>
                  <a:schemeClr val="tx1">
                    <a:lumMod val="95000"/>
                    <a:lumOff val="5000"/>
                  </a:schemeClr>
                </a:solidFill>
                <a:latin typeface="ＭＳ Ｐゴシック" panose="020B0600070205080204" pitchFamily="50" charset="-128"/>
                <a:ea typeface="ＭＳ Ｐゴシック" panose="020B0600070205080204" pitchFamily="50" charset="-128"/>
              </a:rPr>
              <a:t>　　　　</a:t>
            </a:r>
            <a:endParaRPr lang="en-US" altLang="ja-JP" sz="1600" b="1">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pPr>
              <a:lnSpc>
                <a:spcPct val="80000"/>
              </a:lnSpc>
              <a:buNone/>
            </a:pPr>
            <a:r>
              <a:rPr lang="ja-JP" altLang="en-US" sz="1600" b="1">
                <a:solidFill>
                  <a:schemeClr val="tx1">
                    <a:lumMod val="95000"/>
                    <a:lumOff val="5000"/>
                  </a:schemeClr>
                </a:solidFill>
                <a:latin typeface="ＭＳ Ｐゴシック" panose="020B0600070205080204" pitchFamily="50" charset="-128"/>
                <a:ea typeface="ＭＳ Ｐゴシック" panose="020B0600070205080204" pitchFamily="50" charset="-128"/>
              </a:rPr>
              <a:t>　　②原稿料：</a:t>
            </a:r>
            <a:r>
              <a:rPr lang="en-US" altLang="ja-JP" sz="1600" b="1">
                <a:solidFill>
                  <a:schemeClr val="tx1">
                    <a:lumMod val="95000"/>
                    <a:lumOff val="5000"/>
                  </a:schemeClr>
                </a:solidFill>
                <a:latin typeface="ＭＳ Ｐゴシック" panose="020B0600070205080204" pitchFamily="50" charset="-128"/>
                <a:ea typeface="ＭＳ Ｐゴシック" panose="020B0600070205080204" pitchFamily="50" charset="-128"/>
              </a:rPr>
              <a:t>	</a:t>
            </a:r>
            <a:r>
              <a:rPr lang="en-US" altLang="ja-JP" sz="1600">
                <a:latin typeface="ＭＳ Ｐゴシック" panose="020B0600070205080204" pitchFamily="50" charset="-128"/>
                <a:ea typeface="ＭＳ Ｐゴシック" panose="020B0600070205080204" pitchFamily="50" charset="-128"/>
              </a:rPr>
              <a:t>MSD </a:t>
            </a:r>
            <a:r>
              <a:rPr lang="ja-JP" altLang="en-US" sz="1600">
                <a:latin typeface="ＭＳ Ｐゴシック" panose="020B0600070205080204" pitchFamily="50" charset="-128"/>
                <a:ea typeface="ＭＳ Ｐゴシック" panose="020B0600070205080204" pitchFamily="50" charset="-128"/>
              </a:rPr>
              <a:t> </a:t>
            </a:r>
            <a:r>
              <a:rPr lang="ja-JP" altLang="en-US" sz="1600" b="1">
                <a:solidFill>
                  <a:schemeClr val="tx1">
                    <a:lumMod val="95000"/>
                    <a:lumOff val="5000"/>
                  </a:schemeClr>
                </a:solidFill>
                <a:latin typeface="ＭＳ Ｐゴシック" panose="020B0600070205080204" pitchFamily="50" charset="-128"/>
                <a:ea typeface="ＭＳ Ｐゴシック" panose="020B0600070205080204" pitchFamily="50" charset="-128"/>
              </a:rPr>
              <a:t>　　　　　　　　　　　　  　</a:t>
            </a:r>
            <a:endParaRPr lang="en-US" altLang="ja-JP" sz="1600" b="1">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pPr>
              <a:lnSpc>
                <a:spcPct val="80000"/>
              </a:lnSpc>
              <a:buNone/>
            </a:pPr>
            <a:r>
              <a:rPr lang="ja-JP" altLang="en-US" sz="1600" b="1">
                <a:solidFill>
                  <a:schemeClr val="tx1">
                    <a:lumMod val="95000"/>
                    <a:lumOff val="5000"/>
                  </a:schemeClr>
                </a:solidFill>
                <a:latin typeface="ＭＳ Ｐゴシック" panose="020B0600070205080204" pitchFamily="50" charset="-128"/>
                <a:ea typeface="ＭＳ Ｐゴシック" panose="020B0600070205080204" pitchFamily="50" charset="-128"/>
              </a:rPr>
              <a:t>　　③受託研究費：　</a:t>
            </a:r>
            <a:r>
              <a:rPr lang="ja-JP" altLang="en-US" sz="1600">
                <a:latin typeface="ＭＳ Ｐゴシック" panose="020B0600070205080204" pitchFamily="50" charset="-128"/>
                <a:ea typeface="ＭＳ Ｐゴシック" panose="020B0600070205080204" pitchFamily="50" charset="-128"/>
              </a:rPr>
              <a:t>日本ベーリンガー・インゲルハイム 、杏林製薬、サノフィ </a:t>
            </a:r>
            <a:endParaRPr lang="en-US" altLang="ja-JP" sz="1600" b="1">
              <a:solidFill>
                <a:schemeClr val="tx1">
                  <a:lumMod val="95000"/>
                  <a:lumOff val="5000"/>
                </a:schemeClr>
              </a:solidFill>
              <a:latin typeface="ＭＳ Ｐゴシック" panose="020B0600070205080204" pitchFamily="50" charset="-128"/>
              <a:ea typeface="ＭＳ Ｐゴシック" panose="020B0600070205080204" pitchFamily="50" charset="-128"/>
            </a:endParaRPr>
          </a:p>
          <a:p>
            <a:pPr eaLnBrk="1" hangingPunct="1">
              <a:lnSpc>
                <a:spcPct val="80000"/>
              </a:lnSpc>
              <a:buFontTx/>
              <a:buNone/>
            </a:pPr>
            <a:r>
              <a:rPr lang="ja-JP" altLang="en-US" sz="1800" b="1">
                <a:solidFill>
                  <a:schemeClr val="tx1">
                    <a:lumMod val="95000"/>
                    <a:lumOff val="5000"/>
                  </a:schemeClr>
                </a:solidFill>
                <a:latin typeface="Arial" panose="020B0604020202020204" pitchFamily="34" charset="0"/>
                <a:ea typeface="ＭＳ Ｐゴシック" panose="020B0600070205080204" pitchFamily="50" charset="-128"/>
              </a:rPr>
              <a:t>　　　　　 　</a:t>
            </a:r>
            <a:endParaRPr lang="en-US" altLang="ja-JP" sz="1800" b="1">
              <a:solidFill>
                <a:schemeClr val="tx1">
                  <a:lumMod val="95000"/>
                  <a:lumOff val="5000"/>
                </a:schemeClr>
              </a:solidFill>
              <a:latin typeface="Arial" panose="020B0604020202020204" pitchFamily="34" charset="0"/>
              <a:ea typeface="ＭＳ Ｐゴシック" panose="020B0600070205080204" pitchFamily="50" charset="-128"/>
            </a:endParaRPr>
          </a:p>
          <a:p>
            <a:pPr eaLnBrk="1" hangingPunct="1">
              <a:lnSpc>
                <a:spcPct val="80000"/>
              </a:lnSpc>
              <a:buFontTx/>
              <a:buNone/>
            </a:pPr>
            <a:endParaRPr lang="en-US" altLang="ja-JP" sz="1800" b="1">
              <a:solidFill>
                <a:schemeClr val="tx1">
                  <a:lumMod val="95000"/>
                  <a:lumOff val="5000"/>
                </a:schemeClr>
              </a:solidFill>
              <a:latin typeface="Arial" panose="020B0604020202020204" pitchFamily="34" charset="0"/>
              <a:ea typeface="ＭＳ Ｐゴシック" panose="020B0600070205080204" pitchFamily="50" charset="-128"/>
            </a:endParaRPr>
          </a:p>
        </p:txBody>
      </p:sp>
      <p:sp>
        <p:nvSpPr>
          <p:cNvPr id="2051" name="Rectangle 2"/>
          <p:cNvSpPr>
            <a:spLocks noGrp="1" noChangeArrowheads="1"/>
          </p:cNvSpPr>
          <p:nvPr>
            <p:ph type="title"/>
          </p:nvPr>
        </p:nvSpPr>
        <p:spPr>
          <a:xfrm>
            <a:off x="1127235" y="963386"/>
            <a:ext cx="7070835" cy="1674712"/>
          </a:xfrm>
          <a:solidFill>
            <a:srgbClr val="000080"/>
          </a:solidFill>
          <a:ln>
            <a:solidFill>
              <a:srgbClr val="00FFFF"/>
            </a:solidFill>
            <a:miter lim="800000"/>
            <a:headEnd/>
            <a:tailEnd/>
          </a:ln>
        </p:spPr>
        <p:txBody>
          <a:bodyPr/>
          <a:lstStyle/>
          <a:p>
            <a:pPr algn="ctr" eaLnBrk="1" hangingPunct="1"/>
            <a:r>
              <a:rPr lang="ja-JP" altLang="en-US" sz="3600" b="1">
                <a:solidFill>
                  <a:schemeClr val="bg1"/>
                </a:solidFill>
                <a:latin typeface="Arial" panose="020B0604020202020204" pitchFamily="34" charset="0"/>
                <a:ea typeface="ＭＳ Ｐゴシック" panose="020B0600070205080204" pitchFamily="50" charset="-128"/>
              </a:rPr>
              <a:t>ＣＯ Ｉ 開示</a:t>
            </a:r>
            <a:br>
              <a:rPr lang="en-US" altLang="ja-JP" sz="3600" b="1">
                <a:solidFill>
                  <a:schemeClr val="bg1"/>
                </a:solidFill>
                <a:latin typeface="Arial" panose="020B0604020202020204" pitchFamily="34" charset="0"/>
                <a:ea typeface="ＭＳ Ｐゴシック" panose="020B0600070205080204" pitchFamily="50" charset="-128"/>
              </a:rPr>
            </a:br>
            <a:r>
              <a:rPr lang="ja-JP" altLang="en-US" sz="1400" b="1">
                <a:solidFill>
                  <a:schemeClr val="bg1"/>
                </a:solidFill>
                <a:latin typeface="Arial" panose="020B0604020202020204" pitchFamily="34" charset="0"/>
                <a:ea typeface="ＭＳ Ｐゴシック" panose="020B0600070205080204" pitchFamily="50" charset="-128"/>
              </a:rPr>
              <a:t>　</a:t>
            </a:r>
            <a:br>
              <a:rPr lang="en-US" altLang="ja-JP" sz="2000" b="1" i="1">
                <a:solidFill>
                  <a:srgbClr val="FFFF1F"/>
                </a:solidFill>
                <a:ea typeface="ＭＳ Ｐゴシック" panose="020B0600070205080204" pitchFamily="50" charset="-128"/>
              </a:rPr>
            </a:br>
            <a:r>
              <a:rPr lang="ja-JP" altLang="en-US" sz="2000" b="1">
                <a:solidFill>
                  <a:srgbClr val="FFFF1F"/>
                </a:solidFill>
                <a:ea typeface="ＭＳ Ｐゴシック" panose="020B0600070205080204" pitchFamily="50" charset="-128"/>
              </a:rPr>
              <a:t>発表者名：　中島　滋夫</a:t>
            </a:r>
            <a:endParaRPr lang="en-US" altLang="ja-JP" sz="2000" b="1">
              <a:solidFill>
                <a:srgbClr val="FFFF1F"/>
              </a:solidFill>
              <a:ea typeface="ＭＳ Ｐゴシック" panose="020B0600070205080204" pitchFamily="50" charset="-128"/>
            </a:endParaRPr>
          </a:p>
        </p:txBody>
      </p:sp>
    </p:spTree>
    <p:extLst>
      <p:ext uri="{BB962C8B-B14F-4D97-AF65-F5344CB8AC3E}">
        <p14:creationId xmlns:p14="http://schemas.microsoft.com/office/powerpoint/2010/main" val="194805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FE1E3C-E997-B5E5-6804-F7E4A80E8632}"/>
              </a:ext>
            </a:extLst>
          </p:cNvPr>
          <p:cNvSpPr>
            <a:spLocks noGrp="1"/>
          </p:cNvSpPr>
          <p:nvPr>
            <p:ph type="title"/>
          </p:nvPr>
        </p:nvSpPr>
        <p:spPr>
          <a:xfrm>
            <a:off x="389240" y="332656"/>
            <a:ext cx="8229600" cy="364483"/>
          </a:xfrm>
        </p:spPr>
        <p:txBody>
          <a:bodyPr>
            <a:noAutofit/>
          </a:bodyPr>
          <a:lstStyle/>
          <a:p>
            <a:pPr algn="ctr"/>
            <a:r>
              <a:rPr lang="ja-JP" altLang="ja-JP" sz="2100" kern="0">
                <a:solidFill>
                  <a:srgbClr val="222222"/>
                </a:solidFill>
                <a:effectLst/>
                <a:latin typeface="Times New Roman" panose="02020603050405020304" pitchFamily="18" charset="0"/>
                <a:ea typeface="ＭＳ Ｐゴシック" panose="020B0600070205080204" pitchFamily="50" charset="-128"/>
                <a:cs typeface="Times New Roman" panose="02020603050405020304" pitchFamily="18" charset="0"/>
              </a:rPr>
              <a:t>内臓脂肪組織における老化細胞に対するインスリン治療の</a:t>
            </a:r>
            <a:r>
              <a:rPr lang="ja-JP" altLang="en-US" sz="2100" kern="0">
                <a:solidFill>
                  <a:srgbClr val="222222"/>
                </a:solidFill>
                <a:latin typeface="Times New Roman" panose="02020603050405020304" pitchFamily="18" charset="0"/>
                <a:ea typeface="ＭＳ Ｐゴシック" panose="020B0600070205080204" pitchFamily="50" charset="-128"/>
                <a:cs typeface="Times New Roman" panose="02020603050405020304" pitchFamily="18" charset="0"/>
              </a:rPr>
              <a:t>影響</a:t>
            </a:r>
            <a:endParaRPr lang="ja-JP" altLang="en-US" sz="2100"/>
          </a:p>
        </p:txBody>
      </p:sp>
      <p:sp>
        <p:nvSpPr>
          <p:cNvPr id="3" name="テキスト プレースホルダー 2">
            <a:extLst>
              <a:ext uri="{FF2B5EF4-FFF2-40B4-BE49-F238E27FC236}">
                <a16:creationId xmlns:a16="http://schemas.microsoft.com/office/drawing/2014/main" id="{200062EF-63A8-F8D3-BA46-94D498AD433D}"/>
              </a:ext>
            </a:extLst>
          </p:cNvPr>
          <p:cNvSpPr>
            <a:spLocks noGrp="1"/>
          </p:cNvSpPr>
          <p:nvPr>
            <p:ph type="body" sz="quarter" idx="13"/>
          </p:nvPr>
        </p:nvSpPr>
        <p:spPr>
          <a:xfrm>
            <a:off x="2267744" y="6443534"/>
            <a:ext cx="6754187" cy="246221"/>
          </a:xfrm>
        </p:spPr>
        <p:txBody>
          <a:bodyPr/>
          <a:lstStyle/>
          <a:p>
            <a:r>
              <a:rPr kumimoji="1" lang="en-US" altLang="ja-JP" b="1" i="1">
                <a:latin typeface="ＭＳ Ｐゴシック" panose="020B0600070205080204" pitchFamily="50" charset="-128"/>
                <a:ea typeface="ＭＳ Ｐゴシック" panose="020B0600070205080204" pitchFamily="50" charset="-128"/>
              </a:rPr>
              <a:t>Goro </a:t>
            </a:r>
            <a:r>
              <a:rPr kumimoji="1" lang="en-US" altLang="ja-JP" b="1" i="1" err="1">
                <a:latin typeface="ＭＳ Ｐゴシック" panose="020B0600070205080204" pitchFamily="50" charset="-128"/>
                <a:ea typeface="ＭＳ Ｐゴシック" panose="020B0600070205080204" pitchFamily="50" charset="-128"/>
              </a:rPr>
              <a:t>Katsuumi</a:t>
            </a:r>
            <a:r>
              <a:rPr kumimoji="1" lang="ja-JP" altLang="en-US" b="1" i="1">
                <a:latin typeface="ＭＳ Ｐゴシック" panose="020B0600070205080204" pitchFamily="50" charset="-128"/>
                <a:ea typeface="ＭＳ Ｐゴシック" panose="020B0600070205080204" pitchFamily="50" charset="-128"/>
              </a:rPr>
              <a:t>　</a:t>
            </a:r>
            <a:r>
              <a:rPr kumimoji="1" lang="en-US" altLang="ja-JP" b="1" i="1">
                <a:latin typeface="ＭＳ Ｐゴシック" panose="020B0600070205080204" pitchFamily="50" charset="-128"/>
                <a:ea typeface="ＭＳ Ｐゴシック" panose="020B0600070205080204" pitchFamily="50" charset="-128"/>
              </a:rPr>
              <a:t>G, Minamino T et al. </a:t>
            </a:r>
            <a:r>
              <a:rPr kumimoji="1" lang="fr-FR" altLang="ja-JP" b="1" i="1">
                <a:latin typeface="ＭＳ Ｐゴシック" panose="020B0600070205080204" pitchFamily="50" charset="-128"/>
                <a:ea typeface="ＭＳ Ｐゴシック" panose="020B0600070205080204" pitchFamily="50" charset="-128"/>
              </a:rPr>
              <a:t>Nature Aging volume 4, 926–938 (2024)</a:t>
            </a:r>
            <a:endParaRPr kumimoji="1" lang="ja-JP" altLang="en-US" b="1" i="1">
              <a:latin typeface="ＭＳ Ｐゴシック" panose="020B0600070205080204" pitchFamily="50" charset="-128"/>
              <a:ea typeface="ＭＳ Ｐゴシック" panose="020B0600070205080204" pitchFamily="50" charset="-128"/>
            </a:endParaRPr>
          </a:p>
        </p:txBody>
      </p:sp>
      <p:pic>
        <p:nvPicPr>
          <p:cNvPr id="5" name="図 4" descr="Extended Data Fig. 3">
            <a:extLst>
              <a:ext uri="{FF2B5EF4-FFF2-40B4-BE49-F238E27FC236}">
                <a16:creationId xmlns:a16="http://schemas.microsoft.com/office/drawing/2014/main" id="{4A53A392-E8F0-DA30-6FE6-F6E610B51B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219" b="18859"/>
          <a:stretch/>
        </p:blipFill>
        <p:spPr bwMode="auto">
          <a:xfrm>
            <a:off x="236223" y="1292276"/>
            <a:ext cx="6928065" cy="4975196"/>
          </a:xfrm>
          <a:prstGeom prst="rect">
            <a:avLst/>
          </a:prstGeom>
          <a:noFill/>
          <a:ln>
            <a:noFill/>
          </a:ln>
        </p:spPr>
      </p:pic>
      <p:sp>
        <p:nvSpPr>
          <p:cNvPr id="7" name="テキスト ボックス 6">
            <a:extLst>
              <a:ext uri="{FF2B5EF4-FFF2-40B4-BE49-F238E27FC236}">
                <a16:creationId xmlns:a16="http://schemas.microsoft.com/office/drawing/2014/main" id="{DD6624BA-524E-2339-A4E2-FB29D84B1923}"/>
              </a:ext>
            </a:extLst>
          </p:cNvPr>
          <p:cNvSpPr txBox="1"/>
          <p:nvPr/>
        </p:nvSpPr>
        <p:spPr>
          <a:xfrm>
            <a:off x="7164288" y="2564904"/>
            <a:ext cx="1707239" cy="3000821"/>
          </a:xfrm>
          <a:prstGeom prst="rect">
            <a:avLst/>
          </a:prstGeom>
          <a:noFill/>
        </p:spPr>
        <p:txBody>
          <a:bodyPr wrap="square">
            <a:spAutoFit/>
          </a:bodyPr>
          <a:lstStyle/>
          <a:p>
            <a:r>
              <a:rPr lang="ja-JP" altLang="en-US" sz="1350">
                <a:latin typeface="ＭＳ Ｐゴシック" panose="020B0600070205080204" pitchFamily="50" charset="-128"/>
                <a:ea typeface="ＭＳ Ｐゴシック" panose="020B0600070205080204" pitchFamily="50" charset="-128"/>
              </a:rPr>
              <a:t>カナグリフロジンによる短期治療とは対照的に、インスリンによる短期治療は</a:t>
            </a:r>
            <a:r>
              <a:rPr lang="en-US" altLang="ja-JP" sz="1350">
                <a:latin typeface="ＭＳ Ｐゴシック" panose="020B0600070205080204" pitchFamily="50" charset="-128"/>
                <a:ea typeface="ＭＳ Ｐゴシック" panose="020B0600070205080204" pitchFamily="50" charset="-128"/>
              </a:rPr>
              <a:t>HFD</a:t>
            </a:r>
            <a:r>
              <a:rPr lang="ja-JP" altLang="en-US" sz="1350">
                <a:latin typeface="ＭＳ Ｐゴシック" panose="020B0600070205080204" pitchFamily="50" charset="-128"/>
                <a:ea typeface="ＭＳ Ｐゴシック" panose="020B0600070205080204" pitchFamily="50" charset="-128"/>
              </a:rPr>
              <a:t>誘発の老化様変化や</a:t>
            </a:r>
            <a:r>
              <a:rPr lang="en-US" altLang="ja-JP" sz="1350" err="1">
                <a:latin typeface="ＭＳ Ｐゴシック" panose="020B0600070205080204" pitchFamily="50" charset="-128"/>
                <a:ea typeface="ＭＳ Ｐゴシック" panose="020B0600070205080204" pitchFamily="50" charset="-128"/>
              </a:rPr>
              <a:t>gWAT</a:t>
            </a:r>
            <a:r>
              <a:rPr lang="ja-JP" altLang="en-US" sz="1350">
                <a:latin typeface="ＭＳ Ｐゴシック" panose="020B0600070205080204" pitchFamily="50" charset="-128"/>
                <a:ea typeface="ＭＳ Ｐゴシック" panose="020B0600070205080204" pitchFamily="50" charset="-128"/>
              </a:rPr>
              <a:t>における炎症を改善しなかった。</a:t>
            </a:r>
            <a:endParaRPr lang="en-US" altLang="ja-JP" sz="1350">
              <a:latin typeface="ＭＳ Ｐゴシック" panose="020B0600070205080204" pitchFamily="50" charset="-128"/>
              <a:ea typeface="ＭＳ Ｐゴシック" panose="020B0600070205080204" pitchFamily="50" charset="-128"/>
            </a:endParaRPr>
          </a:p>
          <a:p>
            <a:r>
              <a:rPr lang="en-US" altLang="ja-JP" sz="1350">
                <a:latin typeface="ＭＳ Ｐゴシック" panose="020B0600070205080204" pitchFamily="50" charset="-128"/>
                <a:ea typeface="ＭＳ Ｐゴシック" panose="020B0600070205080204" pitchFamily="50" charset="-128"/>
              </a:rPr>
              <a:t>4</a:t>
            </a:r>
            <a:r>
              <a:rPr lang="ja-JP" altLang="en-US" sz="1350">
                <a:latin typeface="ＭＳ Ｐゴシック" panose="020B0600070205080204" pitchFamily="50" charset="-128"/>
                <a:ea typeface="ＭＳ Ｐゴシック" panose="020B0600070205080204" pitchFamily="50" charset="-128"/>
              </a:rPr>
              <a:t>週間のインスリン投与は、</a:t>
            </a:r>
            <a:r>
              <a:rPr lang="en-US" altLang="ja-JP" sz="1350">
                <a:latin typeface="ＭＳ Ｐゴシック" panose="020B0600070205080204" pitchFamily="50" charset="-128"/>
                <a:ea typeface="ＭＳ Ｐゴシック" panose="020B0600070205080204" pitchFamily="50" charset="-128"/>
              </a:rPr>
              <a:t>HFD</a:t>
            </a:r>
            <a:r>
              <a:rPr lang="ja-JP" altLang="en-US" sz="1350">
                <a:latin typeface="ＭＳ Ｐゴシック" panose="020B0600070205080204" pitchFamily="50" charset="-128"/>
                <a:ea typeface="ＭＳ Ｐゴシック" panose="020B0600070205080204" pitchFamily="50" charset="-128"/>
              </a:rPr>
              <a:t>誘発の</a:t>
            </a:r>
            <a:r>
              <a:rPr lang="en-US" altLang="ja-JP" sz="1350" err="1">
                <a:latin typeface="ＭＳ Ｐゴシック" panose="020B0600070205080204" pitchFamily="50" charset="-128"/>
                <a:ea typeface="ＭＳ Ｐゴシック" panose="020B0600070205080204" pitchFamily="50" charset="-128"/>
              </a:rPr>
              <a:t>gWAT</a:t>
            </a:r>
            <a:r>
              <a:rPr lang="ja-JP" altLang="en-US" sz="1350">
                <a:latin typeface="ＭＳ Ｐゴシック" panose="020B0600070205080204" pitchFamily="50" charset="-128"/>
                <a:ea typeface="ＭＳ Ｐゴシック" panose="020B0600070205080204" pitchFamily="50" charset="-128"/>
              </a:rPr>
              <a:t>における</a:t>
            </a:r>
            <a:r>
              <a:rPr lang="en-US" altLang="ja-JP" sz="1350">
                <a:latin typeface="ＭＳ Ｐゴシック" panose="020B0600070205080204" pitchFamily="50" charset="-128"/>
                <a:ea typeface="ＭＳ Ｐゴシック" panose="020B0600070205080204" pitchFamily="50" charset="-128"/>
              </a:rPr>
              <a:t>SA-β-gal</a:t>
            </a:r>
            <a:r>
              <a:rPr lang="ja-JP" altLang="en-US" sz="1350">
                <a:latin typeface="ＭＳ Ｐゴシック" panose="020B0600070205080204" pitchFamily="50" charset="-128"/>
                <a:ea typeface="ＭＳ Ｐゴシック" panose="020B0600070205080204" pitchFamily="50" charset="-128"/>
              </a:rPr>
              <a:t>活性のアップレギュレーション、体重、</a:t>
            </a:r>
            <a:r>
              <a:rPr lang="en-US" altLang="ja-JP" sz="1350" err="1">
                <a:latin typeface="ＭＳ Ｐゴシック" panose="020B0600070205080204" pitchFamily="50" charset="-128"/>
                <a:ea typeface="ＭＳ Ｐゴシック" panose="020B0600070205080204" pitchFamily="50" charset="-128"/>
              </a:rPr>
              <a:t>gWAT</a:t>
            </a:r>
            <a:r>
              <a:rPr lang="ja-JP" altLang="en-US" sz="1350">
                <a:latin typeface="ＭＳ Ｐゴシック" panose="020B0600070205080204" pitchFamily="50" charset="-128"/>
                <a:ea typeface="ＭＳ Ｐゴシック" panose="020B0600070205080204" pitchFamily="50" charset="-128"/>
              </a:rPr>
              <a:t>重量には影響を与えなかった。</a:t>
            </a:r>
          </a:p>
        </p:txBody>
      </p:sp>
    </p:spTree>
    <p:extLst>
      <p:ext uri="{BB962C8B-B14F-4D97-AF65-F5344CB8AC3E}">
        <p14:creationId xmlns:p14="http://schemas.microsoft.com/office/powerpoint/2010/main" val="2067247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FE1E3C-E997-B5E5-6804-F7E4A80E8632}"/>
              </a:ext>
            </a:extLst>
          </p:cNvPr>
          <p:cNvSpPr>
            <a:spLocks noGrp="1"/>
          </p:cNvSpPr>
          <p:nvPr>
            <p:ph type="title"/>
          </p:nvPr>
        </p:nvSpPr>
        <p:spPr>
          <a:xfrm>
            <a:off x="395536" y="292586"/>
            <a:ext cx="8229600" cy="364483"/>
          </a:xfrm>
        </p:spPr>
        <p:txBody>
          <a:bodyPr>
            <a:noAutofit/>
          </a:bodyPr>
          <a:lstStyle/>
          <a:p>
            <a:pPr algn="ctr"/>
            <a:r>
              <a:rPr lang="ja-JP" altLang="ja-JP" sz="3000">
                <a:effectLst/>
                <a:latin typeface="ＭＳ Ｐゴシック" panose="020B0600070205080204" pitchFamily="50" charset="-128"/>
                <a:ea typeface="ＭＳ Ｐゴシック" panose="020B0600070205080204" pitchFamily="50" charset="-128"/>
                <a:cs typeface="Times New Roman" panose="02020603050405020304" pitchFamily="18" charset="0"/>
              </a:rPr>
              <a:t>老化表現型に対する</a:t>
            </a:r>
            <a:r>
              <a:rPr lang="en-US" altLang="ja-JP" sz="3000">
                <a:effectLst/>
                <a:latin typeface="ＭＳ Ｐゴシック" panose="020B0600070205080204" pitchFamily="50" charset="-128"/>
                <a:ea typeface="ＭＳ Ｐゴシック" panose="020B0600070205080204" pitchFamily="50" charset="-128"/>
                <a:cs typeface="Times New Roman" panose="02020603050405020304" pitchFamily="18" charset="0"/>
              </a:rPr>
              <a:t>SGLT2</a:t>
            </a:r>
            <a:r>
              <a:rPr lang="ja-JP" altLang="ja-JP" sz="3000">
                <a:effectLst/>
                <a:latin typeface="ＭＳ Ｐゴシック" panose="020B0600070205080204" pitchFamily="50" charset="-128"/>
                <a:ea typeface="ＭＳ Ｐゴシック" panose="020B0600070205080204" pitchFamily="50" charset="-128"/>
                <a:cs typeface="Times New Roman" panose="02020603050405020304" pitchFamily="18" charset="0"/>
              </a:rPr>
              <a:t>阻害剤の効果</a:t>
            </a:r>
            <a:endParaRPr lang="ja-JP" altLang="en-US" sz="3000">
              <a:latin typeface="ＭＳ Ｐゴシック" panose="020B0600070205080204" pitchFamily="50" charset="-128"/>
              <a:ea typeface="ＭＳ Ｐゴシック" panose="020B0600070205080204" pitchFamily="50" charset="-128"/>
            </a:endParaRPr>
          </a:p>
        </p:txBody>
      </p:sp>
      <p:sp>
        <p:nvSpPr>
          <p:cNvPr id="3" name="テキスト プレースホルダー 2">
            <a:extLst>
              <a:ext uri="{FF2B5EF4-FFF2-40B4-BE49-F238E27FC236}">
                <a16:creationId xmlns:a16="http://schemas.microsoft.com/office/drawing/2014/main" id="{200062EF-63A8-F8D3-BA46-94D498AD433D}"/>
              </a:ext>
            </a:extLst>
          </p:cNvPr>
          <p:cNvSpPr>
            <a:spLocks noGrp="1"/>
          </p:cNvSpPr>
          <p:nvPr>
            <p:ph type="body" sz="quarter" idx="13"/>
          </p:nvPr>
        </p:nvSpPr>
        <p:spPr>
          <a:xfrm>
            <a:off x="3995936" y="6165304"/>
            <a:ext cx="4949752" cy="400110"/>
          </a:xfrm>
        </p:spPr>
        <p:txBody>
          <a:bodyPr/>
          <a:lstStyle/>
          <a:p>
            <a:r>
              <a:rPr kumimoji="1" lang="en-US" altLang="ja-JP" b="1" i="1">
                <a:latin typeface="+mn-ea"/>
              </a:rPr>
              <a:t>Goro </a:t>
            </a:r>
            <a:r>
              <a:rPr kumimoji="1" lang="en-US" altLang="ja-JP" b="1" i="1" err="1">
                <a:latin typeface="+mn-ea"/>
              </a:rPr>
              <a:t>Katsuumi</a:t>
            </a:r>
            <a:r>
              <a:rPr kumimoji="1" lang="ja-JP" altLang="en-US" b="1" i="1">
                <a:latin typeface="+mn-ea"/>
              </a:rPr>
              <a:t>　</a:t>
            </a:r>
            <a:r>
              <a:rPr kumimoji="1" lang="en-US" altLang="ja-JP" b="1" i="1">
                <a:latin typeface="+mn-ea"/>
              </a:rPr>
              <a:t>G, Minamino T et al. </a:t>
            </a:r>
            <a:r>
              <a:rPr kumimoji="1" lang="fr-FR" altLang="ja-JP" b="1" i="1">
                <a:latin typeface="+mn-ea"/>
              </a:rPr>
              <a:t>Nature Aging volume 4, 926–938 (2024)</a:t>
            </a:r>
            <a:endParaRPr kumimoji="1" lang="ja-JP" altLang="en-US" b="1" i="1">
              <a:latin typeface="+mn-ea"/>
            </a:endParaRPr>
          </a:p>
        </p:txBody>
      </p:sp>
      <p:pic>
        <p:nvPicPr>
          <p:cNvPr id="5" name="図 4" descr="figure 4">
            <a:extLst>
              <a:ext uri="{FF2B5EF4-FFF2-40B4-BE49-F238E27FC236}">
                <a16:creationId xmlns:a16="http://schemas.microsoft.com/office/drawing/2014/main" id="{B926BB3D-E8F8-8B85-FE09-C792E94E49C0}"/>
              </a:ext>
            </a:extLst>
          </p:cNvPr>
          <p:cNvPicPr>
            <a:picLocks noChangeAspect="1"/>
          </p:cNvPicPr>
          <p:nvPr/>
        </p:nvPicPr>
        <p:blipFill rotWithShape="1">
          <a:blip r:embed="rId2">
            <a:extLst>
              <a:ext uri="{28A0092B-C50C-407E-A947-70E740481C1C}">
                <a14:useLocalDpi xmlns:a14="http://schemas.microsoft.com/office/drawing/2010/main" val="0"/>
              </a:ext>
            </a:extLst>
          </a:blip>
          <a:srcRect t="65804" r="40665"/>
          <a:stretch/>
        </p:blipFill>
        <p:spPr bwMode="auto">
          <a:xfrm>
            <a:off x="1038876" y="1124744"/>
            <a:ext cx="7219509" cy="4968552"/>
          </a:xfrm>
          <a:prstGeom prst="rect">
            <a:avLst/>
          </a:prstGeom>
          <a:noFill/>
          <a:ln>
            <a:noFill/>
          </a:ln>
        </p:spPr>
      </p:pic>
    </p:spTree>
    <p:extLst>
      <p:ext uri="{BB962C8B-B14F-4D97-AF65-F5344CB8AC3E}">
        <p14:creationId xmlns:p14="http://schemas.microsoft.com/office/powerpoint/2010/main" val="573781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277AD7D7-9D7C-8AD1-7B56-868D02F8C399}"/>
              </a:ext>
            </a:extLst>
          </p:cNvPr>
          <p:cNvGraphicFramePr>
            <a:graphicFrameLocks noGrp="1"/>
          </p:cNvGraphicFramePr>
          <p:nvPr>
            <p:ph idx="1"/>
            <p:extLst>
              <p:ext uri="{D42A27DB-BD31-4B8C-83A1-F6EECF244321}">
                <p14:modId xmlns:p14="http://schemas.microsoft.com/office/powerpoint/2010/main" val="4058113957"/>
              </p:ext>
            </p:extLst>
          </p:nvPr>
        </p:nvGraphicFramePr>
        <p:xfrm>
          <a:off x="457200" y="1516230"/>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タイトル 2">
            <a:extLst>
              <a:ext uri="{FF2B5EF4-FFF2-40B4-BE49-F238E27FC236}">
                <a16:creationId xmlns:a16="http://schemas.microsoft.com/office/drawing/2014/main" id="{2C68C2CD-D8CF-EFE3-7A90-07837420C6EF}"/>
              </a:ext>
            </a:extLst>
          </p:cNvPr>
          <p:cNvSpPr>
            <a:spLocks noGrp="1"/>
          </p:cNvSpPr>
          <p:nvPr>
            <p:ph type="title"/>
          </p:nvPr>
        </p:nvSpPr>
        <p:spPr/>
        <p:txBody>
          <a:bodyPr/>
          <a:lstStyle/>
          <a:p>
            <a:pPr algn="ctr"/>
            <a:r>
              <a:rPr kumimoji="1" lang="en-US" altLang="ja-JP"/>
              <a:t>Mortality of </a:t>
            </a:r>
            <a:r>
              <a:rPr lang="en-US" altLang="ja-JP"/>
              <a:t>MAS</a:t>
            </a:r>
            <a:r>
              <a:rPr kumimoji="1" lang="en-US" altLang="ja-JP"/>
              <a:t>LD in U.S.</a:t>
            </a:r>
            <a:endParaRPr kumimoji="1" lang="ja-JP" altLang="en-US"/>
          </a:p>
        </p:txBody>
      </p:sp>
      <p:sp>
        <p:nvSpPr>
          <p:cNvPr id="10" name="テキスト ボックス 9">
            <a:extLst>
              <a:ext uri="{FF2B5EF4-FFF2-40B4-BE49-F238E27FC236}">
                <a16:creationId xmlns:a16="http://schemas.microsoft.com/office/drawing/2014/main" id="{11434938-C777-953D-C350-8D10D72EA252}"/>
              </a:ext>
            </a:extLst>
          </p:cNvPr>
          <p:cNvSpPr txBox="1"/>
          <p:nvPr/>
        </p:nvSpPr>
        <p:spPr>
          <a:xfrm>
            <a:off x="6372200" y="6381328"/>
            <a:ext cx="2489784" cy="276999"/>
          </a:xfrm>
          <a:prstGeom prst="rect">
            <a:avLst/>
          </a:prstGeom>
          <a:noFill/>
        </p:spPr>
        <p:txBody>
          <a:bodyPr wrap="none" rtlCol="0">
            <a:spAutoFit/>
          </a:bodyPr>
          <a:lstStyle/>
          <a:p>
            <a:r>
              <a:rPr kumimoji="1" lang="en-US" altLang="ja-JP" sz="1200" b="1" i="1">
                <a:latin typeface="+mj-ea"/>
                <a:ea typeface="+mj-ea"/>
              </a:rPr>
              <a:t>Gastroenterology 2015;149:389-397</a:t>
            </a:r>
            <a:endParaRPr kumimoji="1" lang="ja-JP" altLang="en-US" sz="1200" b="1" i="1">
              <a:latin typeface="+mj-ea"/>
              <a:ea typeface="+mj-ea"/>
            </a:endParaRPr>
          </a:p>
        </p:txBody>
      </p:sp>
    </p:spTree>
    <p:extLst>
      <p:ext uri="{BB962C8B-B14F-4D97-AF65-F5344CB8AC3E}">
        <p14:creationId xmlns:p14="http://schemas.microsoft.com/office/powerpoint/2010/main" val="2307110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965D091B-7E09-9659-35DB-C081C8BC079F}"/>
              </a:ext>
            </a:extLst>
          </p:cNvPr>
          <p:cNvGraphicFramePr>
            <a:graphicFrameLocks noGrp="1"/>
          </p:cNvGraphicFramePr>
          <p:nvPr>
            <p:ph idx="1"/>
            <p:extLst>
              <p:ext uri="{D42A27DB-BD31-4B8C-83A1-F6EECF244321}">
                <p14:modId xmlns:p14="http://schemas.microsoft.com/office/powerpoint/2010/main" val="2712986411"/>
              </p:ext>
            </p:extLst>
          </p:nvPr>
        </p:nvGraphicFramePr>
        <p:xfrm>
          <a:off x="467544"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タイトル 2">
            <a:extLst>
              <a:ext uri="{FF2B5EF4-FFF2-40B4-BE49-F238E27FC236}">
                <a16:creationId xmlns:a16="http://schemas.microsoft.com/office/drawing/2014/main" id="{74886418-7BE7-E6B4-56E7-A29C7BAC499D}"/>
              </a:ext>
            </a:extLst>
          </p:cNvPr>
          <p:cNvSpPr>
            <a:spLocks noGrp="1"/>
          </p:cNvSpPr>
          <p:nvPr>
            <p:ph type="title"/>
          </p:nvPr>
        </p:nvSpPr>
        <p:spPr/>
        <p:txBody>
          <a:bodyPr>
            <a:normAutofit fontScale="90000"/>
          </a:bodyPr>
          <a:lstStyle/>
          <a:p>
            <a:pPr algn="ctr"/>
            <a:r>
              <a:rPr lang="en-US" altLang="ja-JP" sz="3600" kern="100">
                <a:effectLst/>
                <a:latin typeface="ＭＳ ゴシック" panose="020B0609070205080204" pitchFamily="49" charset="-128"/>
                <a:ea typeface="ＭＳ ゴシック" panose="020B0609070205080204" pitchFamily="49" charset="-128"/>
                <a:cs typeface="Times New Roman" panose="02020603050405020304" pitchFamily="18" charset="0"/>
              </a:rPr>
              <a:t>MASLD</a:t>
            </a:r>
            <a:r>
              <a:rPr lang="ja-JP" altLang="ja-JP" sz="3600" kern="100">
                <a:effectLst/>
                <a:latin typeface="ＭＳ ゴシック" panose="020B0609070205080204" pitchFamily="49" charset="-128"/>
                <a:ea typeface="ＭＳ ゴシック" panose="020B0609070205080204" pitchFamily="49" charset="-128"/>
                <a:cs typeface="Times New Roman" panose="02020603050405020304" pitchFamily="18" charset="0"/>
              </a:rPr>
              <a:t>と心血管疾患および全死亡との関連</a:t>
            </a:r>
            <a:br>
              <a:rPr lang="en-US" altLang="ja-JP" sz="2700" kern="100">
                <a:effectLst/>
                <a:latin typeface="ＭＳ ゴシック" panose="020B0609070205080204" pitchFamily="49" charset="-128"/>
                <a:ea typeface="ＭＳ ゴシック" panose="020B0609070205080204" pitchFamily="49" charset="-128"/>
                <a:cs typeface="Times New Roman" panose="02020603050405020304" pitchFamily="18" charset="0"/>
              </a:rPr>
            </a:br>
            <a:r>
              <a:rPr lang="en-US" altLang="ja-JP" sz="2700" kern="100">
                <a:effectLst/>
                <a:latin typeface="ＭＳ ゴシック" panose="020B0609070205080204" pitchFamily="49" charset="-128"/>
                <a:ea typeface="ＭＳ ゴシック" panose="020B0609070205080204" pitchFamily="49" charset="-128"/>
                <a:cs typeface="Times New Roman" panose="02020603050405020304" pitchFamily="18" charset="0"/>
              </a:rPr>
              <a:t>UK Biobank</a:t>
            </a:r>
            <a:r>
              <a:rPr lang="ja-JP" altLang="ja-JP" sz="2700" kern="100">
                <a:effectLst/>
                <a:latin typeface="ＭＳ ゴシック" panose="020B0609070205080204" pitchFamily="49" charset="-128"/>
                <a:ea typeface="ＭＳ ゴシック" panose="020B0609070205080204" pitchFamily="49" charset="-128"/>
                <a:cs typeface="Times New Roman" panose="02020603050405020304" pitchFamily="18" charset="0"/>
              </a:rPr>
              <a:t>に基づく大規模前向きコホート研究</a:t>
            </a:r>
            <a:b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a:p>
        </p:txBody>
      </p:sp>
      <p:sp>
        <p:nvSpPr>
          <p:cNvPr id="8" name="テキスト ボックス 7">
            <a:extLst>
              <a:ext uri="{FF2B5EF4-FFF2-40B4-BE49-F238E27FC236}">
                <a16:creationId xmlns:a16="http://schemas.microsoft.com/office/drawing/2014/main" id="{C91991A5-43BB-3A13-32A6-6CA91BFF632F}"/>
              </a:ext>
            </a:extLst>
          </p:cNvPr>
          <p:cNvSpPr txBox="1"/>
          <p:nvPr/>
        </p:nvSpPr>
        <p:spPr>
          <a:xfrm>
            <a:off x="1547664" y="1246132"/>
            <a:ext cx="3820277" cy="369332"/>
          </a:xfrm>
          <a:prstGeom prst="rect">
            <a:avLst/>
          </a:prstGeom>
          <a:noFill/>
        </p:spPr>
        <p:txBody>
          <a:bodyPr wrap="none" rtlCol="0">
            <a:spAutoFit/>
          </a:bodyPr>
          <a:lstStyle/>
          <a:p>
            <a:r>
              <a:rPr kumimoji="1" lang="en-US" altLang="ja-JP"/>
              <a:t>N=215245</a:t>
            </a:r>
            <a:r>
              <a:rPr kumimoji="1" lang="ja-JP" altLang="en-US"/>
              <a:t>、♀</a:t>
            </a:r>
            <a:r>
              <a:rPr kumimoji="1" lang="en-US" altLang="ja-JP"/>
              <a:t>62.3%</a:t>
            </a:r>
            <a:r>
              <a:rPr kumimoji="1" lang="ja-JP" altLang="en-US"/>
              <a:t>、平均</a:t>
            </a:r>
            <a:r>
              <a:rPr kumimoji="1" lang="en-US" altLang="ja-JP"/>
              <a:t>55.9</a:t>
            </a:r>
            <a:r>
              <a:rPr kumimoji="1" lang="ja-JP" altLang="en-US"/>
              <a:t>歳</a:t>
            </a:r>
          </a:p>
        </p:txBody>
      </p:sp>
      <p:sp>
        <p:nvSpPr>
          <p:cNvPr id="9" name="テキスト ボックス 8">
            <a:extLst>
              <a:ext uri="{FF2B5EF4-FFF2-40B4-BE49-F238E27FC236}">
                <a16:creationId xmlns:a16="http://schemas.microsoft.com/office/drawing/2014/main" id="{E321DEF7-4A77-2D9D-DD93-81DA721F0B7F}"/>
              </a:ext>
            </a:extLst>
          </p:cNvPr>
          <p:cNvSpPr txBox="1"/>
          <p:nvPr/>
        </p:nvSpPr>
        <p:spPr>
          <a:xfrm>
            <a:off x="1115616" y="2924944"/>
            <a:ext cx="1152880" cy="369332"/>
          </a:xfrm>
          <a:prstGeom prst="rect">
            <a:avLst/>
          </a:prstGeom>
          <a:noFill/>
        </p:spPr>
        <p:txBody>
          <a:bodyPr wrap="none" rtlCol="0">
            <a:spAutoFit/>
          </a:bodyPr>
          <a:lstStyle/>
          <a:p>
            <a:r>
              <a:rPr kumimoji="1" lang="en-US" altLang="ja-JP" b="1">
                <a:solidFill>
                  <a:srgbClr val="FF0000"/>
                </a:solidFill>
              </a:rPr>
              <a:t>P&lt;0.001</a:t>
            </a:r>
            <a:endParaRPr kumimoji="1" lang="ja-JP" altLang="en-US" b="1">
              <a:solidFill>
                <a:srgbClr val="FF0000"/>
              </a:solidFill>
            </a:endParaRPr>
          </a:p>
        </p:txBody>
      </p:sp>
      <p:sp>
        <p:nvSpPr>
          <p:cNvPr id="10" name="テキスト ボックス 9">
            <a:extLst>
              <a:ext uri="{FF2B5EF4-FFF2-40B4-BE49-F238E27FC236}">
                <a16:creationId xmlns:a16="http://schemas.microsoft.com/office/drawing/2014/main" id="{01301356-0562-1779-F488-BB069C81652B}"/>
              </a:ext>
            </a:extLst>
          </p:cNvPr>
          <p:cNvSpPr txBox="1"/>
          <p:nvPr/>
        </p:nvSpPr>
        <p:spPr>
          <a:xfrm>
            <a:off x="2699040" y="3779748"/>
            <a:ext cx="1152880" cy="369332"/>
          </a:xfrm>
          <a:prstGeom prst="rect">
            <a:avLst/>
          </a:prstGeom>
          <a:noFill/>
        </p:spPr>
        <p:txBody>
          <a:bodyPr wrap="none" rtlCol="0">
            <a:spAutoFit/>
          </a:bodyPr>
          <a:lstStyle/>
          <a:p>
            <a:r>
              <a:rPr kumimoji="1" lang="en-US" altLang="ja-JP" b="1">
                <a:solidFill>
                  <a:srgbClr val="FF0000"/>
                </a:solidFill>
              </a:rPr>
              <a:t>P&lt;0.001</a:t>
            </a:r>
            <a:endParaRPr kumimoji="1" lang="ja-JP" altLang="en-US" b="1">
              <a:solidFill>
                <a:srgbClr val="FF0000"/>
              </a:solidFill>
            </a:endParaRPr>
          </a:p>
        </p:txBody>
      </p:sp>
      <p:sp>
        <p:nvSpPr>
          <p:cNvPr id="11" name="テキスト ボックス 10">
            <a:extLst>
              <a:ext uri="{FF2B5EF4-FFF2-40B4-BE49-F238E27FC236}">
                <a16:creationId xmlns:a16="http://schemas.microsoft.com/office/drawing/2014/main" id="{50128F92-54D2-BD76-09E3-E1B5493F9888}"/>
              </a:ext>
            </a:extLst>
          </p:cNvPr>
          <p:cNvSpPr txBox="1"/>
          <p:nvPr/>
        </p:nvSpPr>
        <p:spPr>
          <a:xfrm>
            <a:off x="4139200" y="2060848"/>
            <a:ext cx="1152880" cy="369332"/>
          </a:xfrm>
          <a:prstGeom prst="rect">
            <a:avLst/>
          </a:prstGeom>
          <a:noFill/>
        </p:spPr>
        <p:txBody>
          <a:bodyPr wrap="none" rtlCol="0">
            <a:spAutoFit/>
          </a:bodyPr>
          <a:lstStyle/>
          <a:p>
            <a:r>
              <a:rPr kumimoji="1" lang="en-US" altLang="ja-JP" b="1">
                <a:solidFill>
                  <a:srgbClr val="FF0000"/>
                </a:solidFill>
              </a:rPr>
              <a:t>P&lt;0.001</a:t>
            </a:r>
            <a:endParaRPr kumimoji="1" lang="ja-JP" altLang="en-US" b="1">
              <a:solidFill>
                <a:srgbClr val="FF0000"/>
              </a:solidFill>
            </a:endParaRPr>
          </a:p>
        </p:txBody>
      </p:sp>
      <p:sp>
        <p:nvSpPr>
          <p:cNvPr id="12" name="テキスト ボックス 11">
            <a:extLst>
              <a:ext uri="{FF2B5EF4-FFF2-40B4-BE49-F238E27FC236}">
                <a16:creationId xmlns:a16="http://schemas.microsoft.com/office/drawing/2014/main" id="{2AB2A01C-3455-E9A7-C822-FA251DFA5143}"/>
              </a:ext>
            </a:extLst>
          </p:cNvPr>
          <p:cNvSpPr txBox="1"/>
          <p:nvPr/>
        </p:nvSpPr>
        <p:spPr>
          <a:xfrm>
            <a:off x="5797241" y="1268760"/>
            <a:ext cx="1007007" cy="369332"/>
          </a:xfrm>
          <a:prstGeom prst="rect">
            <a:avLst/>
          </a:prstGeom>
          <a:noFill/>
        </p:spPr>
        <p:txBody>
          <a:bodyPr wrap="none" rtlCol="0">
            <a:spAutoFit/>
          </a:bodyPr>
          <a:lstStyle/>
          <a:p>
            <a:r>
              <a:rPr kumimoji="1" lang="en-US" altLang="ja-JP" b="1">
                <a:solidFill>
                  <a:srgbClr val="FF0000"/>
                </a:solidFill>
              </a:rPr>
              <a:t>P&lt;0.01</a:t>
            </a:r>
            <a:endParaRPr kumimoji="1" lang="ja-JP" altLang="en-US" b="1">
              <a:solidFill>
                <a:srgbClr val="FF0000"/>
              </a:solidFill>
            </a:endParaRPr>
          </a:p>
        </p:txBody>
      </p:sp>
      <p:sp>
        <p:nvSpPr>
          <p:cNvPr id="13" name="テキスト ボックス 12">
            <a:extLst>
              <a:ext uri="{FF2B5EF4-FFF2-40B4-BE49-F238E27FC236}">
                <a16:creationId xmlns:a16="http://schemas.microsoft.com/office/drawing/2014/main" id="{CB8FB61D-16F8-9117-8E27-6AC50C5C90D6}"/>
              </a:ext>
            </a:extLst>
          </p:cNvPr>
          <p:cNvSpPr txBox="1"/>
          <p:nvPr/>
        </p:nvSpPr>
        <p:spPr>
          <a:xfrm>
            <a:off x="7308304" y="3923764"/>
            <a:ext cx="1007007" cy="369332"/>
          </a:xfrm>
          <a:prstGeom prst="rect">
            <a:avLst/>
          </a:prstGeom>
          <a:noFill/>
        </p:spPr>
        <p:txBody>
          <a:bodyPr wrap="none" rtlCol="0">
            <a:spAutoFit/>
          </a:bodyPr>
          <a:lstStyle/>
          <a:p>
            <a:r>
              <a:rPr kumimoji="1" lang="en-US" altLang="ja-JP"/>
              <a:t>P&lt;0.32</a:t>
            </a:r>
            <a:endParaRPr kumimoji="1" lang="ja-JP" altLang="en-US"/>
          </a:p>
        </p:txBody>
      </p:sp>
      <p:sp>
        <p:nvSpPr>
          <p:cNvPr id="14" name="テキスト ボックス 13">
            <a:extLst>
              <a:ext uri="{FF2B5EF4-FFF2-40B4-BE49-F238E27FC236}">
                <a16:creationId xmlns:a16="http://schemas.microsoft.com/office/drawing/2014/main" id="{C15E367A-2064-2724-630A-8FE060979170}"/>
              </a:ext>
            </a:extLst>
          </p:cNvPr>
          <p:cNvSpPr txBox="1"/>
          <p:nvPr/>
        </p:nvSpPr>
        <p:spPr>
          <a:xfrm>
            <a:off x="5784063" y="6407040"/>
            <a:ext cx="3036409" cy="276999"/>
          </a:xfrm>
          <a:prstGeom prst="rect">
            <a:avLst/>
          </a:prstGeom>
          <a:noFill/>
        </p:spPr>
        <p:txBody>
          <a:bodyPr wrap="none" rtlCol="0">
            <a:spAutoFit/>
          </a:bodyPr>
          <a:lstStyle/>
          <a:p>
            <a:r>
              <a:rPr kumimoji="1" lang="en-US" altLang="ja-JP" sz="1200" b="1" i="1"/>
              <a:t>Ma M et al.</a:t>
            </a:r>
            <a:r>
              <a:rPr lang="en-US" altLang="ja-JP" sz="1200" b="1" i="1" kern="0">
                <a:solidFill>
                  <a:srgbClr val="5B616B"/>
                </a:solidFill>
                <a:effectLst/>
                <a:latin typeface="Segoe UI" panose="020B0502040204020203" pitchFamily="34" charset="0"/>
                <a:ea typeface="ＭＳ Ｐゴシック" panose="020B0600070205080204" pitchFamily="50" charset="-128"/>
              </a:rPr>
              <a:t> </a:t>
            </a:r>
            <a:r>
              <a:rPr lang="en-US" altLang="ja-JP" sz="1200" b="1" i="1" kern="0" err="1">
                <a:solidFill>
                  <a:srgbClr val="5B616B"/>
                </a:solidFill>
                <a:effectLst/>
                <a:latin typeface="Segoe UI" panose="020B0502040204020203" pitchFamily="34" charset="0"/>
                <a:ea typeface="ＭＳ Ｐゴシック" panose="020B0600070205080204" pitchFamily="50" charset="-128"/>
              </a:rPr>
              <a:t>Ther</a:t>
            </a:r>
            <a:r>
              <a:rPr lang="en-US" altLang="ja-JP" sz="1200" b="1" i="1" kern="0">
                <a:solidFill>
                  <a:srgbClr val="5B616B"/>
                </a:solidFill>
                <a:effectLst/>
                <a:latin typeface="Segoe UI" panose="020B0502040204020203" pitchFamily="34" charset="0"/>
                <a:ea typeface="ＭＳ Ｐゴシック" panose="020B0600070205080204" pitchFamily="50" charset="-128"/>
              </a:rPr>
              <a:t> Adv Chronic Dis.</a:t>
            </a:r>
            <a:r>
              <a:rPr lang="en-US" altLang="ja-JP" sz="1200" b="1" i="1" kern="0">
                <a:solidFill>
                  <a:srgbClr val="0071BC"/>
                </a:solidFill>
                <a:effectLst/>
                <a:latin typeface="Segoe UI" panose="020B0502040204020203" pitchFamily="34" charset="0"/>
                <a:ea typeface="ＭＳ Ｐゴシック" panose="020B0600070205080204" pitchFamily="50" charset="-128"/>
              </a:rPr>
              <a:t> </a:t>
            </a:r>
            <a:r>
              <a:rPr lang="en-US" altLang="ja-JP" sz="1200" b="1" i="1" kern="0">
                <a:solidFill>
                  <a:srgbClr val="5B616B"/>
                </a:solidFill>
                <a:effectLst/>
                <a:latin typeface="Segoe UI" panose="020B0502040204020203" pitchFamily="34" charset="0"/>
                <a:ea typeface="ＭＳ Ｐゴシック" panose="020B0600070205080204" pitchFamily="50" charset="-128"/>
              </a:rPr>
              <a:t>2022</a:t>
            </a:r>
            <a:r>
              <a:rPr kumimoji="1" lang="en-US" altLang="ja-JP" sz="1200" b="1" i="1"/>
              <a:t> </a:t>
            </a:r>
            <a:endParaRPr kumimoji="1" lang="ja-JP" altLang="en-US" sz="1200" b="1" i="1"/>
          </a:p>
        </p:txBody>
      </p:sp>
    </p:spTree>
    <p:extLst>
      <p:ext uri="{BB962C8B-B14F-4D97-AF65-F5344CB8AC3E}">
        <p14:creationId xmlns:p14="http://schemas.microsoft.com/office/powerpoint/2010/main" val="3186969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4886418-7BE7-E6B4-56E7-A29C7BAC499D}"/>
              </a:ext>
            </a:extLst>
          </p:cNvPr>
          <p:cNvSpPr>
            <a:spLocks noGrp="1"/>
          </p:cNvSpPr>
          <p:nvPr>
            <p:ph type="title"/>
          </p:nvPr>
        </p:nvSpPr>
        <p:spPr>
          <a:xfrm>
            <a:off x="457200" y="22621"/>
            <a:ext cx="8229600" cy="1143000"/>
          </a:xfrm>
        </p:spPr>
        <p:txBody>
          <a:bodyPr>
            <a:normAutofit fontScale="90000"/>
          </a:bodyPr>
          <a:lstStyle/>
          <a:p>
            <a:pPr algn="ctr"/>
            <a:br>
              <a:rPr lang="ja-JP" altLang="ja-JP" sz="2700" kern="100">
                <a:effectLst/>
                <a:latin typeface="ＭＳ ゴシック" panose="020B0609070205080204" pitchFamily="49" charset="-128"/>
                <a:ea typeface="ＭＳ ゴシック" panose="020B0609070205080204" pitchFamily="49" charset="-128"/>
                <a:cs typeface="Times New Roman" panose="02020603050405020304" pitchFamily="18" charset="0"/>
              </a:rPr>
            </a:br>
            <a:r>
              <a:rPr lang="ja-JP" altLang="ja-JP" sz="2700" kern="100">
                <a:effectLst/>
                <a:latin typeface="ＭＳ ゴシック" panose="020B0609070205080204" pitchFamily="49" charset="-128"/>
                <a:ea typeface="ＭＳ ゴシック" panose="020B0609070205080204" pitchFamily="49" charset="-128"/>
                <a:cs typeface="Times New Roman" panose="02020603050405020304" pitchFamily="18" charset="0"/>
              </a:rPr>
              <a:t>脂肪肝指数と心血管疾患および全死因死亡率の関連性</a:t>
            </a:r>
            <a:b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br>
            <a:b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a:p>
        </p:txBody>
      </p:sp>
      <p:sp>
        <p:nvSpPr>
          <p:cNvPr id="8" name="テキスト ボックス 7">
            <a:extLst>
              <a:ext uri="{FF2B5EF4-FFF2-40B4-BE49-F238E27FC236}">
                <a16:creationId xmlns:a16="http://schemas.microsoft.com/office/drawing/2014/main" id="{C91991A5-43BB-3A13-32A6-6CA91BFF632F}"/>
              </a:ext>
            </a:extLst>
          </p:cNvPr>
          <p:cNvSpPr txBox="1"/>
          <p:nvPr/>
        </p:nvSpPr>
        <p:spPr>
          <a:xfrm>
            <a:off x="2411760" y="625771"/>
            <a:ext cx="3305713" cy="369332"/>
          </a:xfrm>
          <a:prstGeom prst="rect">
            <a:avLst/>
          </a:prstGeom>
          <a:noFill/>
        </p:spPr>
        <p:txBody>
          <a:bodyPr wrap="none" rtlCol="0">
            <a:spAutoFit/>
          </a:bodyPr>
          <a:lstStyle/>
          <a:p>
            <a:r>
              <a:rPr kumimoji="1" lang="en-US" altLang="ja-JP" b="1">
                <a:latin typeface="+mj-ea"/>
                <a:ea typeface="+mj-ea"/>
              </a:rPr>
              <a:t>N=215245</a:t>
            </a:r>
            <a:r>
              <a:rPr kumimoji="1" lang="ja-JP" altLang="en-US" b="1">
                <a:latin typeface="+mj-ea"/>
                <a:ea typeface="+mj-ea"/>
              </a:rPr>
              <a:t>、♀</a:t>
            </a:r>
            <a:r>
              <a:rPr kumimoji="1" lang="en-US" altLang="ja-JP" b="1">
                <a:latin typeface="+mj-ea"/>
                <a:ea typeface="+mj-ea"/>
              </a:rPr>
              <a:t>62.3%</a:t>
            </a:r>
            <a:r>
              <a:rPr kumimoji="1" lang="ja-JP" altLang="en-US" b="1">
                <a:latin typeface="+mj-ea"/>
                <a:ea typeface="+mj-ea"/>
              </a:rPr>
              <a:t>、平均</a:t>
            </a:r>
            <a:r>
              <a:rPr kumimoji="1" lang="en-US" altLang="ja-JP" b="1">
                <a:latin typeface="+mj-ea"/>
                <a:ea typeface="+mj-ea"/>
              </a:rPr>
              <a:t>55.9</a:t>
            </a:r>
            <a:r>
              <a:rPr kumimoji="1" lang="ja-JP" altLang="en-US" b="1">
                <a:latin typeface="+mj-ea"/>
                <a:ea typeface="+mj-ea"/>
              </a:rPr>
              <a:t>歳</a:t>
            </a:r>
          </a:p>
        </p:txBody>
      </p:sp>
      <p:sp>
        <p:nvSpPr>
          <p:cNvPr id="14" name="テキスト ボックス 13">
            <a:extLst>
              <a:ext uri="{FF2B5EF4-FFF2-40B4-BE49-F238E27FC236}">
                <a16:creationId xmlns:a16="http://schemas.microsoft.com/office/drawing/2014/main" id="{C15E367A-2064-2724-630A-8FE060979170}"/>
              </a:ext>
            </a:extLst>
          </p:cNvPr>
          <p:cNvSpPr txBox="1"/>
          <p:nvPr/>
        </p:nvSpPr>
        <p:spPr>
          <a:xfrm>
            <a:off x="5784063" y="6407040"/>
            <a:ext cx="3036409" cy="276999"/>
          </a:xfrm>
          <a:prstGeom prst="rect">
            <a:avLst/>
          </a:prstGeom>
          <a:noFill/>
        </p:spPr>
        <p:txBody>
          <a:bodyPr wrap="none" rtlCol="0">
            <a:spAutoFit/>
          </a:bodyPr>
          <a:lstStyle/>
          <a:p>
            <a:r>
              <a:rPr kumimoji="1" lang="en-US" altLang="ja-JP" sz="1200" b="1" i="1"/>
              <a:t>Ma M et al.</a:t>
            </a:r>
            <a:r>
              <a:rPr lang="en-US" altLang="ja-JP" sz="1200" b="1" i="1" kern="0">
                <a:solidFill>
                  <a:srgbClr val="5B616B"/>
                </a:solidFill>
                <a:effectLst/>
                <a:latin typeface="Segoe UI" panose="020B0502040204020203" pitchFamily="34" charset="0"/>
                <a:ea typeface="ＭＳ Ｐゴシック" panose="020B0600070205080204" pitchFamily="50" charset="-128"/>
              </a:rPr>
              <a:t> </a:t>
            </a:r>
            <a:r>
              <a:rPr lang="en-US" altLang="ja-JP" sz="1200" b="1" i="1" kern="0" err="1">
                <a:solidFill>
                  <a:srgbClr val="5B616B"/>
                </a:solidFill>
                <a:effectLst/>
                <a:latin typeface="Segoe UI" panose="020B0502040204020203" pitchFamily="34" charset="0"/>
                <a:ea typeface="ＭＳ Ｐゴシック" panose="020B0600070205080204" pitchFamily="50" charset="-128"/>
              </a:rPr>
              <a:t>Ther</a:t>
            </a:r>
            <a:r>
              <a:rPr lang="en-US" altLang="ja-JP" sz="1200" b="1" i="1" kern="0">
                <a:solidFill>
                  <a:srgbClr val="5B616B"/>
                </a:solidFill>
                <a:effectLst/>
                <a:latin typeface="Segoe UI" panose="020B0502040204020203" pitchFamily="34" charset="0"/>
                <a:ea typeface="ＭＳ Ｐゴシック" panose="020B0600070205080204" pitchFamily="50" charset="-128"/>
              </a:rPr>
              <a:t> Adv Chronic Dis.</a:t>
            </a:r>
            <a:r>
              <a:rPr lang="en-US" altLang="ja-JP" sz="1200" b="1" i="1" kern="0">
                <a:solidFill>
                  <a:srgbClr val="0071BC"/>
                </a:solidFill>
                <a:effectLst/>
                <a:latin typeface="Segoe UI" panose="020B0502040204020203" pitchFamily="34" charset="0"/>
                <a:ea typeface="ＭＳ Ｐゴシック" panose="020B0600070205080204" pitchFamily="50" charset="-128"/>
              </a:rPr>
              <a:t> </a:t>
            </a:r>
            <a:r>
              <a:rPr lang="en-US" altLang="ja-JP" sz="1200" b="1" i="1" kern="0">
                <a:solidFill>
                  <a:srgbClr val="5B616B"/>
                </a:solidFill>
                <a:effectLst/>
                <a:latin typeface="Segoe UI" panose="020B0502040204020203" pitchFamily="34" charset="0"/>
                <a:ea typeface="ＭＳ Ｐゴシック" panose="020B0600070205080204" pitchFamily="50" charset="-128"/>
              </a:rPr>
              <a:t>2022</a:t>
            </a:r>
            <a:r>
              <a:rPr kumimoji="1" lang="en-US" altLang="ja-JP" sz="1200" b="1" i="1"/>
              <a:t> </a:t>
            </a:r>
            <a:endParaRPr kumimoji="1" lang="ja-JP" altLang="en-US" sz="1200" b="1" i="1"/>
          </a:p>
        </p:txBody>
      </p:sp>
      <p:pic>
        <p:nvPicPr>
          <p:cNvPr id="5" name="図 4" descr="グラフ&#10;&#10;自動的に生成された説明">
            <a:extLst>
              <a:ext uri="{FF2B5EF4-FFF2-40B4-BE49-F238E27FC236}">
                <a16:creationId xmlns:a16="http://schemas.microsoft.com/office/drawing/2014/main" id="{E4908C7D-8399-A43C-23C3-41B028ABAD18}"/>
              </a:ext>
            </a:extLst>
          </p:cNvPr>
          <p:cNvPicPr>
            <a:picLocks noChangeAspect="1"/>
          </p:cNvPicPr>
          <p:nvPr/>
        </p:nvPicPr>
        <p:blipFill rotWithShape="1">
          <a:blip r:embed="rId2">
            <a:extLst>
              <a:ext uri="{28A0092B-C50C-407E-A947-70E740481C1C}">
                <a14:useLocalDpi xmlns:a14="http://schemas.microsoft.com/office/drawing/2010/main" val="0"/>
              </a:ext>
            </a:extLst>
          </a:blip>
          <a:srcRect b="69359"/>
          <a:stretch/>
        </p:blipFill>
        <p:spPr bwMode="auto">
          <a:xfrm>
            <a:off x="357265" y="1882704"/>
            <a:ext cx="5654895" cy="1812558"/>
          </a:xfrm>
          <a:prstGeom prst="rect">
            <a:avLst/>
          </a:prstGeom>
          <a:noFill/>
          <a:ln>
            <a:noFill/>
          </a:ln>
        </p:spPr>
      </p:pic>
      <p:pic>
        <p:nvPicPr>
          <p:cNvPr id="7" name="図 6" descr="グラフ&#10;&#10;自動的に生成された説明">
            <a:extLst>
              <a:ext uri="{FF2B5EF4-FFF2-40B4-BE49-F238E27FC236}">
                <a16:creationId xmlns:a16="http://schemas.microsoft.com/office/drawing/2014/main" id="{7DC2ACB8-448D-CACC-34D8-64EBABFCBCAF}"/>
              </a:ext>
            </a:extLst>
          </p:cNvPr>
          <p:cNvPicPr>
            <a:picLocks noChangeAspect="1"/>
          </p:cNvPicPr>
          <p:nvPr/>
        </p:nvPicPr>
        <p:blipFill rotWithShape="1">
          <a:blip r:embed="rId2">
            <a:extLst>
              <a:ext uri="{28A0092B-C50C-407E-A947-70E740481C1C}">
                <a14:useLocalDpi xmlns:a14="http://schemas.microsoft.com/office/drawing/2010/main" val="0"/>
              </a:ext>
            </a:extLst>
          </a:blip>
          <a:srcRect l="31647" t="64862" r="14622"/>
          <a:stretch/>
        </p:blipFill>
        <p:spPr bwMode="auto">
          <a:xfrm>
            <a:off x="5977299" y="4103294"/>
            <a:ext cx="3036410" cy="2077259"/>
          </a:xfrm>
          <a:prstGeom prst="rect">
            <a:avLst/>
          </a:prstGeom>
          <a:noFill/>
          <a:ln>
            <a:noFill/>
          </a:ln>
        </p:spPr>
      </p:pic>
      <p:sp>
        <p:nvSpPr>
          <p:cNvPr id="16" name="テキスト ボックス 15">
            <a:extLst>
              <a:ext uri="{FF2B5EF4-FFF2-40B4-BE49-F238E27FC236}">
                <a16:creationId xmlns:a16="http://schemas.microsoft.com/office/drawing/2014/main" id="{9C5E7EDB-E81A-6273-6E8D-F63CA32B525B}"/>
              </a:ext>
            </a:extLst>
          </p:cNvPr>
          <p:cNvSpPr txBox="1"/>
          <p:nvPr/>
        </p:nvSpPr>
        <p:spPr>
          <a:xfrm>
            <a:off x="6632251" y="3934017"/>
            <a:ext cx="1872208" cy="338554"/>
          </a:xfrm>
          <a:prstGeom prst="rect">
            <a:avLst/>
          </a:prstGeom>
          <a:noFill/>
        </p:spPr>
        <p:txBody>
          <a:bodyPr wrap="square">
            <a:spAutoFit/>
          </a:bodyPr>
          <a:lstStyle/>
          <a:p>
            <a:r>
              <a:rPr lang="ja-JP" altLang="ja-JP" sz="1600" b="1" kern="10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600" b="1" kern="100">
                <a:effectLst/>
                <a:latin typeface="ＭＳ Ｐゴシック" panose="020B0600070205080204" pitchFamily="50" charset="-128"/>
                <a:ea typeface="ＭＳ Ｐゴシック" panose="020B0600070205080204" pitchFamily="50" charset="-128"/>
                <a:cs typeface="Times New Roman" panose="02020603050405020304" pitchFamily="18" charset="0"/>
              </a:rPr>
              <a:t>e</a:t>
            </a:r>
            <a:r>
              <a:rPr lang="ja-JP" altLang="ja-JP" sz="1600" b="1" kern="100">
                <a:effectLst/>
                <a:latin typeface="ＭＳ Ｐゴシック" panose="020B0600070205080204" pitchFamily="50" charset="-128"/>
                <a:ea typeface="ＭＳ Ｐゴシック" panose="020B0600070205080204" pitchFamily="50" charset="-128"/>
                <a:cs typeface="Times New Roman" panose="02020603050405020304" pitchFamily="18" charset="0"/>
              </a:rPr>
              <a:t>）脳卒中死亡率</a:t>
            </a:r>
            <a:endParaRPr lang="ja-JP" altLang="en-US">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E2A7DDEA-D995-CC33-5194-5E8497F38702}"/>
              </a:ext>
            </a:extLst>
          </p:cNvPr>
          <p:cNvSpPr txBox="1"/>
          <p:nvPr/>
        </p:nvSpPr>
        <p:spPr>
          <a:xfrm>
            <a:off x="423609" y="1428875"/>
            <a:ext cx="3123412" cy="584775"/>
          </a:xfrm>
          <a:prstGeom prst="rect">
            <a:avLst/>
          </a:prstGeom>
          <a:noFill/>
        </p:spPr>
        <p:txBody>
          <a:bodyPr wrap="square">
            <a:spAutoFit/>
          </a:bodyPr>
          <a:lstStyle/>
          <a:p>
            <a:pPr algn="ctr"/>
            <a:r>
              <a:rPr lang="en-US" altLang="ja-JP" sz="1600" b="1">
                <a:latin typeface="+mj-ea"/>
                <a:ea typeface="+mj-ea"/>
              </a:rPr>
              <a:t>(a</a:t>
            </a:r>
            <a:r>
              <a:rPr lang="ja-JP" altLang="en-US" sz="1600" b="1">
                <a:latin typeface="+mj-ea"/>
                <a:ea typeface="+mj-ea"/>
              </a:rPr>
              <a:t>）主要有害心血管イベント（</a:t>
            </a:r>
            <a:r>
              <a:rPr lang="en-US" altLang="ja-JP" sz="1600" b="1">
                <a:latin typeface="+mj-ea"/>
                <a:ea typeface="+mj-ea"/>
              </a:rPr>
              <a:t>MACE</a:t>
            </a:r>
            <a:r>
              <a:rPr lang="ja-JP" altLang="en-US" sz="1600" b="1">
                <a:latin typeface="+mj-ea"/>
                <a:ea typeface="+mj-ea"/>
              </a:rPr>
              <a:t>）</a:t>
            </a:r>
          </a:p>
        </p:txBody>
      </p:sp>
      <p:sp>
        <p:nvSpPr>
          <p:cNvPr id="9" name="テキスト ボックス 8">
            <a:extLst>
              <a:ext uri="{FF2B5EF4-FFF2-40B4-BE49-F238E27FC236}">
                <a16:creationId xmlns:a16="http://schemas.microsoft.com/office/drawing/2014/main" id="{BCED4A81-A374-3E9C-614C-FCCEFB36A272}"/>
              </a:ext>
            </a:extLst>
          </p:cNvPr>
          <p:cNvSpPr txBox="1"/>
          <p:nvPr/>
        </p:nvSpPr>
        <p:spPr>
          <a:xfrm>
            <a:off x="3827874" y="1421038"/>
            <a:ext cx="1944216" cy="369332"/>
          </a:xfrm>
          <a:prstGeom prst="rect">
            <a:avLst/>
          </a:prstGeom>
          <a:noFill/>
        </p:spPr>
        <p:txBody>
          <a:bodyPr wrap="square">
            <a:spAutoFit/>
          </a:bodyPr>
          <a:lstStyle/>
          <a:p>
            <a:r>
              <a:rPr lang="ja-JP" altLang="en-US"/>
              <a:t>（</a:t>
            </a:r>
            <a:r>
              <a:rPr lang="en-US" altLang="ja-JP" sz="1600" b="1">
                <a:latin typeface="+mj-ea"/>
                <a:ea typeface="+mj-ea"/>
              </a:rPr>
              <a:t>b</a:t>
            </a:r>
            <a:r>
              <a:rPr lang="ja-JP" altLang="en-US" sz="1600" b="1">
                <a:latin typeface="+mj-ea"/>
                <a:ea typeface="+mj-ea"/>
              </a:rPr>
              <a:t>）全死因死亡率</a:t>
            </a:r>
          </a:p>
        </p:txBody>
      </p:sp>
      <p:sp>
        <p:nvSpPr>
          <p:cNvPr id="11" name="テキスト ボックス 10">
            <a:extLst>
              <a:ext uri="{FF2B5EF4-FFF2-40B4-BE49-F238E27FC236}">
                <a16:creationId xmlns:a16="http://schemas.microsoft.com/office/drawing/2014/main" id="{4FC6D34F-94B3-A6FF-955E-8F41E749E8D9}"/>
              </a:ext>
            </a:extLst>
          </p:cNvPr>
          <p:cNvSpPr txBox="1"/>
          <p:nvPr/>
        </p:nvSpPr>
        <p:spPr>
          <a:xfrm>
            <a:off x="692696" y="3974974"/>
            <a:ext cx="2430016" cy="338554"/>
          </a:xfrm>
          <a:prstGeom prst="rect">
            <a:avLst/>
          </a:prstGeom>
          <a:noFill/>
        </p:spPr>
        <p:txBody>
          <a:bodyPr wrap="square">
            <a:spAutoFit/>
          </a:bodyPr>
          <a:lstStyle/>
          <a:p>
            <a:r>
              <a:rPr lang="ja-JP" altLang="en-US" sz="1600" b="1">
                <a:latin typeface="+mj-ea"/>
                <a:ea typeface="+mj-ea"/>
              </a:rPr>
              <a:t>（</a:t>
            </a:r>
            <a:r>
              <a:rPr lang="en-US" altLang="ja-JP" sz="1600" b="1">
                <a:latin typeface="+mj-ea"/>
                <a:ea typeface="+mj-ea"/>
              </a:rPr>
              <a:t>c</a:t>
            </a:r>
            <a:r>
              <a:rPr lang="ja-JP" altLang="en-US" sz="1600" b="1">
                <a:latin typeface="+mj-ea"/>
                <a:ea typeface="+mj-ea"/>
              </a:rPr>
              <a:t>）心血管疾患死亡率</a:t>
            </a:r>
          </a:p>
        </p:txBody>
      </p:sp>
      <p:sp>
        <p:nvSpPr>
          <p:cNvPr id="13" name="テキスト ボックス 12">
            <a:extLst>
              <a:ext uri="{FF2B5EF4-FFF2-40B4-BE49-F238E27FC236}">
                <a16:creationId xmlns:a16="http://schemas.microsoft.com/office/drawing/2014/main" id="{65B4FFD0-FA52-F3F7-CA0A-8D6BB56C9B4B}"/>
              </a:ext>
            </a:extLst>
          </p:cNvPr>
          <p:cNvSpPr txBox="1"/>
          <p:nvPr/>
        </p:nvSpPr>
        <p:spPr>
          <a:xfrm>
            <a:off x="3476962" y="3968531"/>
            <a:ext cx="2646040" cy="338554"/>
          </a:xfrm>
          <a:prstGeom prst="rect">
            <a:avLst/>
          </a:prstGeom>
          <a:noFill/>
        </p:spPr>
        <p:txBody>
          <a:bodyPr wrap="square">
            <a:spAutoFit/>
          </a:bodyPr>
          <a:lstStyle/>
          <a:p>
            <a:r>
              <a:rPr lang="en-US" altLang="ja-JP" sz="1600" b="1" kern="100">
                <a:effectLst/>
                <a:latin typeface="ＭＳ Ｐゴシック" panose="020B0600070205080204" pitchFamily="50" charset="-128"/>
                <a:ea typeface="ＭＳ Ｐゴシック" panose="020B0600070205080204" pitchFamily="50" charset="-128"/>
                <a:cs typeface="Times New Roman" panose="02020603050405020304" pitchFamily="18" charset="0"/>
              </a:rPr>
              <a:t>d</a:t>
            </a:r>
            <a:r>
              <a:rPr lang="ja-JP" altLang="ja-JP" sz="1600" b="1" kern="100">
                <a:effectLst/>
                <a:latin typeface="ＭＳ Ｐゴシック" panose="020B0600070205080204" pitchFamily="50" charset="-128"/>
                <a:ea typeface="ＭＳ Ｐゴシック" panose="020B0600070205080204" pitchFamily="50" charset="-128"/>
                <a:cs typeface="Times New Roman" panose="02020603050405020304" pitchFamily="18" charset="0"/>
              </a:rPr>
              <a:t>）急性心筋梗塞死亡率</a:t>
            </a:r>
            <a:endParaRPr lang="ja-JP" altLang="en-US" sz="1600"/>
          </a:p>
        </p:txBody>
      </p:sp>
      <p:pic>
        <p:nvPicPr>
          <p:cNvPr id="15" name="図 14" descr="グラフ&#10;&#10;自動的に生成された説明">
            <a:extLst>
              <a:ext uri="{FF2B5EF4-FFF2-40B4-BE49-F238E27FC236}">
                <a16:creationId xmlns:a16="http://schemas.microsoft.com/office/drawing/2014/main" id="{375E0749-4B79-32AA-52FE-1864B60B7CD5}"/>
              </a:ext>
            </a:extLst>
          </p:cNvPr>
          <p:cNvPicPr>
            <a:picLocks noChangeAspect="1"/>
          </p:cNvPicPr>
          <p:nvPr/>
        </p:nvPicPr>
        <p:blipFill rotWithShape="1">
          <a:blip r:embed="rId2">
            <a:extLst>
              <a:ext uri="{28A0092B-C50C-407E-A947-70E740481C1C}">
                <a14:useLocalDpi xmlns:a14="http://schemas.microsoft.com/office/drawing/2010/main" val="0"/>
              </a:ext>
            </a:extLst>
          </a:blip>
          <a:srcRect t="32530" b="34990"/>
          <a:stretch/>
        </p:blipFill>
        <p:spPr bwMode="auto">
          <a:xfrm>
            <a:off x="208963" y="4341824"/>
            <a:ext cx="5654895" cy="1921376"/>
          </a:xfrm>
          <a:prstGeom prst="rect">
            <a:avLst/>
          </a:prstGeom>
          <a:noFill/>
          <a:ln>
            <a:noFill/>
          </a:ln>
        </p:spPr>
      </p:pic>
    </p:spTree>
    <p:extLst>
      <p:ext uri="{BB962C8B-B14F-4D97-AF65-F5344CB8AC3E}">
        <p14:creationId xmlns:p14="http://schemas.microsoft.com/office/powerpoint/2010/main" val="1171953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7DF869-127A-9E49-B6EB-8FEAE988C417}"/>
              </a:ext>
            </a:extLst>
          </p:cNvPr>
          <p:cNvSpPr>
            <a:spLocks noGrp="1"/>
          </p:cNvSpPr>
          <p:nvPr>
            <p:ph type="title"/>
          </p:nvPr>
        </p:nvSpPr>
        <p:spPr>
          <a:xfrm>
            <a:off x="457200" y="274638"/>
            <a:ext cx="8229600" cy="634082"/>
          </a:xfrm>
        </p:spPr>
        <p:txBody>
          <a:bodyPr>
            <a:normAutofit fontScale="90000"/>
          </a:bodyPr>
          <a:lstStyle/>
          <a:p>
            <a:pPr algn="ctr"/>
            <a:r>
              <a:rPr lang="en-US" altLang="ja-JP" sz="3600" kern="0">
                <a:effectLst/>
                <a:ea typeface="ＭＳ Ｐゴシック" panose="020B0600070205080204" pitchFamily="50" charset="-128"/>
                <a:cs typeface="ＭＳ Ｐゴシック" panose="020B0600070205080204" pitchFamily="50" charset="-128"/>
              </a:rPr>
              <a:t>MASLD</a:t>
            </a:r>
            <a:r>
              <a:rPr lang="ja-JP" altLang="en-US" sz="3600" kern="0">
                <a:effectLst/>
                <a:ea typeface="ＭＳ Ｐゴシック" panose="020B0600070205080204" pitchFamily="50" charset="-128"/>
                <a:cs typeface="ＭＳ Ｐゴシック" panose="020B0600070205080204" pitchFamily="50" charset="-128"/>
              </a:rPr>
              <a:t>と</a:t>
            </a:r>
            <a:r>
              <a:rPr lang="ja-JP" altLang="ja-JP" sz="3600" kern="0">
                <a:effectLst/>
                <a:ea typeface="ＭＳ Ｐゴシック" panose="020B0600070205080204" pitchFamily="50" charset="-128"/>
                <a:cs typeface="ＭＳ Ｐゴシック" panose="020B0600070205080204" pitchFamily="50" charset="-128"/>
              </a:rPr>
              <a:t>全癌の累積発生率</a:t>
            </a:r>
            <a:endParaRPr kumimoji="1" lang="ja-JP" altLang="en-US" sz="3600"/>
          </a:p>
        </p:txBody>
      </p:sp>
      <p:sp>
        <p:nvSpPr>
          <p:cNvPr id="3" name="テキスト プレースホルダー 2">
            <a:extLst>
              <a:ext uri="{FF2B5EF4-FFF2-40B4-BE49-F238E27FC236}">
                <a16:creationId xmlns:a16="http://schemas.microsoft.com/office/drawing/2014/main" id="{5052A967-CF5C-5FBF-1516-3C929D0EA605}"/>
              </a:ext>
            </a:extLst>
          </p:cNvPr>
          <p:cNvSpPr>
            <a:spLocks noGrp="1"/>
          </p:cNvSpPr>
          <p:nvPr>
            <p:ph type="body" sz="quarter" idx="13"/>
          </p:nvPr>
        </p:nvSpPr>
        <p:spPr>
          <a:xfrm>
            <a:off x="5076056" y="6563332"/>
            <a:ext cx="3816425" cy="246221"/>
          </a:xfrm>
        </p:spPr>
        <p:txBody>
          <a:bodyPr/>
          <a:lstStyle/>
          <a:p>
            <a:r>
              <a:rPr kumimoji="1" lang="en-US" altLang="ja-JP" b="1" i="1"/>
              <a:t>Wei S et al. Front Endocrinol(Lausanne). </a:t>
            </a:r>
            <a:r>
              <a:rPr lang="en-US" altLang="ja-JP" b="1" i="1"/>
              <a:t>2023;14:985858.</a:t>
            </a:r>
            <a:endParaRPr kumimoji="1" lang="ja-JP" altLang="en-US" b="1" i="1"/>
          </a:p>
        </p:txBody>
      </p:sp>
      <p:pic>
        <p:nvPicPr>
          <p:cNvPr id="5" name="図 4">
            <a:extLst>
              <a:ext uri="{FF2B5EF4-FFF2-40B4-BE49-F238E27FC236}">
                <a16:creationId xmlns:a16="http://schemas.microsoft.com/office/drawing/2014/main" id="{1A0084FD-A969-A89D-6A5C-FD85E87FAF8C}"/>
              </a:ext>
            </a:extLst>
          </p:cNvPr>
          <p:cNvPicPr>
            <a:picLocks noChangeAspect="1"/>
          </p:cNvPicPr>
          <p:nvPr/>
        </p:nvPicPr>
        <p:blipFill rotWithShape="1">
          <a:blip r:embed="rId2"/>
          <a:srcRect l="37148" t="24801" r="41336" b="41110"/>
          <a:stretch/>
        </p:blipFill>
        <p:spPr>
          <a:xfrm>
            <a:off x="107504" y="908720"/>
            <a:ext cx="8496944" cy="4431923"/>
          </a:xfrm>
          <a:prstGeom prst="rect">
            <a:avLst/>
          </a:prstGeom>
        </p:spPr>
      </p:pic>
      <p:pic>
        <p:nvPicPr>
          <p:cNvPr id="4" name="図 3">
            <a:extLst>
              <a:ext uri="{FF2B5EF4-FFF2-40B4-BE49-F238E27FC236}">
                <a16:creationId xmlns:a16="http://schemas.microsoft.com/office/drawing/2014/main" id="{189F626B-E5E8-BCB6-355B-73BCD17A6B1F}"/>
              </a:ext>
            </a:extLst>
          </p:cNvPr>
          <p:cNvPicPr>
            <a:picLocks noChangeAspect="1"/>
          </p:cNvPicPr>
          <p:nvPr/>
        </p:nvPicPr>
        <p:blipFill rotWithShape="1">
          <a:blip r:embed="rId2"/>
          <a:srcRect l="26478" t="59574" r="28460" b="29000"/>
          <a:stretch/>
        </p:blipFill>
        <p:spPr>
          <a:xfrm>
            <a:off x="755575" y="5445224"/>
            <a:ext cx="7272809" cy="792088"/>
          </a:xfrm>
          <a:prstGeom prst="rect">
            <a:avLst/>
          </a:prstGeom>
        </p:spPr>
      </p:pic>
    </p:spTree>
    <p:extLst>
      <p:ext uri="{BB962C8B-B14F-4D97-AF65-F5344CB8AC3E}">
        <p14:creationId xmlns:p14="http://schemas.microsoft.com/office/powerpoint/2010/main" val="2545917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F3932B-7C68-D0AF-3529-520372CB311A}"/>
              </a:ext>
            </a:extLst>
          </p:cNvPr>
          <p:cNvSpPr>
            <a:spLocks noGrp="1"/>
          </p:cNvSpPr>
          <p:nvPr>
            <p:ph type="title"/>
          </p:nvPr>
        </p:nvSpPr>
        <p:spPr>
          <a:xfrm>
            <a:off x="628650" y="365127"/>
            <a:ext cx="7886700" cy="615602"/>
          </a:xfrm>
        </p:spPr>
        <p:txBody>
          <a:bodyPr/>
          <a:lstStyle/>
          <a:p>
            <a:pPr algn="ctr"/>
            <a:r>
              <a:rPr lang="en-US" altLang="ja-JP" sz="3200" kern="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MASLD</a:t>
            </a:r>
            <a:r>
              <a:rPr lang="ja-JP" altLang="en-US" sz="3200" kern="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と</a:t>
            </a:r>
            <a:r>
              <a:rPr lang="ja-JP" altLang="ja-JP" sz="3200" kern="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癌の発生率</a:t>
            </a:r>
            <a:endParaRPr kumimoji="1" lang="ja-JP" altLang="en-US">
              <a:latin typeface="ＭＳ Ｐゴシック" panose="020B0600070205080204" pitchFamily="50" charset="-128"/>
              <a:ea typeface="ＭＳ Ｐゴシック" panose="020B0600070205080204" pitchFamily="50" charset="-128"/>
            </a:endParaRPr>
          </a:p>
        </p:txBody>
      </p:sp>
      <p:graphicFrame>
        <p:nvGraphicFramePr>
          <p:cNvPr id="6" name="コンテンツ プレースホルダー 5">
            <a:extLst>
              <a:ext uri="{FF2B5EF4-FFF2-40B4-BE49-F238E27FC236}">
                <a16:creationId xmlns:a16="http://schemas.microsoft.com/office/drawing/2014/main" id="{4B2E7C97-FAF7-168F-9BB7-34C842DD342A}"/>
              </a:ext>
            </a:extLst>
          </p:cNvPr>
          <p:cNvGraphicFramePr>
            <a:graphicFrameLocks noGrp="1"/>
          </p:cNvGraphicFramePr>
          <p:nvPr>
            <p:ph idx="1"/>
            <p:extLst>
              <p:ext uri="{D42A27DB-BD31-4B8C-83A1-F6EECF244321}">
                <p14:modId xmlns:p14="http://schemas.microsoft.com/office/powerpoint/2010/main" val="1294884933"/>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a:extLst>
              <a:ext uri="{FF2B5EF4-FFF2-40B4-BE49-F238E27FC236}">
                <a16:creationId xmlns:a16="http://schemas.microsoft.com/office/drawing/2014/main" id="{A0A15829-8BB7-857D-5EE4-46D59F80AB52}"/>
              </a:ext>
            </a:extLst>
          </p:cNvPr>
          <p:cNvSpPr txBox="1"/>
          <p:nvPr/>
        </p:nvSpPr>
        <p:spPr>
          <a:xfrm>
            <a:off x="1003798" y="4509120"/>
            <a:ext cx="615874" cy="253916"/>
          </a:xfrm>
          <a:prstGeom prst="rect">
            <a:avLst/>
          </a:prstGeom>
          <a:noFill/>
        </p:spPr>
        <p:txBody>
          <a:bodyPr wrap="none" rtlCol="0">
            <a:spAutoFit/>
          </a:bodyPr>
          <a:lstStyle/>
          <a:p>
            <a:r>
              <a:rPr lang="en-US" altLang="ja-JP" sz="1000">
                <a:solidFill>
                  <a:srgbClr val="FF0000"/>
                </a:solidFill>
                <a:latin typeface="ＭＳ Ｐゴシック" panose="020B0600070205080204" pitchFamily="50" charset="-128"/>
                <a:ea typeface="ＭＳ Ｐゴシック" panose="020B0600070205080204" pitchFamily="50" charset="-128"/>
              </a:rPr>
              <a:t>p=0.049</a:t>
            </a:r>
            <a:endParaRPr kumimoji="1" lang="ja-JP" altLang="en-US" sz="1000">
              <a:solidFill>
                <a:srgbClr val="FF0000"/>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FC921A1A-DE35-C3A2-3C2A-343E1F17198C}"/>
              </a:ext>
            </a:extLst>
          </p:cNvPr>
          <p:cNvSpPr txBox="1"/>
          <p:nvPr/>
        </p:nvSpPr>
        <p:spPr>
          <a:xfrm>
            <a:off x="2438433" y="4001294"/>
            <a:ext cx="696950" cy="261610"/>
          </a:xfrm>
          <a:prstGeom prst="rect">
            <a:avLst/>
          </a:prstGeom>
          <a:noFill/>
        </p:spPr>
        <p:txBody>
          <a:bodyPr wrap="square">
            <a:spAutoFit/>
          </a:bodyPr>
          <a:lstStyle/>
          <a:p>
            <a:r>
              <a:rPr lang="en-US" altLang="ja-JP" sz="1100">
                <a:solidFill>
                  <a:srgbClr val="FF0000"/>
                </a:solidFill>
                <a:latin typeface="ＭＳ Ｐゴシック" panose="020B0600070205080204" pitchFamily="50" charset="-128"/>
                <a:ea typeface="ＭＳ Ｐゴシック" panose="020B0600070205080204" pitchFamily="50" charset="-128"/>
              </a:rPr>
              <a:t>p=0.041</a:t>
            </a:r>
            <a:endParaRPr kumimoji="1" lang="ja-JP" altLang="en-US" sz="1100">
              <a:solidFill>
                <a:srgbClr val="FF0000"/>
              </a:solidFill>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C6727E88-ED5D-1062-31A2-01E032D95985}"/>
              </a:ext>
            </a:extLst>
          </p:cNvPr>
          <p:cNvSpPr txBox="1"/>
          <p:nvPr/>
        </p:nvSpPr>
        <p:spPr>
          <a:xfrm>
            <a:off x="1363838" y="4175502"/>
            <a:ext cx="687882" cy="261610"/>
          </a:xfrm>
          <a:prstGeom prst="rect">
            <a:avLst/>
          </a:prstGeom>
          <a:noFill/>
        </p:spPr>
        <p:txBody>
          <a:bodyPr wrap="square">
            <a:spAutoFit/>
          </a:bodyPr>
          <a:lstStyle/>
          <a:p>
            <a:r>
              <a:rPr lang="en-US" altLang="ja-JP" sz="1100">
                <a:solidFill>
                  <a:srgbClr val="FF0000"/>
                </a:solidFill>
                <a:latin typeface="ＭＳ Ｐゴシック" panose="020B0600070205080204" pitchFamily="50" charset="-128"/>
                <a:ea typeface="ＭＳ Ｐゴシック" panose="020B0600070205080204" pitchFamily="50" charset="-128"/>
              </a:rPr>
              <a:t>P&lt;0.001</a:t>
            </a:r>
            <a:endParaRPr kumimoji="1" lang="ja-JP" altLang="en-US" sz="1100">
              <a:solidFill>
                <a:srgbClr val="FF0000"/>
              </a:solidFill>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1754B35D-82C6-CA20-5F5E-42550AF58E6E}"/>
              </a:ext>
            </a:extLst>
          </p:cNvPr>
          <p:cNvSpPr txBox="1"/>
          <p:nvPr/>
        </p:nvSpPr>
        <p:spPr>
          <a:xfrm>
            <a:off x="3443003" y="4031486"/>
            <a:ext cx="768957" cy="261610"/>
          </a:xfrm>
          <a:prstGeom prst="rect">
            <a:avLst/>
          </a:prstGeom>
          <a:noFill/>
        </p:spPr>
        <p:txBody>
          <a:bodyPr wrap="square">
            <a:spAutoFit/>
          </a:bodyPr>
          <a:lstStyle/>
          <a:p>
            <a:r>
              <a:rPr lang="en-US" altLang="ja-JP" sz="1100">
                <a:solidFill>
                  <a:srgbClr val="FF0000"/>
                </a:solidFill>
                <a:latin typeface="ＭＳ Ｐゴシック" panose="020B0600070205080204" pitchFamily="50" charset="-128"/>
                <a:ea typeface="ＭＳ Ｐゴシック" panose="020B0600070205080204" pitchFamily="50" charset="-128"/>
              </a:rPr>
              <a:t>p=0.001</a:t>
            </a:r>
            <a:endParaRPr kumimoji="1" lang="ja-JP" altLang="en-US" sz="1100">
              <a:solidFill>
                <a:srgbClr val="FF0000"/>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795DBADB-98F7-407D-2D84-4D22ECCC3FAE}"/>
              </a:ext>
            </a:extLst>
          </p:cNvPr>
          <p:cNvSpPr txBox="1"/>
          <p:nvPr/>
        </p:nvSpPr>
        <p:spPr>
          <a:xfrm>
            <a:off x="4499992" y="1871246"/>
            <a:ext cx="768957" cy="261610"/>
          </a:xfrm>
          <a:prstGeom prst="rect">
            <a:avLst/>
          </a:prstGeom>
          <a:noFill/>
        </p:spPr>
        <p:txBody>
          <a:bodyPr wrap="square">
            <a:spAutoFit/>
          </a:bodyPr>
          <a:lstStyle/>
          <a:p>
            <a:r>
              <a:rPr lang="en-US" altLang="ja-JP" sz="1100">
                <a:solidFill>
                  <a:srgbClr val="FF0000"/>
                </a:solidFill>
                <a:latin typeface="ＭＳ Ｐゴシック" panose="020B0600070205080204" pitchFamily="50" charset="-128"/>
                <a:ea typeface="ＭＳ Ｐゴシック" panose="020B0600070205080204" pitchFamily="50" charset="-128"/>
              </a:rPr>
              <a:t>p=0.034</a:t>
            </a:r>
            <a:endParaRPr kumimoji="1" lang="ja-JP" altLang="en-US" sz="1100">
              <a:solidFill>
                <a:srgbClr val="FF0000"/>
              </a:solidFill>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41ED7367-46E2-3205-E17A-FF24006E4208}"/>
              </a:ext>
            </a:extLst>
          </p:cNvPr>
          <p:cNvSpPr txBox="1"/>
          <p:nvPr/>
        </p:nvSpPr>
        <p:spPr>
          <a:xfrm>
            <a:off x="5508104" y="4031486"/>
            <a:ext cx="768957" cy="261610"/>
          </a:xfrm>
          <a:prstGeom prst="rect">
            <a:avLst/>
          </a:prstGeom>
          <a:noFill/>
        </p:spPr>
        <p:txBody>
          <a:bodyPr wrap="square">
            <a:spAutoFit/>
          </a:bodyPr>
          <a:lstStyle/>
          <a:p>
            <a:r>
              <a:rPr lang="en-US" altLang="ja-JP" sz="1100">
                <a:solidFill>
                  <a:srgbClr val="FF0000"/>
                </a:solidFill>
                <a:latin typeface="ＭＳ Ｐゴシック" panose="020B0600070205080204" pitchFamily="50" charset="-128"/>
                <a:ea typeface="ＭＳ Ｐゴシック" panose="020B0600070205080204" pitchFamily="50" charset="-128"/>
              </a:rPr>
              <a:t>p=0.001</a:t>
            </a:r>
            <a:endParaRPr kumimoji="1" lang="ja-JP" altLang="en-US" sz="1100">
              <a:solidFill>
                <a:srgbClr val="FF0000"/>
              </a:solidFill>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566B7D4B-FDE9-F89E-F186-448C193934AD}"/>
              </a:ext>
            </a:extLst>
          </p:cNvPr>
          <p:cNvSpPr txBox="1"/>
          <p:nvPr/>
        </p:nvSpPr>
        <p:spPr>
          <a:xfrm>
            <a:off x="6611355" y="3959478"/>
            <a:ext cx="768957" cy="261610"/>
          </a:xfrm>
          <a:prstGeom prst="rect">
            <a:avLst/>
          </a:prstGeom>
          <a:noFill/>
        </p:spPr>
        <p:txBody>
          <a:bodyPr wrap="square">
            <a:spAutoFit/>
          </a:bodyPr>
          <a:lstStyle/>
          <a:p>
            <a:r>
              <a:rPr lang="en-US" altLang="ja-JP" sz="1100">
                <a:solidFill>
                  <a:srgbClr val="FF0000"/>
                </a:solidFill>
                <a:latin typeface="ＭＳ Ｐゴシック" panose="020B0600070205080204" pitchFamily="50" charset="-128"/>
                <a:ea typeface="ＭＳ Ｐゴシック" panose="020B0600070205080204" pitchFamily="50" charset="-128"/>
              </a:rPr>
              <a:t>P&lt;0.001</a:t>
            </a:r>
            <a:endParaRPr kumimoji="1" lang="ja-JP" altLang="en-US" sz="1100">
              <a:solidFill>
                <a:srgbClr val="FF0000"/>
              </a:solidFill>
              <a:latin typeface="ＭＳ Ｐゴシック" panose="020B0600070205080204" pitchFamily="50" charset="-128"/>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45C920E4-594D-FBC1-88D8-2F87DA7ACF6D}"/>
              </a:ext>
            </a:extLst>
          </p:cNvPr>
          <p:cNvSpPr txBox="1"/>
          <p:nvPr/>
        </p:nvSpPr>
        <p:spPr>
          <a:xfrm>
            <a:off x="7331435" y="3815462"/>
            <a:ext cx="768957" cy="261610"/>
          </a:xfrm>
          <a:prstGeom prst="rect">
            <a:avLst/>
          </a:prstGeom>
          <a:noFill/>
        </p:spPr>
        <p:txBody>
          <a:bodyPr wrap="square">
            <a:spAutoFit/>
          </a:bodyPr>
          <a:lstStyle/>
          <a:p>
            <a:r>
              <a:rPr lang="en-US" altLang="ja-JP" sz="1100">
                <a:solidFill>
                  <a:srgbClr val="FF0000"/>
                </a:solidFill>
                <a:latin typeface="ＭＳ Ｐゴシック" panose="020B0600070205080204" pitchFamily="50" charset="-128"/>
                <a:ea typeface="ＭＳ Ｐゴシック" panose="020B0600070205080204" pitchFamily="50" charset="-128"/>
              </a:rPr>
              <a:t>p=0.039</a:t>
            </a:r>
            <a:endParaRPr kumimoji="1" lang="ja-JP" altLang="en-US" sz="1100">
              <a:solidFill>
                <a:srgbClr val="FF0000"/>
              </a:solidFill>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57D1D247-FAF6-156E-21B4-C392C3234D05}"/>
              </a:ext>
            </a:extLst>
          </p:cNvPr>
          <p:cNvSpPr txBox="1"/>
          <p:nvPr/>
        </p:nvSpPr>
        <p:spPr>
          <a:xfrm>
            <a:off x="7763483" y="4365104"/>
            <a:ext cx="768957" cy="261610"/>
          </a:xfrm>
          <a:prstGeom prst="rect">
            <a:avLst/>
          </a:prstGeom>
          <a:noFill/>
        </p:spPr>
        <p:txBody>
          <a:bodyPr wrap="square">
            <a:spAutoFit/>
          </a:bodyPr>
          <a:lstStyle/>
          <a:p>
            <a:r>
              <a:rPr lang="en-US" altLang="ja-JP" sz="1100">
                <a:solidFill>
                  <a:schemeClr val="accent1"/>
                </a:solidFill>
                <a:latin typeface="ＭＳ Ｐゴシック" panose="020B0600070205080204" pitchFamily="50" charset="-128"/>
                <a:ea typeface="ＭＳ Ｐゴシック" panose="020B0600070205080204" pitchFamily="50" charset="-128"/>
              </a:rPr>
              <a:t>p=0.062</a:t>
            </a:r>
            <a:endParaRPr kumimoji="1" lang="ja-JP" altLang="en-US" sz="1100">
              <a:solidFill>
                <a:schemeClr val="accent1"/>
              </a:solidFill>
              <a:latin typeface="ＭＳ Ｐゴシック" panose="020B0600070205080204" pitchFamily="50" charset="-128"/>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6D8DC1E1-11BD-CFB1-15C1-8E564BF9E07C}"/>
              </a:ext>
            </a:extLst>
          </p:cNvPr>
          <p:cNvSpPr txBox="1"/>
          <p:nvPr/>
        </p:nvSpPr>
        <p:spPr>
          <a:xfrm>
            <a:off x="4163083" y="3959478"/>
            <a:ext cx="768957" cy="261610"/>
          </a:xfrm>
          <a:prstGeom prst="rect">
            <a:avLst/>
          </a:prstGeom>
          <a:noFill/>
        </p:spPr>
        <p:txBody>
          <a:bodyPr wrap="square">
            <a:spAutoFit/>
          </a:bodyPr>
          <a:lstStyle/>
          <a:p>
            <a:r>
              <a:rPr lang="en-US" altLang="ja-JP" sz="1100">
                <a:solidFill>
                  <a:schemeClr val="accent1"/>
                </a:solidFill>
                <a:latin typeface="ＭＳ Ｐゴシック" panose="020B0600070205080204" pitchFamily="50" charset="-128"/>
                <a:ea typeface="ＭＳ Ｐゴシック" panose="020B0600070205080204" pitchFamily="50" charset="-128"/>
              </a:rPr>
              <a:t>p=0.247</a:t>
            </a:r>
            <a:endParaRPr kumimoji="1" lang="ja-JP" altLang="en-US" sz="1100">
              <a:solidFill>
                <a:schemeClr val="accent1"/>
              </a:solidFill>
              <a:latin typeface="ＭＳ Ｐゴシック" panose="020B0600070205080204" pitchFamily="50" charset="-128"/>
              <a:ea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2FA6CF25-E8B7-DD84-4415-03B12D9552C6}"/>
              </a:ext>
            </a:extLst>
          </p:cNvPr>
          <p:cNvSpPr txBox="1"/>
          <p:nvPr/>
        </p:nvSpPr>
        <p:spPr>
          <a:xfrm>
            <a:off x="4869785" y="6492873"/>
            <a:ext cx="4104456" cy="261610"/>
          </a:xfrm>
          <a:prstGeom prst="rect">
            <a:avLst/>
          </a:prstGeom>
          <a:noFill/>
        </p:spPr>
        <p:txBody>
          <a:bodyPr wrap="square">
            <a:spAutoFit/>
          </a:bodyPr>
          <a:lstStyle/>
          <a:p>
            <a:r>
              <a:rPr kumimoji="1" lang="en-US" altLang="ja-JP" sz="1100" b="1" i="1"/>
              <a:t>Wei S et al. Front Endocrinol(Lausanne). </a:t>
            </a:r>
            <a:r>
              <a:rPr lang="en-US" altLang="ja-JP" sz="1100" b="1" i="1"/>
              <a:t>2023;14:985858.</a:t>
            </a:r>
            <a:endParaRPr kumimoji="1" lang="ja-JP" altLang="en-US" sz="1100" b="1" i="1"/>
          </a:p>
        </p:txBody>
      </p:sp>
    </p:spTree>
    <p:extLst>
      <p:ext uri="{BB962C8B-B14F-4D97-AF65-F5344CB8AC3E}">
        <p14:creationId xmlns:p14="http://schemas.microsoft.com/office/powerpoint/2010/main" val="453945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0FE8F-E5D9-8DBC-01BD-B5797DD82238}"/>
              </a:ext>
            </a:extLst>
          </p:cNvPr>
          <p:cNvSpPr>
            <a:spLocks noGrp="1"/>
          </p:cNvSpPr>
          <p:nvPr>
            <p:ph type="title"/>
          </p:nvPr>
        </p:nvSpPr>
        <p:spPr>
          <a:xfrm>
            <a:off x="457200" y="274638"/>
            <a:ext cx="8229600" cy="850106"/>
          </a:xfrm>
        </p:spPr>
        <p:txBody>
          <a:bodyPr>
            <a:normAutofit/>
          </a:bodyPr>
          <a:lstStyle/>
          <a:p>
            <a:pPr algn="ctr"/>
            <a:r>
              <a:rPr lang="en-US" altLang="ja-JP" sz="2400" kern="1800">
                <a:solidFill>
                  <a:srgbClr val="212121"/>
                </a:solidFill>
                <a:effectLst/>
                <a:latin typeface="Merriweather" panose="00000500000000000000" pitchFamily="2" charset="0"/>
                <a:ea typeface="ＭＳ Ｐゴシック" panose="020B0600070205080204" pitchFamily="50" charset="-128"/>
                <a:cs typeface="ＭＳ Ｐゴシック" panose="020B0600070205080204" pitchFamily="50" charset="-128"/>
              </a:rPr>
              <a:t>Pemafibrate, a New Selective PPAR</a:t>
            </a:r>
            <a:r>
              <a:rPr lang="en-US" altLang="ja-JP" sz="2400" kern="1800">
                <a:solidFill>
                  <a:srgbClr val="212121"/>
                </a:solidFill>
                <a:effectLst/>
                <a:latin typeface="Courier New" panose="02070309020205020404" pitchFamily="49" charset="0"/>
                <a:ea typeface="ＭＳ Ｐゴシック" panose="020B0600070205080204" pitchFamily="50" charset="-128"/>
              </a:rPr>
              <a:t>α</a:t>
            </a:r>
            <a:r>
              <a:rPr lang="en-US" altLang="ja-JP" sz="2400" kern="1800">
                <a:solidFill>
                  <a:srgbClr val="212121"/>
                </a:solidFill>
                <a:effectLst/>
                <a:latin typeface="Merriweather" panose="00000500000000000000" pitchFamily="2" charset="0"/>
                <a:ea typeface="ＭＳ Ｐゴシック" panose="020B0600070205080204" pitchFamily="50" charset="-128"/>
                <a:cs typeface="ＭＳ Ｐゴシック" panose="020B0600070205080204" pitchFamily="50" charset="-128"/>
              </a:rPr>
              <a:t> Modulator</a:t>
            </a:r>
            <a:endParaRPr kumimoji="1" lang="ja-JP" altLang="en-US" sz="2400"/>
          </a:p>
        </p:txBody>
      </p:sp>
      <p:sp>
        <p:nvSpPr>
          <p:cNvPr id="3" name="テキスト プレースホルダー 2">
            <a:extLst>
              <a:ext uri="{FF2B5EF4-FFF2-40B4-BE49-F238E27FC236}">
                <a16:creationId xmlns:a16="http://schemas.microsoft.com/office/drawing/2014/main" id="{04452772-4DFF-48D4-F86D-639756E3B4BE}"/>
              </a:ext>
            </a:extLst>
          </p:cNvPr>
          <p:cNvSpPr>
            <a:spLocks noGrp="1"/>
          </p:cNvSpPr>
          <p:nvPr>
            <p:ph type="body" sz="quarter" idx="13"/>
          </p:nvPr>
        </p:nvSpPr>
        <p:spPr>
          <a:xfrm>
            <a:off x="3923928" y="6525344"/>
            <a:ext cx="4968552" cy="261610"/>
          </a:xfrm>
        </p:spPr>
        <p:txBody>
          <a:bodyPr/>
          <a:lstStyle/>
          <a:p>
            <a:r>
              <a:rPr kumimoji="1" lang="en-US" altLang="ja-JP" sz="1100" b="1" i="1">
                <a:latin typeface="ＭＳ ゴシック" panose="020B0609070205080204" pitchFamily="49" charset="-128"/>
                <a:ea typeface="ＭＳ ゴシック" panose="020B0609070205080204" pitchFamily="49" charset="-128"/>
              </a:rPr>
              <a:t>Shizuya Yamashita et al. </a:t>
            </a:r>
            <a:r>
              <a:rPr lang="en-US" altLang="ja-JP" sz="1100" b="1" i="1" kern="0" err="1">
                <a:effectLst/>
                <a:latin typeface="ＭＳ ゴシック" panose="020B0609070205080204" pitchFamily="49" charset="-128"/>
                <a:ea typeface="ＭＳ ゴシック" panose="020B0609070205080204" pitchFamily="49" charset="-128"/>
                <a:cs typeface="Times New Roman" panose="02020603050405020304" pitchFamily="18" charset="0"/>
              </a:rPr>
              <a:t>Curr</a:t>
            </a:r>
            <a:r>
              <a:rPr lang="en-US" altLang="ja-JP" sz="1100" b="1" i="1" kern="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100" b="1" i="1" kern="0" err="1">
                <a:effectLst/>
                <a:latin typeface="ＭＳ ゴシック" panose="020B0609070205080204" pitchFamily="49" charset="-128"/>
                <a:ea typeface="ＭＳ ゴシック" panose="020B0609070205080204" pitchFamily="49" charset="-128"/>
                <a:cs typeface="Times New Roman" panose="02020603050405020304" pitchFamily="18" charset="0"/>
              </a:rPr>
              <a:t>Atheroscler</a:t>
            </a:r>
            <a:r>
              <a:rPr lang="en-US" altLang="ja-JP" sz="1100" b="1" i="1" kern="0">
                <a:effectLst/>
                <a:latin typeface="ＭＳ ゴシック" panose="020B0609070205080204" pitchFamily="49" charset="-128"/>
                <a:ea typeface="ＭＳ ゴシック" panose="020B0609070205080204" pitchFamily="49" charset="-128"/>
                <a:cs typeface="Times New Roman" panose="02020603050405020304" pitchFamily="18" charset="0"/>
              </a:rPr>
              <a:t> Rep. 2020 Jan 23;22(1):5.</a:t>
            </a:r>
            <a:endParaRPr lang="ja-JP" altLang="ja-JP" sz="1100" b="1" i="1"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4" name="図 3" descr="ダイアグラム&#10;&#10;自動的に生成された説明">
            <a:extLst>
              <a:ext uri="{FF2B5EF4-FFF2-40B4-BE49-F238E27FC236}">
                <a16:creationId xmlns:a16="http://schemas.microsoft.com/office/drawing/2014/main" id="{54CC8EA0-1D1D-87D1-0B97-302060C9AF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88266"/>
            <a:ext cx="8075240" cy="4447840"/>
          </a:xfrm>
          <a:prstGeom prst="rect">
            <a:avLst/>
          </a:prstGeom>
          <a:noFill/>
          <a:ln>
            <a:noFill/>
          </a:ln>
        </p:spPr>
      </p:pic>
      <p:sp>
        <p:nvSpPr>
          <p:cNvPr id="6" name="テキスト ボックス 5">
            <a:extLst>
              <a:ext uri="{FF2B5EF4-FFF2-40B4-BE49-F238E27FC236}">
                <a16:creationId xmlns:a16="http://schemas.microsoft.com/office/drawing/2014/main" id="{DCD130B7-E985-B61F-76D7-57A08C68B9A5}"/>
              </a:ext>
            </a:extLst>
          </p:cNvPr>
          <p:cNvSpPr txBox="1"/>
          <p:nvPr/>
        </p:nvSpPr>
        <p:spPr>
          <a:xfrm>
            <a:off x="526822" y="5901969"/>
            <a:ext cx="7812668" cy="523220"/>
          </a:xfrm>
          <a:prstGeom prst="rect">
            <a:avLst/>
          </a:prstGeom>
          <a:noFill/>
        </p:spPr>
        <p:txBody>
          <a:bodyPr wrap="square">
            <a:spAutoFit/>
          </a:bodyPr>
          <a:lstStyle/>
          <a:p>
            <a:r>
              <a:rPr lang="en-US" altLang="ja-JP" sz="1400" b="1">
                <a:latin typeface="ＭＳ Ｐゴシック" panose="020B0600070205080204" pitchFamily="50" charset="-128"/>
                <a:ea typeface="ＭＳ Ｐゴシック" panose="020B0600070205080204" pitchFamily="50" charset="-128"/>
              </a:rPr>
              <a:t>PPARα: Peroxisome Proliferator-Activated Receptor (</a:t>
            </a:r>
            <a:r>
              <a:rPr lang="ja-JP" altLang="en-US" sz="1400" b="1">
                <a:latin typeface="ＭＳ Ｐゴシック" panose="020B0600070205080204" pitchFamily="50" charset="-128"/>
                <a:ea typeface="ＭＳ Ｐゴシック" panose="020B0600070205080204" pitchFamily="50" charset="-128"/>
              </a:rPr>
              <a:t>ペルオキシソーム増殖因子活性化受容体</a:t>
            </a:r>
            <a:r>
              <a:rPr lang="en-US" altLang="ja-JP" sz="1400" b="1">
                <a:latin typeface="ＭＳ Ｐゴシック" panose="020B0600070205080204" pitchFamily="50" charset="-128"/>
                <a:ea typeface="ＭＳ Ｐゴシック" panose="020B0600070205080204" pitchFamily="50" charset="-128"/>
              </a:rPr>
              <a:t>) α</a:t>
            </a:r>
          </a:p>
          <a:p>
            <a:r>
              <a:rPr lang="en-US" altLang="ja-JP" sz="1400" b="1">
                <a:latin typeface="ＭＳ Ｐゴシック" panose="020B0600070205080204" pitchFamily="50" charset="-128"/>
                <a:ea typeface="ＭＳ Ｐゴシック" panose="020B0600070205080204" pitchFamily="50" charset="-128"/>
              </a:rPr>
              <a:t>FGF21  : Fibroblast Growth Factor(</a:t>
            </a:r>
            <a:r>
              <a:rPr lang="zh-TW" altLang="en-US" sz="1400" b="1">
                <a:latin typeface="ＭＳ Ｐゴシック" panose="020B0600070205080204" pitchFamily="50" charset="-128"/>
                <a:ea typeface="ＭＳ Ｐゴシック" panose="020B0600070205080204" pitchFamily="50" charset="-128"/>
              </a:rPr>
              <a:t>線維芽細胞増殖因子</a:t>
            </a:r>
            <a:r>
              <a:rPr lang="en-US" altLang="zh-TW" sz="1400" b="1">
                <a:latin typeface="ＭＳ Ｐゴシック" panose="020B0600070205080204" pitchFamily="50" charset="-128"/>
                <a:ea typeface="ＭＳ Ｐゴシック" panose="020B0600070205080204" pitchFamily="50" charset="-128"/>
              </a:rPr>
              <a:t>) 21</a:t>
            </a:r>
            <a:endParaRPr lang="ja-JP" altLang="en-US" sz="1400" b="1">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31833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0AF43975-2907-73B3-8429-3512FFAB9920}"/>
              </a:ext>
            </a:extLst>
          </p:cNvPr>
          <p:cNvGraphicFramePr>
            <a:graphicFrameLocks noGrp="1"/>
          </p:cNvGraphicFramePr>
          <p:nvPr>
            <p:ph idx="1"/>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タイトル 2">
            <a:extLst>
              <a:ext uri="{FF2B5EF4-FFF2-40B4-BE49-F238E27FC236}">
                <a16:creationId xmlns:a16="http://schemas.microsoft.com/office/drawing/2014/main" id="{04024C81-7AE9-C120-8C48-9EB0358CE801}"/>
              </a:ext>
            </a:extLst>
          </p:cNvPr>
          <p:cNvSpPr>
            <a:spLocks noGrp="1"/>
          </p:cNvSpPr>
          <p:nvPr>
            <p:ph type="title"/>
          </p:nvPr>
        </p:nvSpPr>
        <p:spPr>
          <a:xfrm>
            <a:off x="457200" y="274638"/>
            <a:ext cx="8229600" cy="576262"/>
          </a:xfrm>
        </p:spPr>
        <p:txBody>
          <a:bodyPr>
            <a:noAutofit/>
          </a:bodyPr>
          <a:lstStyle/>
          <a:p>
            <a:pPr algn="ctr"/>
            <a:r>
              <a:rPr lang="en-US" altLang="ja-JP" sz="3200"/>
              <a:t>Incidence</a:t>
            </a:r>
            <a:r>
              <a:rPr lang="ja-JP" altLang="en-US" sz="3200"/>
              <a:t>　</a:t>
            </a:r>
            <a:r>
              <a:rPr lang="en-US" altLang="ja-JP" sz="3200"/>
              <a:t>Rate of adverse liver events</a:t>
            </a:r>
            <a:r>
              <a:rPr kumimoji="1" lang="en-US" altLang="ja-JP" sz="3200"/>
              <a:t> </a:t>
            </a:r>
            <a:endParaRPr kumimoji="1" lang="ja-JP" altLang="en-US" sz="3200"/>
          </a:p>
        </p:txBody>
      </p:sp>
      <p:sp>
        <p:nvSpPr>
          <p:cNvPr id="7" name="テキスト ボックス 6">
            <a:extLst>
              <a:ext uri="{FF2B5EF4-FFF2-40B4-BE49-F238E27FC236}">
                <a16:creationId xmlns:a16="http://schemas.microsoft.com/office/drawing/2014/main" id="{F32C25FE-E6A2-0590-91BE-E4583DED3CF0}"/>
              </a:ext>
            </a:extLst>
          </p:cNvPr>
          <p:cNvSpPr txBox="1"/>
          <p:nvPr/>
        </p:nvSpPr>
        <p:spPr>
          <a:xfrm>
            <a:off x="243561" y="1048561"/>
            <a:ext cx="2238113" cy="369332"/>
          </a:xfrm>
          <a:prstGeom prst="rect">
            <a:avLst/>
          </a:prstGeom>
          <a:noFill/>
        </p:spPr>
        <p:txBody>
          <a:bodyPr wrap="none" rtlCol="0">
            <a:spAutoFit/>
          </a:bodyPr>
          <a:lstStyle/>
          <a:p>
            <a:r>
              <a:rPr kumimoji="1" lang="en-US" altLang="ja-JP"/>
              <a:t>Per 100 person-</a:t>
            </a:r>
            <a:r>
              <a:rPr kumimoji="1" lang="en-US" altLang="ja-JP" err="1"/>
              <a:t>yr</a:t>
            </a:r>
            <a:endParaRPr kumimoji="1" lang="ja-JP" altLang="en-US"/>
          </a:p>
        </p:txBody>
      </p:sp>
      <p:sp>
        <p:nvSpPr>
          <p:cNvPr id="8" name="テキスト ボックス 7">
            <a:extLst>
              <a:ext uri="{FF2B5EF4-FFF2-40B4-BE49-F238E27FC236}">
                <a16:creationId xmlns:a16="http://schemas.microsoft.com/office/drawing/2014/main" id="{50E2A364-953B-A573-C3A6-08ED86BEF890}"/>
              </a:ext>
            </a:extLst>
          </p:cNvPr>
          <p:cNvSpPr txBox="1"/>
          <p:nvPr/>
        </p:nvSpPr>
        <p:spPr>
          <a:xfrm>
            <a:off x="4788024" y="6516052"/>
            <a:ext cx="4320480" cy="307777"/>
          </a:xfrm>
          <a:prstGeom prst="rect">
            <a:avLst/>
          </a:prstGeom>
          <a:noFill/>
        </p:spPr>
        <p:txBody>
          <a:bodyPr wrap="square">
            <a:spAutoFit/>
          </a:bodyPr>
          <a:lstStyle/>
          <a:p>
            <a:r>
              <a:rPr lang="en-US" altLang="ja-JP" sz="1400" b="1" i="1"/>
              <a:t>Pradhan AD et al. </a:t>
            </a:r>
            <a:r>
              <a:rPr lang="da-DK" altLang="ja-JP" sz="1400" b="1" i="1"/>
              <a:t>N Engl J Med 387;21, 2022</a:t>
            </a:r>
            <a:endParaRPr kumimoji="1" lang="ja-JP" altLang="en-US" sz="1400" b="1" i="1"/>
          </a:p>
        </p:txBody>
      </p:sp>
      <p:sp>
        <p:nvSpPr>
          <p:cNvPr id="9" name="テキスト ボックス 8">
            <a:extLst>
              <a:ext uri="{FF2B5EF4-FFF2-40B4-BE49-F238E27FC236}">
                <a16:creationId xmlns:a16="http://schemas.microsoft.com/office/drawing/2014/main" id="{45C28A20-5B78-4557-264E-E4FE628DC924}"/>
              </a:ext>
            </a:extLst>
          </p:cNvPr>
          <p:cNvSpPr txBox="1"/>
          <p:nvPr/>
        </p:nvSpPr>
        <p:spPr>
          <a:xfrm>
            <a:off x="2555776" y="2339588"/>
            <a:ext cx="1007007" cy="369332"/>
          </a:xfrm>
          <a:prstGeom prst="rect">
            <a:avLst/>
          </a:prstGeom>
          <a:noFill/>
        </p:spPr>
        <p:txBody>
          <a:bodyPr wrap="none" rtlCol="0">
            <a:spAutoFit/>
          </a:bodyPr>
          <a:lstStyle/>
          <a:p>
            <a:r>
              <a:rPr kumimoji="1" lang="en-US" altLang="ja-JP"/>
              <a:t>P&lt;0.04</a:t>
            </a:r>
            <a:endParaRPr kumimoji="1" lang="ja-JP" altLang="en-US"/>
          </a:p>
        </p:txBody>
      </p:sp>
      <p:sp>
        <p:nvSpPr>
          <p:cNvPr id="10" name="テキスト ボックス 9">
            <a:extLst>
              <a:ext uri="{FF2B5EF4-FFF2-40B4-BE49-F238E27FC236}">
                <a16:creationId xmlns:a16="http://schemas.microsoft.com/office/drawing/2014/main" id="{32D80E8C-762D-0238-1B27-809D0BC79D31}"/>
              </a:ext>
            </a:extLst>
          </p:cNvPr>
          <p:cNvSpPr txBox="1"/>
          <p:nvPr/>
        </p:nvSpPr>
        <p:spPr>
          <a:xfrm>
            <a:off x="6301297" y="1412776"/>
            <a:ext cx="1007007" cy="369332"/>
          </a:xfrm>
          <a:prstGeom prst="rect">
            <a:avLst/>
          </a:prstGeom>
          <a:noFill/>
        </p:spPr>
        <p:txBody>
          <a:bodyPr wrap="none" rtlCol="0">
            <a:spAutoFit/>
          </a:bodyPr>
          <a:lstStyle/>
          <a:p>
            <a:r>
              <a:rPr kumimoji="1" lang="en-US" altLang="ja-JP"/>
              <a:t>P&lt;0.02</a:t>
            </a:r>
            <a:endParaRPr kumimoji="1" lang="ja-JP" altLang="en-US"/>
          </a:p>
        </p:txBody>
      </p:sp>
    </p:spTree>
    <p:extLst>
      <p:ext uri="{BB962C8B-B14F-4D97-AF65-F5344CB8AC3E}">
        <p14:creationId xmlns:p14="http://schemas.microsoft.com/office/powerpoint/2010/main" val="2363628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9FCB0E-FCE0-6581-33F2-C9F2008EE454}"/>
              </a:ext>
            </a:extLst>
          </p:cNvPr>
          <p:cNvSpPr>
            <a:spLocks noGrp="1"/>
          </p:cNvSpPr>
          <p:nvPr>
            <p:ph type="title"/>
          </p:nvPr>
        </p:nvSpPr>
        <p:spPr>
          <a:xfrm>
            <a:off x="107504" y="458356"/>
            <a:ext cx="8928992" cy="634082"/>
          </a:xfrm>
        </p:spPr>
        <p:txBody>
          <a:bodyPr>
            <a:normAutofit fontScale="90000"/>
          </a:bodyPr>
          <a:lstStyle/>
          <a:p>
            <a:pPr algn="ctr"/>
            <a:r>
              <a:rPr lang="en-US" altLang="ja-JP" sz="3100">
                <a:effectLst/>
                <a:latin typeface="Segoe UI" panose="020B0502040204020203" pitchFamily="34" charset="0"/>
                <a:ea typeface="ＭＳ Ｐゴシック" panose="020B0600070205080204" pitchFamily="50" charset="-128"/>
              </a:rPr>
              <a:t>MASH</a:t>
            </a:r>
            <a:r>
              <a:rPr lang="ja-JP" altLang="ja-JP" sz="3100">
                <a:effectLst/>
                <a:latin typeface="Segoe UI" panose="020B0502040204020203" pitchFamily="34" charset="0"/>
                <a:ea typeface="ＭＳ Ｐゴシック" panose="020B0600070205080204" pitchFamily="50" charset="-128"/>
                <a:cs typeface="Segoe UI" panose="020B0502040204020203" pitchFamily="34" charset="0"/>
              </a:rPr>
              <a:t>を対象とした</a:t>
            </a:r>
            <a:r>
              <a:rPr lang="en-US" altLang="ja-JP" sz="3100">
                <a:effectLst/>
                <a:latin typeface="Segoe UI" panose="020B0502040204020203" pitchFamily="34" charset="0"/>
                <a:ea typeface="ＭＳ Ｐゴシック" panose="020B0600070205080204" pitchFamily="50" charset="-128"/>
              </a:rPr>
              <a:t>Pemafibrate</a:t>
            </a:r>
            <a:r>
              <a:rPr lang="ja-JP" altLang="ja-JP" sz="3100">
                <a:effectLst/>
                <a:latin typeface="Segoe UI" panose="020B0502040204020203" pitchFamily="34" charset="0"/>
                <a:ea typeface="ＭＳ Ｐゴシック" panose="020B0600070205080204" pitchFamily="50" charset="-128"/>
                <a:cs typeface="Segoe UI" panose="020B0502040204020203" pitchFamily="34" charset="0"/>
              </a:rPr>
              <a:t>とプラセボとの比較試験</a:t>
            </a:r>
            <a:br>
              <a:rPr lang="en-US" altLang="ja-JP" sz="1800">
                <a:effectLst/>
                <a:latin typeface="Segoe UI" panose="020B0502040204020203" pitchFamily="34" charset="0"/>
                <a:ea typeface="ＭＳ Ｐゴシック" panose="020B0600070205080204" pitchFamily="50" charset="-128"/>
                <a:cs typeface="Segoe UI" panose="020B0502040204020203" pitchFamily="34" charset="0"/>
              </a:rPr>
            </a:br>
            <a:r>
              <a:rPr lang="en-US" altLang="ja-JP" sz="1600">
                <a:effectLst/>
                <a:latin typeface="Segoe UI" panose="020B0502040204020203" pitchFamily="34" charset="0"/>
                <a:ea typeface="ＭＳ Ｐゴシック" panose="020B0600070205080204" pitchFamily="50" charset="-128"/>
              </a:rPr>
              <a:t>MRI-PDFF</a:t>
            </a:r>
            <a:r>
              <a:rPr lang="ja-JP" altLang="ja-JP" sz="1600">
                <a:effectLst/>
                <a:latin typeface="Segoe UI" panose="020B0502040204020203" pitchFamily="34" charset="0"/>
                <a:ea typeface="ＭＳ Ｐゴシック" panose="020B0600070205080204" pitchFamily="50" charset="-128"/>
                <a:cs typeface="Segoe UI" panose="020B0502040204020203" pitchFamily="34" charset="0"/>
              </a:rPr>
              <a:t>による肝脂肪量（</a:t>
            </a:r>
            <a:r>
              <a:rPr lang="en-US" altLang="ja-JP" sz="1600">
                <a:effectLst/>
                <a:latin typeface="Segoe UI" panose="020B0502040204020203" pitchFamily="34" charset="0"/>
                <a:ea typeface="ＭＳ Ｐゴシック" panose="020B0600070205080204" pitchFamily="50" charset="-128"/>
              </a:rPr>
              <a:t>A</a:t>
            </a:r>
            <a:r>
              <a:rPr lang="ja-JP" altLang="ja-JP" sz="1600">
                <a:effectLst/>
                <a:latin typeface="Segoe UI" panose="020B0502040204020203" pitchFamily="34" charset="0"/>
                <a:ea typeface="ＭＳ Ｐゴシック" panose="020B0600070205080204" pitchFamily="50" charset="-128"/>
                <a:cs typeface="Segoe UI" panose="020B0502040204020203" pitchFamily="34" charset="0"/>
              </a:rPr>
              <a:t>）および</a:t>
            </a:r>
            <a:r>
              <a:rPr lang="en-US" altLang="ja-JP" sz="1600">
                <a:effectLst/>
                <a:latin typeface="Segoe UI" panose="020B0502040204020203" pitchFamily="34" charset="0"/>
                <a:ea typeface="ＭＳ Ｐゴシック" panose="020B0600070205080204" pitchFamily="50" charset="-128"/>
              </a:rPr>
              <a:t>MRE</a:t>
            </a:r>
            <a:r>
              <a:rPr lang="ja-JP" altLang="ja-JP" sz="1600">
                <a:effectLst/>
                <a:latin typeface="Segoe UI" panose="020B0502040204020203" pitchFamily="34" charset="0"/>
                <a:ea typeface="ＭＳ Ｐゴシック" panose="020B0600070205080204" pitchFamily="50" charset="-128"/>
                <a:cs typeface="Segoe UI" panose="020B0502040204020203" pitchFamily="34" charset="0"/>
              </a:rPr>
              <a:t>による肝硬度（</a:t>
            </a:r>
            <a:r>
              <a:rPr lang="en-US" altLang="ja-JP" sz="1600">
                <a:effectLst/>
                <a:latin typeface="Segoe UI" panose="020B0502040204020203" pitchFamily="34" charset="0"/>
                <a:ea typeface="ＭＳ Ｐゴシック" panose="020B0600070205080204" pitchFamily="50" charset="-128"/>
              </a:rPr>
              <a:t>B</a:t>
            </a:r>
            <a:r>
              <a:rPr lang="ja-JP" altLang="ja-JP" sz="1600">
                <a:effectLst/>
                <a:latin typeface="Segoe UI" panose="020B0502040204020203" pitchFamily="34" charset="0"/>
                <a:ea typeface="ＭＳ Ｐゴシック" panose="020B0600070205080204" pitchFamily="50" charset="-128"/>
                <a:cs typeface="Segoe UI" panose="020B0502040204020203" pitchFamily="34" charset="0"/>
              </a:rPr>
              <a:t>）のベースラインから</a:t>
            </a:r>
            <a:r>
              <a:rPr lang="en-US" altLang="ja-JP" sz="1600">
                <a:effectLst/>
                <a:latin typeface="Segoe UI" panose="020B0502040204020203" pitchFamily="34" charset="0"/>
                <a:ea typeface="ＭＳ Ｐゴシック" panose="020B0600070205080204" pitchFamily="50" charset="-128"/>
              </a:rPr>
              <a:t>72</a:t>
            </a:r>
            <a:r>
              <a:rPr lang="ja-JP" altLang="ja-JP" sz="1600">
                <a:effectLst/>
                <a:latin typeface="Segoe UI" panose="020B0502040204020203" pitchFamily="34" charset="0"/>
                <a:ea typeface="ＭＳ Ｐゴシック" panose="020B0600070205080204" pitchFamily="50" charset="-128"/>
                <a:cs typeface="Segoe UI" panose="020B0502040204020203" pitchFamily="34" charset="0"/>
              </a:rPr>
              <a:t>週までの変化率</a:t>
            </a:r>
            <a:br>
              <a:rPr lang="en-US" altLang="ja-JP" sz="1800">
                <a:effectLst/>
                <a:latin typeface="Segoe UI" panose="020B0502040204020203" pitchFamily="34" charset="0"/>
                <a:ea typeface="ＭＳ Ｐゴシック" panose="020B0600070205080204" pitchFamily="50" charset="-128"/>
                <a:cs typeface="Segoe UI" panose="020B0502040204020203" pitchFamily="34" charset="0"/>
              </a:rPr>
            </a:br>
            <a:endParaRPr kumimoji="1" lang="ja-JP" altLang="en-US"/>
          </a:p>
        </p:txBody>
      </p:sp>
      <p:sp>
        <p:nvSpPr>
          <p:cNvPr id="3" name="テキスト プレースホルダー 2">
            <a:extLst>
              <a:ext uri="{FF2B5EF4-FFF2-40B4-BE49-F238E27FC236}">
                <a16:creationId xmlns:a16="http://schemas.microsoft.com/office/drawing/2014/main" id="{5CFDB33C-ED6D-1CCD-A909-258A6839E4AE}"/>
              </a:ext>
            </a:extLst>
          </p:cNvPr>
          <p:cNvSpPr>
            <a:spLocks noGrp="1"/>
          </p:cNvSpPr>
          <p:nvPr>
            <p:ph type="body" sz="quarter" idx="13"/>
          </p:nvPr>
        </p:nvSpPr>
        <p:spPr>
          <a:xfrm>
            <a:off x="3923928" y="6708567"/>
            <a:ext cx="5040561" cy="298866"/>
          </a:xfrm>
        </p:spPr>
        <p:txBody>
          <a:bodyPr/>
          <a:lstStyle/>
          <a:p>
            <a:r>
              <a:rPr kumimoji="1" lang="en-US" altLang="ja-JP" sz="1100" b="1" i="1"/>
              <a:t>Nakajima A et al.</a:t>
            </a:r>
            <a:r>
              <a:rPr lang="en-US" altLang="ja-JP" sz="1100" b="1" i="1" kern="0">
                <a:solidFill>
                  <a:srgbClr val="5B616B"/>
                </a:solidFill>
                <a:effectLst/>
                <a:latin typeface="Segoe UI" panose="020B0502040204020203" pitchFamily="34" charset="0"/>
                <a:ea typeface="ＭＳ Ｐゴシック" panose="020B0600070205080204" pitchFamily="50" charset="-128"/>
                <a:cs typeface="Times New Roman" panose="02020603050405020304" pitchFamily="18" charset="0"/>
              </a:rPr>
              <a:t> Aliment </a:t>
            </a:r>
            <a:r>
              <a:rPr lang="en-US" altLang="ja-JP" sz="1100" b="1" i="1" kern="0" err="1">
                <a:solidFill>
                  <a:srgbClr val="5B616B"/>
                </a:solidFill>
                <a:effectLst/>
                <a:latin typeface="Segoe UI" panose="020B0502040204020203" pitchFamily="34" charset="0"/>
                <a:ea typeface="ＭＳ Ｐゴシック" panose="020B0600070205080204" pitchFamily="50" charset="-128"/>
                <a:cs typeface="Times New Roman" panose="02020603050405020304" pitchFamily="18" charset="0"/>
              </a:rPr>
              <a:t>Pharmacol</a:t>
            </a:r>
            <a:r>
              <a:rPr lang="en-US" altLang="ja-JP" sz="1100" b="1" i="1" kern="0">
                <a:solidFill>
                  <a:srgbClr val="5B616B"/>
                </a:solidFill>
                <a:effectLst/>
                <a:latin typeface="Segoe UI" panose="020B0502040204020203" pitchFamily="34" charset="0"/>
                <a:ea typeface="ＭＳ Ｐゴシック" panose="020B0600070205080204" pitchFamily="50" charset="-128"/>
                <a:cs typeface="Times New Roman" panose="02020603050405020304" pitchFamily="18" charset="0"/>
              </a:rPr>
              <a:t> </a:t>
            </a:r>
            <a:r>
              <a:rPr lang="en-US" altLang="ja-JP" sz="1100" b="1" i="1" kern="0" err="1">
                <a:solidFill>
                  <a:srgbClr val="5B616B"/>
                </a:solidFill>
                <a:effectLst/>
                <a:latin typeface="Segoe UI" panose="020B0502040204020203" pitchFamily="34" charset="0"/>
                <a:ea typeface="ＭＳ Ｐゴシック" panose="020B0600070205080204" pitchFamily="50" charset="-128"/>
                <a:cs typeface="Times New Roman" panose="02020603050405020304" pitchFamily="18" charset="0"/>
              </a:rPr>
              <a:t>Ther</a:t>
            </a:r>
            <a:r>
              <a:rPr lang="en-US" altLang="ja-JP" sz="1100" b="1" i="1" kern="0">
                <a:solidFill>
                  <a:srgbClr val="5B616B"/>
                </a:solidFill>
                <a:effectLst/>
                <a:latin typeface="Segoe UI" panose="020B0502040204020203" pitchFamily="34" charset="0"/>
                <a:ea typeface="ＭＳ Ｐゴシック" panose="020B0600070205080204" pitchFamily="50" charset="-128"/>
                <a:cs typeface="Times New Roman" panose="02020603050405020304" pitchFamily="18" charset="0"/>
              </a:rPr>
              <a:t>.</a:t>
            </a:r>
            <a:r>
              <a:rPr lang="en-US" altLang="ja-JP" sz="1100" b="1" i="1" kern="0">
                <a:solidFill>
                  <a:srgbClr val="0071BC"/>
                </a:solidFill>
                <a:effectLst/>
                <a:latin typeface="Segoe UI" panose="020B0502040204020203" pitchFamily="34" charset="0"/>
                <a:ea typeface="ＭＳ Ｐゴシック" panose="020B0600070205080204" pitchFamily="50" charset="-128"/>
                <a:cs typeface="Times New Roman" panose="02020603050405020304" pitchFamily="18" charset="0"/>
              </a:rPr>
              <a:t> </a:t>
            </a:r>
            <a:r>
              <a:rPr lang="en-US" altLang="ja-JP" sz="1100" b="1" i="1" kern="0">
                <a:solidFill>
                  <a:srgbClr val="5B616B"/>
                </a:solidFill>
                <a:effectLst/>
                <a:latin typeface="Segoe UI" panose="020B0502040204020203" pitchFamily="34" charset="0"/>
                <a:ea typeface="ＭＳ Ｐゴシック" panose="020B0600070205080204" pitchFamily="50" charset="-128"/>
                <a:cs typeface="Times New Roman" panose="02020603050405020304" pitchFamily="18" charset="0"/>
              </a:rPr>
              <a:t>2021 Nov;54(10):1263-1277.</a:t>
            </a:r>
            <a:endParaRPr lang="ja-JP" altLang="ja-JP" sz="1100" b="1" i="1" kern="100">
              <a:effectLst/>
              <a:latin typeface="游明朝" panose="02020400000000000000" pitchFamily="18" charset="-128"/>
              <a:ea typeface="游明朝" panose="02020400000000000000" pitchFamily="18" charset="-128"/>
              <a:cs typeface="Times New Roman" panose="02020603050405020304" pitchFamily="18" charset="0"/>
            </a:endParaRPr>
          </a:p>
          <a:p>
            <a:r>
              <a:rPr kumimoji="1" lang="en-US" altLang="ja-JP"/>
              <a:t> </a:t>
            </a:r>
            <a:endParaRPr kumimoji="1" lang="ja-JP" altLang="en-US"/>
          </a:p>
        </p:txBody>
      </p:sp>
      <p:pic>
        <p:nvPicPr>
          <p:cNvPr id="4" name="図 3" descr="グラフィカル ユーザー インターフェイス&#10;&#10;自動的に生成された説明">
            <a:extLst>
              <a:ext uri="{FF2B5EF4-FFF2-40B4-BE49-F238E27FC236}">
                <a16:creationId xmlns:a16="http://schemas.microsoft.com/office/drawing/2014/main" id="{C6277DDD-13B2-E2D6-9DD6-A830AD13B7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238177"/>
            <a:ext cx="6480720" cy="5227862"/>
          </a:xfrm>
          <a:prstGeom prst="rect">
            <a:avLst/>
          </a:prstGeom>
          <a:noFill/>
          <a:ln>
            <a:noFill/>
          </a:ln>
        </p:spPr>
      </p:pic>
    </p:spTree>
    <p:extLst>
      <p:ext uri="{BB962C8B-B14F-4D97-AF65-F5344CB8AC3E}">
        <p14:creationId xmlns:p14="http://schemas.microsoft.com/office/powerpoint/2010/main" val="3922356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52A6CC-9E25-C477-6618-31B73C0ADED4}"/>
              </a:ext>
            </a:extLst>
          </p:cNvPr>
          <p:cNvSpPr>
            <a:spLocks noGrp="1"/>
          </p:cNvSpPr>
          <p:nvPr>
            <p:ph type="title"/>
          </p:nvPr>
        </p:nvSpPr>
        <p:spPr/>
        <p:txBody>
          <a:bodyPr>
            <a:normAutofit fontScale="90000"/>
          </a:bodyPr>
          <a:lstStyle/>
          <a:p>
            <a:pPr algn="ctr"/>
            <a:r>
              <a:rPr lang="ja-JP" altLang="en-US" b="1" i="0">
                <a:solidFill>
                  <a:srgbClr val="222222"/>
                </a:solidFill>
                <a:effectLst/>
                <a:latin typeface="+mj-ea"/>
              </a:rPr>
              <a:t>脂肪性肝疾患の日本語病名に関して</a:t>
            </a:r>
            <a:br>
              <a:rPr lang="ja-JP" altLang="en-US" b="1" i="0">
                <a:solidFill>
                  <a:srgbClr val="222222"/>
                </a:solidFill>
                <a:effectLst/>
                <a:latin typeface="+mj-ea"/>
              </a:rPr>
            </a:br>
            <a:r>
              <a:rPr lang="ja-JP" altLang="en-US" sz="2200" b="0" i="0">
                <a:solidFill>
                  <a:srgbClr val="222222"/>
                </a:solidFill>
                <a:effectLst/>
                <a:latin typeface="+mj-ea"/>
              </a:rPr>
              <a:t>日本消化器病学会と日本肝臓学会が合同で検討</a:t>
            </a:r>
            <a:endParaRPr kumimoji="1" lang="ja-JP" altLang="en-US" sz="2200">
              <a:latin typeface="+mj-ea"/>
            </a:endParaRPr>
          </a:p>
        </p:txBody>
      </p:sp>
      <p:sp>
        <p:nvSpPr>
          <p:cNvPr id="5" name="テキスト ボックス 4">
            <a:extLst>
              <a:ext uri="{FF2B5EF4-FFF2-40B4-BE49-F238E27FC236}">
                <a16:creationId xmlns:a16="http://schemas.microsoft.com/office/drawing/2014/main" id="{2EADA323-827F-EC69-136C-38A45D25E86D}"/>
              </a:ext>
            </a:extLst>
          </p:cNvPr>
          <p:cNvSpPr txBox="1"/>
          <p:nvPr/>
        </p:nvSpPr>
        <p:spPr>
          <a:xfrm>
            <a:off x="827584" y="1556792"/>
            <a:ext cx="7488832" cy="4755148"/>
          </a:xfrm>
          <a:prstGeom prst="rect">
            <a:avLst/>
          </a:prstGeom>
          <a:noFill/>
        </p:spPr>
        <p:txBody>
          <a:bodyPr wrap="square">
            <a:spAutoFit/>
          </a:bodyPr>
          <a:lstStyle/>
          <a:p>
            <a:pPr algn="ctr"/>
            <a:endParaRPr lang="ja-JP" altLang="en-US" b="0" i="0">
              <a:solidFill>
                <a:srgbClr val="222222"/>
              </a:solidFill>
              <a:effectLst/>
              <a:latin typeface="Meiryo" panose="020B0604030504040204" pitchFamily="50" charset="-128"/>
              <a:ea typeface="Meiryo" panose="020B0604030504040204" pitchFamily="50" charset="-128"/>
            </a:endParaRPr>
          </a:p>
          <a:p>
            <a:pPr algn="l">
              <a:spcAft>
                <a:spcPts val="1800"/>
              </a:spcAft>
              <a:buFont typeface="Arial" panose="020B0604020202020204" pitchFamily="34" charset="0"/>
              <a:buChar char="•"/>
            </a:pPr>
            <a:r>
              <a:rPr lang="en-US" altLang="ja-JP" b="0" i="0" err="1">
                <a:solidFill>
                  <a:srgbClr val="222222"/>
                </a:solidFill>
                <a:effectLst/>
                <a:latin typeface="ＭＳ Ｐゴシック" panose="020B0600070205080204" pitchFamily="50" charset="-128"/>
                <a:ea typeface="ＭＳ Ｐゴシック" panose="020B0600070205080204" pitchFamily="50" charset="-128"/>
              </a:rPr>
              <a:t>Steatotic</a:t>
            </a:r>
            <a:r>
              <a:rPr lang="en-US" altLang="ja-JP" b="0" i="0">
                <a:solidFill>
                  <a:srgbClr val="222222"/>
                </a:solidFill>
                <a:effectLst/>
                <a:latin typeface="ＭＳ Ｐゴシック" panose="020B0600070205080204" pitchFamily="50" charset="-128"/>
                <a:ea typeface="ＭＳ Ｐゴシック" panose="020B0600070205080204" pitchFamily="50" charset="-128"/>
              </a:rPr>
              <a:t> Liver Disease</a:t>
            </a:r>
            <a:r>
              <a:rPr lang="ja-JP" altLang="en-US" b="0" i="0">
                <a:solidFill>
                  <a:srgbClr val="222222"/>
                </a:solidFill>
                <a:effectLst/>
                <a:latin typeface="ＭＳ Ｐゴシック" panose="020B0600070205080204" pitchFamily="50" charset="-128"/>
                <a:ea typeface="ＭＳ Ｐゴシック" panose="020B0600070205080204" pitchFamily="50" charset="-128"/>
              </a:rPr>
              <a:t>（</a:t>
            </a:r>
            <a:r>
              <a:rPr lang="en-US" altLang="ja-JP" b="0" i="0">
                <a:solidFill>
                  <a:srgbClr val="222222"/>
                </a:solidFill>
                <a:effectLst/>
                <a:latin typeface="ＭＳ Ｐゴシック" panose="020B0600070205080204" pitchFamily="50" charset="-128"/>
                <a:ea typeface="ＭＳ Ｐゴシック" panose="020B0600070205080204" pitchFamily="50" charset="-128"/>
              </a:rPr>
              <a:t>SLD</a:t>
            </a:r>
            <a:r>
              <a:rPr lang="ja-JP" altLang="en-US" b="0" i="0">
                <a:solidFill>
                  <a:srgbClr val="222222"/>
                </a:solidFill>
                <a:effectLst/>
                <a:latin typeface="ＭＳ Ｐゴシック" panose="020B0600070205080204" pitchFamily="50" charset="-128"/>
                <a:ea typeface="ＭＳ Ｐゴシック" panose="020B0600070205080204" pitchFamily="50" charset="-128"/>
              </a:rPr>
              <a:t>）：脂肪性肝疾患</a:t>
            </a:r>
          </a:p>
          <a:p>
            <a:pPr algn="l">
              <a:spcAft>
                <a:spcPts val="1800"/>
              </a:spcAft>
              <a:buFont typeface="Arial" panose="020B0604020202020204" pitchFamily="34" charset="0"/>
              <a:buChar char="•"/>
            </a:pPr>
            <a:r>
              <a:rPr lang="en-US" altLang="ja-JP" b="0" i="0">
                <a:solidFill>
                  <a:srgbClr val="222222"/>
                </a:solidFill>
                <a:effectLst/>
                <a:latin typeface="ＭＳ Ｐゴシック" panose="020B0600070205080204" pitchFamily="50" charset="-128"/>
                <a:ea typeface="ＭＳ Ｐゴシック" panose="020B0600070205080204" pitchFamily="50" charset="-128"/>
              </a:rPr>
              <a:t>Metabolic Dysfunction Associated </a:t>
            </a:r>
            <a:r>
              <a:rPr lang="en-US" altLang="ja-JP" b="0" i="0" err="1">
                <a:solidFill>
                  <a:srgbClr val="222222"/>
                </a:solidFill>
                <a:effectLst/>
                <a:latin typeface="ＭＳ Ｐゴシック" panose="020B0600070205080204" pitchFamily="50" charset="-128"/>
                <a:ea typeface="ＭＳ Ｐゴシック" panose="020B0600070205080204" pitchFamily="50" charset="-128"/>
              </a:rPr>
              <a:t>Steatotic</a:t>
            </a:r>
            <a:r>
              <a:rPr lang="en-US" altLang="ja-JP" b="0" i="0">
                <a:solidFill>
                  <a:srgbClr val="222222"/>
                </a:solidFill>
                <a:effectLst/>
                <a:latin typeface="ＭＳ Ｐゴシック" panose="020B0600070205080204" pitchFamily="50" charset="-128"/>
                <a:ea typeface="ＭＳ Ｐゴシック" panose="020B0600070205080204" pitchFamily="50" charset="-128"/>
              </a:rPr>
              <a:t> Liver Disease</a:t>
            </a:r>
            <a:r>
              <a:rPr lang="ja-JP" altLang="en-US" b="0" i="0">
                <a:solidFill>
                  <a:srgbClr val="222222"/>
                </a:solidFill>
                <a:effectLst/>
                <a:latin typeface="ＭＳ Ｐゴシック" panose="020B0600070205080204" pitchFamily="50" charset="-128"/>
                <a:ea typeface="ＭＳ Ｐゴシック" panose="020B0600070205080204" pitchFamily="50" charset="-128"/>
              </a:rPr>
              <a:t>（</a:t>
            </a:r>
            <a:r>
              <a:rPr lang="en-US" altLang="ja-JP" b="0" i="0">
                <a:solidFill>
                  <a:srgbClr val="222222"/>
                </a:solidFill>
                <a:effectLst/>
                <a:latin typeface="ＭＳ Ｐゴシック" panose="020B0600070205080204" pitchFamily="50" charset="-128"/>
                <a:ea typeface="ＭＳ Ｐゴシック" panose="020B0600070205080204" pitchFamily="50" charset="-128"/>
              </a:rPr>
              <a:t>MASLD</a:t>
            </a:r>
            <a:r>
              <a:rPr lang="ja-JP" altLang="en-US" b="0" i="0">
                <a:solidFill>
                  <a:srgbClr val="222222"/>
                </a:solidFill>
                <a:effectLst/>
                <a:latin typeface="ＭＳ Ｐゴシック" panose="020B0600070205080204" pitchFamily="50" charset="-128"/>
                <a:ea typeface="ＭＳ Ｐゴシック" panose="020B0600070205080204" pitchFamily="50" charset="-128"/>
              </a:rPr>
              <a:t>）</a:t>
            </a:r>
            <a:r>
              <a:rPr lang="en-US" altLang="ja-JP" b="0" i="0">
                <a:solidFill>
                  <a:srgbClr val="222222"/>
                </a:solidFill>
                <a:effectLst/>
                <a:latin typeface="ＭＳ Ｐゴシック" panose="020B0600070205080204" pitchFamily="50" charset="-128"/>
                <a:ea typeface="ＭＳ Ｐゴシック" panose="020B0600070205080204" pitchFamily="50" charset="-128"/>
              </a:rPr>
              <a:t>	</a:t>
            </a:r>
            <a:r>
              <a:rPr lang="ja-JP" altLang="en-US" b="0" i="0">
                <a:solidFill>
                  <a:srgbClr val="222222"/>
                </a:solidFill>
                <a:effectLst/>
                <a:latin typeface="ＭＳ Ｐゴシック" panose="020B0600070205080204" pitchFamily="50" charset="-128"/>
                <a:ea typeface="ＭＳ Ｐゴシック" panose="020B0600070205080204" pitchFamily="50" charset="-128"/>
              </a:rPr>
              <a:t>：代謝機能障害関連脂肪性肝疾患</a:t>
            </a:r>
          </a:p>
          <a:p>
            <a:pPr algn="l">
              <a:spcAft>
                <a:spcPts val="1800"/>
              </a:spcAft>
              <a:buFont typeface="Arial" panose="020B0604020202020204" pitchFamily="34" charset="0"/>
              <a:buChar char="•"/>
            </a:pPr>
            <a:r>
              <a:rPr lang="en-US" altLang="ja-JP" b="0" i="0">
                <a:solidFill>
                  <a:srgbClr val="222222"/>
                </a:solidFill>
                <a:effectLst/>
                <a:latin typeface="ＭＳ Ｐゴシック" panose="020B0600070205080204" pitchFamily="50" charset="-128"/>
                <a:ea typeface="ＭＳ Ｐゴシック" panose="020B0600070205080204" pitchFamily="50" charset="-128"/>
              </a:rPr>
              <a:t>Metabolic Dysfunction Associated Steatohepatitis</a:t>
            </a:r>
            <a:r>
              <a:rPr lang="ja-JP" altLang="en-US" b="0" i="0">
                <a:solidFill>
                  <a:srgbClr val="222222"/>
                </a:solidFill>
                <a:effectLst/>
                <a:latin typeface="ＭＳ Ｐゴシック" panose="020B0600070205080204" pitchFamily="50" charset="-128"/>
                <a:ea typeface="ＭＳ Ｐゴシック" panose="020B0600070205080204" pitchFamily="50" charset="-128"/>
              </a:rPr>
              <a:t>（</a:t>
            </a:r>
            <a:r>
              <a:rPr lang="en-US" altLang="ja-JP" b="0" i="0">
                <a:solidFill>
                  <a:srgbClr val="222222"/>
                </a:solidFill>
                <a:effectLst/>
                <a:latin typeface="ＭＳ Ｐゴシック" panose="020B0600070205080204" pitchFamily="50" charset="-128"/>
                <a:ea typeface="ＭＳ Ｐゴシック" panose="020B0600070205080204" pitchFamily="50" charset="-128"/>
              </a:rPr>
              <a:t>MASH</a:t>
            </a:r>
            <a:r>
              <a:rPr lang="ja-JP" altLang="en-US" b="0" i="0">
                <a:solidFill>
                  <a:srgbClr val="222222"/>
                </a:solidFill>
                <a:effectLst/>
                <a:latin typeface="ＭＳ Ｐゴシック" panose="020B0600070205080204" pitchFamily="50" charset="-128"/>
                <a:ea typeface="ＭＳ Ｐゴシック" panose="020B0600070205080204" pitchFamily="50" charset="-128"/>
              </a:rPr>
              <a:t>）</a:t>
            </a:r>
            <a:endParaRPr lang="en-US" altLang="ja-JP" b="0" i="0">
              <a:solidFill>
                <a:srgbClr val="222222"/>
              </a:solidFill>
              <a:effectLst/>
              <a:latin typeface="ＭＳ Ｐゴシック" panose="020B0600070205080204" pitchFamily="50" charset="-128"/>
              <a:ea typeface="ＭＳ Ｐゴシック" panose="020B0600070205080204" pitchFamily="50" charset="-128"/>
            </a:endParaRPr>
          </a:p>
          <a:p>
            <a:pPr algn="l">
              <a:spcAft>
                <a:spcPts val="1800"/>
              </a:spcAft>
            </a:pPr>
            <a:r>
              <a:rPr lang="en-US" altLang="ja-JP" b="0" i="0">
                <a:solidFill>
                  <a:srgbClr val="222222"/>
                </a:solidFill>
                <a:effectLst/>
                <a:latin typeface="ＭＳ Ｐゴシック" panose="020B0600070205080204" pitchFamily="50" charset="-128"/>
                <a:ea typeface="ＭＳ Ｐゴシック" panose="020B0600070205080204" pitchFamily="50" charset="-128"/>
              </a:rPr>
              <a:t>	</a:t>
            </a:r>
            <a:r>
              <a:rPr lang="ja-JP" altLang="en-US" b="0" i="0">
                <a:solidFill>
                  <a:srgbClr val="222222"/>
                </a:solidFill>
                <a:effectLst/>
                <a:latin typeface="ＭＳ Ｐゴシック" panose="020B0600070205080204" pitchFamily="50" charset="-128"/>
                <a:ea typeface="ＭＳ Ｐゴシック" panose="020B0600070205080204" pitchFamily="50" charset="-128"/>
              </a:rPr>
              <a:t>：代謝機能障害関連脂肪肝炎</a:t>
            </a:r>
          </a:p>
          <a:p>
            <a:pPr algn="l">
              <a:spcAft>
                <a:spcPts val="1800"/>
              </a:spcAft>
              <a:buFont typeface="Arial" panose="020B0604020202020204" pitchFamily="34" charset="0"/>
              <a:buChar char="•"/>
            </a:pPr>
            <a:r>
              <a:rPr lang="en-US" altLang="ja-JP" b="0" i="0">
                <a:solidFill>
                  <a:srgbClr val="222222"/>
                </a:solidFill>
                <a:effectLst/>
                <a:latin typeface="ＭＳ Ｐゴシック" panose="020B0600070205080204" pitchFamily="50" charset="-128"/>
                <a:ea typeface="ＭＳ Ｐゴシック" panose="020B0600070205080204" pitchFamily="50" charset="-128"/>
              </a:rPr>
              <a:t>Alcohol Associated (Related) Liver Disease</a:t>
            </a:r>
            <a:r>
              <a:rPr lang="ja-JP" altLang="en-US" b="0" i="0">
                <a:solidFill>
                  <a:srgbClr val="222222"/>
                </a:solidFill>
                <a:effectLst/>
                <a:latin typeface="ＭＳ Ｐゴシック" panose="020B0600070205080204" pitchFamily="50" charset="-128"/>
                <a:ea typeface="ＭＳ Ｐゴシック" panose="020B0600070205080204" pitchFamily="50" charset="-128"/>
              </a:rPr>
              <a:t>（</a:t>
            </a:r>
            <a:r>
              <a:rPr lang="en-US" altLang="ja-JP" b="0" i="0">
                <a:solidFill>
                  <a:srgbClr val="222222"/>
                </a:solidFill>
                <a:effectLst/>
                <a:latin typeface="ＭＳ Ｐゴシック" panose="020B0600070205080204" pitchFamily="50" charset="-128"/>
                <a:ea typeface="ＭＳ Ｐゴシック" panose="020B0600070205080204" pitchFamily="50" charset="-128"/>
              </a:rPr>
              <a:t>ALD</a:t>
            </a:r>
            <a:r>
              <a:rPr lang="ja-JP" altLang="en-US" b="0" i="0">
                <a:solidFill>
                  <a:srgbClr val="222222"/>
                </a:solidFill>
                <a:effectLst/>
                <a:latin typeface="ＭＳ Ｐゴシック" panose="020B0600070205080204" pitchFamily="50" charset="-128"/>
                <a:ea typeface="ＭＳ Ｐゴシック" panose="020B0600070205080204" pitchFamily="50" charset="-128"/>
              </a:rPr>
              <a:t>）</a:t>
            </a:r>
            <a:r>
              <a:rPr lang="en-US" altLang="ja-JP" b="0" i="0">
                <a:solidFill>
                  <a:srgbClr val="222222"/>
                </a:solidFill>
                <a:effectLst/>
                <a:latin typeface="ＭＳ Ｐゴシック" panose="020B0600070205080204" pitchFamily="50" charset="-128"/>
                <a:ea typeface="ＭＳ Ｐゴシック" panose="020B0600070205080204" pitchFamily="50" charset="-128"/>
              </a:rPr>
              <a:t>			</a:t>
            </a:r>
            <a:r>
              <a:rPr lang="ja-JP" altLang="en-US" b="0" i="0">
                <a:solidFill>
                  <a:srgbClr val="222222"/>
                </a:solidFill>
                <a:effectLst/>
                <a:latin typeface="ＭＳ Ｐゴシック" panose="020B0600070205080204" pitchFamily="50" charset="-128"/>
                <a:ea typeface="ＭＳ Ｐゴシック" panose="020B0600070205080204" pitchFamily="50" charset="-128"/>
              </a:rPr>
              <a:t>：アルコール関連肝疾患</a:t>
            </a:r>
          </a:p>
          <a:p>
            <a:pPr algn="l">
              <a:spcAft>
                <a:spcPts val="1800"/>
              </a:spcAft>
              <a:buFont typeface="Arial" panose="020B0604020202020204" pitchFamily="34" charset="0"/>
              <a:buChar char="•"/>
            </a:pPr>
            <a:r>
              <a:rPr lang="en-US" altLang="ja-JP" b="0" i="0" err="1">
                <a:solidFill>
                  <a:srgbClr val="222222"/>
                </a:solidFill>
                <a:effectLst/>
                <a:latin typeface="ＭＳ Ｐゴシック" panose="020B0600070205080204" pitchFamily="50" charset="-128"/>
                <a:ea typeface="ＭＳ Ｐゴシック" panose="020B0600070205080204" pitchFamily="50" charset="-128"/>
              </a:rPr>
              <a:t>MetALD</a:t>
            </a:r>
            <a:r>
              <a:rPr lang="ja-JP" altLang="en-US" b="0" i="0">
                <a:solidFill>
                  <a:srgbClr val="222222"/>
                </a:solidFill>
                <a:effectLst/>
                <a:latin typeface="ＭＳ Ｐゴシック" panose="020B0600070205080204" pitchFamily="50" charset="-128"/>
                <a:ea typeface="ＭＳ Ｐゴシック" panose="020B0600070205080204" pitchFamily="50" charset="-128"/>
              </a:rPr>
              <a:t>：代謝機能障害アルコール関連肝疾患</a:t>
            </a:r>
          </a:p>
          <a:p>
            <a:pPr algn="l">
              <a:spcAft>
                <a:spcPts val="1800"/>
              </a:spcAft>
              <a:buFont typeface="Arial" panose="020B0604020202020204" pitchFamily="34" charset="0"/>
              <a:buChar char="•"/>
            </a:pPr>
            <a:r>
              <a:rPr lang="en-US" altLang="ja-JP" b="0" i="0">
                <a:solidFill>
                  <a:srgbClr val="222222"/>
                </a:solidFill>
                <a:effectLst/>
                <a:latin typeface="ＭＳ Ｐゴシック" panose="020B0600070205080204" pitchFamily="50" charset="-128"/>
                <a:ea typeface="ＭＳ Ｐゴシック" panose="020B0600070205080204" pitchFamily="50" charset="-128"/>
              </a:rPr>
              <a:t>Cryptogenic </a:t>
            </a:r>
            <a:r>
              <a:rPr lang="en-US" altLang="ja-JP" b="0" i="0" err="1">
                <a:solidFill>
                  <a:srgbClr val="222222"/>
                </a:solidFill>
                <a:effectLst/>
                <a:latin typeface="ＭＳ Ｐゴシック" panose="020B0600070205080204" pitchFamily="50" charset="-128"/>
                <a:ea typeface="ＭＳ Ｐゴシック" panose="020B0600070205080204" pitchFamily="50" charset="-128"/>
              </a:rPr>
              <a:t>Steatotic</a:t>
            </a:r>
            <a:r>
              <a:rPr lang="en-US" altLang="ja-JP" b="0" i="0">
                <a:solidFill>
                  <a:srgbClr val="222222"/>
                </a:solidFill>
                <a:effectLst/>
                <a:latin typeface="ＭＳ Ｐゴシック" panose="020B0600070205080204" pitchFamily="50" charset="-128"/>
                <a:ea typeface="ＭＳ Ｐゴシック" panose="020B0600070205080204" pitchFamily="50" charset="-128"/>
              </a:rPr>
              <a:t> Liver Disease</a:t>
            </a:r>
            <a:r>
              <a:rPr lang="ja-JP" altLang="en-US" b="0" i="0">
                <a:solidFill>
                  <a:srgbClr val="222222"/>
                </a:solidFill>
                <a:effectLst/>
                <a:latin typeface="ＭＳ Ｐゴシック" panose="020B0600070205080204" pitchFamily="50" charset="-128"/>
                <a:ea typeface="ＭＳ Ｐゴシック" panose="020B0600070205080204" pitchFamily="50" charset="-128"/>
              </a:rPr>
              <a:t>：成因不明脂肪性肝疾患</a:t>
            </a:r>
          </a:p>
          <a:p>
            <a:pPr algn="l">
              <a:spcAft>
                <a:spcPts val="1800"/>
              </a:spcAft>
              <a:buFont typeface="Arial" panose="020B0604020202020204" pitchFamily="34" charset="0"/>
              <a:buChar char="•"/>
            </a:pPr>
            <a:r>
              <a:rPr lang="en-US" altLang="ja-JP" b="0" i="0">
                <a:solidFill>
                  <a:srgbClr val="222222"/>
                </a:solidFill>
                <a:effectLst/>
                <a:latin typeface="ＭＳ Ｐゴシック" panose="020B0600070205080204" pitchFamily="50" charset="-128"/>
                <a:ea typeface="ＭＳ Ｐゴシック" panose="020B0600070205080204" pitchFamily="50" charset="-128"/>
              </a:rPr>
              <a:t>Specific </a:t>
            </a:r>
            <a:r>
              <a:rPr lang="en-US" altLang="ja-JP" b="0" i="0" err="1">
                <a:solidFill>
                  <a:srgbClr val="222222"/>
                </a:solidFill>
                <a:effectLst/>
                <a:latin typeface="ＭＳ Ｐゴシック" panose="020B0600070205080204" pitchFamily="50" charset="-128"/>
                <a:ea typeface="ＭＳ Ｐゴシック" panose="020B0600070205080204" pitchFamily="50" charset="-128"/>
              </a:rPr>
              <a:t>Aetiology</a:t>
            </a:r>
            <a:r>
              <a:rPr lang="en-US" altLang="ja-JP" b="0" i="0">
                <a:solidFill>
                  <a:srgbClr val="222222"/>
                </a:solidFill>
                <a:effectLst/>
                <a:latin typeface="ＭＳ Ｐゴシック" panose="020B0600070205080204" pitchFamily="50" charset="-128"/>
                <a:ea typeface="ＭＳ Ｐゴシック" panose="020B0600070205080204" pitchFamily="50" charset="-128"/>
              </a:rPr>
              <a:t> </a:t>
            </a:r>
            <a:r>
              <a:rPr lang="en-US" altLang="ja-JP" b="0" i="0" err="1">
                <a:solidFill>
                  <a:srgbClr val="222222"/>
                </a:solidFill>
                <a:effectLst/>
                <a:latin typeface="ＭＳ Ｐゴシック" panose="020B0600070205080204" pitchFamily="50" charset="-128"/>
                <a:ea typeface="ＭＳ Ｐゴシック" panose="020B0600070205080204" pitchFamily="50" charset="-128"/>
              </a:rPr>
              <a:t>Steatotic</a:t>
            </a:r>
            <a:r>
              <a:rPr lang="en-US" altLang="ja-JP" b="0" i="0">
                <a:solidFill>
                  <a:srgbClr val="222222"/>
                </a:solidFill>
                <a:effectLst/>
                <a:latin typeface="ＭＳ Ｐゴシック" panose="020B0600070205080204" pitchFamily="50" charset="-128"/>
                <a:ea typeface="ＭＳ Ｐゴシック" panose="020B0600070205080204" pitchFamily="50" charset="-128"/>
              </a:rPr>
              <a:t> Liver Disease</a:t>
            </a:r>
            <a:r>
              <a:rPr lang="ja-JP" altLang="en-US" b="0" i="0">
                <a:solidFill>
                  <a:srgbClr val="222222"/>
                </a:solidFill>
                <a:effectLst/>
                <a:latin typeface="ＭＳ Ｐゴシック" panose="020B0600070205080204" pitchFamily="50" charset="-128"/>
                <a:ea typeface="ＭＳ Ｐゴシック" panose="020B0600070205080204" pitchFamily="50" charset="-128"/>
              </a:rPr>
              <a:t>：特定成因脂肪性肝疾患</a:t>
            </a:r>
          </a:p>
        </p:txBody>
      </p:sp>
    </p:spTree>
    <p:extLst>
      <p:ext uri="{BB962C8B-B14F-4D97-AF65-F5344CB8AC3E}">
        <p14:creationId xmlns:p14="http://schemas.microsoft.com/office/powerpoint/2010/main" val="1858283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93D90C-8EA0-4BC3-E705-493D136BD538}"/>
              </a:ext>
            </a:extLst>
          </p:cNvPr>
          <p:cNvSpPr>
            <a:spLocks noGrp="1"/>
          </p:cNvSpPr>
          <p:nvPr>
            <p:ph type="title"/>
          </p:nvPr>
        </p:nvSpPr>
        <p:spPr>
          <a:xfrm>
            <a:off x="457200" y="274638"/>
            <a:ext cx="8229600" cy="490066"/>
          </a:xfrm>
        </p:spPr>
        <p:txBody>
          <a:bodyPr>
            <a:noAutofit/>
          </a:bodyPr>
          <a:lstStyle/>
          <a:p>
            <a:pPr algn="ctr"/>
            <a:r>
              <a:rPr lang="en-US" altLang="ja-JP" sz="2200">
                <a:effectLst/>
                <a:latin typeface="+mj-ea"/>
                <a:cs typeface="Times New Roman" panose="02020603050405020304" pitchFamily="18" charset="0"/>
              </a:rPr>
              <a:t>Pemafibrate</a:t>
            </a:r>
            <a:r>
              <a:rPr lang="ja-JP" altLang="ja-JP" sz="2200">
                <a:effectLst/>
                <a:latin typeface="+mj-ea"/>
                <a:cs typeface="Times New Roman" panose="02020603050405020304" pitchFamily="18" charset="0"/>
              </a:rPr>
              <a:t>と</a:t>
            </a:r>
            <a:r>
              <a:rPr lang="en-US" altLang="ja-JP" sz="2200">
                <a:effectLst/>
                <a:latin typeface="+mj-ea"/>
                <a:cs typeface="Times New Roman" panose="02020603050405020304" pitchFamily="18" charset="0"/>
              </a:rPr>
              <a:t>Tofogliflozin</a:t>
            </a:r>
            <a:r>
              <a:rPr lang="ja-JP" altLang="ja-JP" sz="2200">
                <a:effectLst/>
                <a:latin typeface="+mj-ea"/>
                <a:cs typeface="Times New Roman" panose="02020603050405020304" pitchFamily="18" charset="0"/>
              </a:rPr>
              <a:t>の併用投与による</a:t>
            </a:r>
            <a:br>
              <a:rPr lang="en-US" altLang="ja-JP" sz="2200">
                <a:effectLst/>
                <a:latin typeface="+mj-ea"/>
                <a:cs typeface="Times New Roman" panose="02020603050405020304" pitchFamily="18" charset="0"/>
              </a:rPr>
            </a:br>
            <a:r>
              <a:rPr lang="en-US" altLang="ja-JP" sz="2200">
                <a:effectLst/>
                <a:latin typeface="+mj-ea"/>
                <a:cs typeface="Times New Roman" panose="02020603050405020304" pitchFamily="18" charset="0"/>
              </a:rPr>
              <a:t>MASH</a:t>
            </a:r>
            <a:r>
              <a:rPr lang="ja-JP" altLang="ja-JP" sz="2200">
                <a:effectLst/>
                <a:latin typeface="+mj-ea"/>
                <a:cs typeface="Times New Roman" panose="02020603050405020304" pitchFamily="18" charset="0"/>
              </a:rPr>
              <a:t>実験モデルマウスの病理組織の改善効果</a:t>
            </a:r>
            <a:endParaRPr kumimoji="1" lang="ja-JP" altLang="en-US" sz="2200">
              <a:latin typeface="+mj-ea"/>
            </a:endParaRPr>
          </a:p>
        </p:txBody>
      </p:sp>
      <p:sp>
        <p:nvSpPr>
          <p:cNvPr id="3" name="テキスト プレースホルダー 2">
            <a:extLst>
              <a:ext uri="{FF2B5EF4-FFF2-40B4-BE49-F238E27FC236}">
                <a16:creationId xmlns:a16="http://schemas.microsoft.com/office/drawing/2014/main" id="{9E7703D3-4A5A-105F-2BEA-7F7127080276}"/>
              </a:ext>
            </a:extLst>
          </p:cNvPr>
          <p:cNvSpPr>
            <a:spLocks noGrp="1"/>
          </p:cNvSpPr>
          <p:nvPr>
            <p:ph type="body" sz="quarter" idx="13"/>
          </p:nvPr>
        </p:nvSpPr>
        <p:spPr>
          <a:xfrm>
            <a:off x="3743348" y="6513086"/>
            <a:ext cx="4968552" cy="276999"/>
          </a:xfrm>
        </p:spPr>
        <p:txBody>
          <a:bodyPr/>
          <a:lstStyle/>
          <a:p>
            <a:r>
              <a:rPr lang="en-US" altLang="ja-JP" sz="1200" kern="0">
                <a:solidFill>
                  <a:srgbClr val="222222"/>
                </a:solidFill>
                <a:effectLst/>
                <a:latin typeface="+mj-ea"/>
                <a:ea typeface="+mj-ea"/>
                <a:cs typeface="ＭＳ Ｐゴシック" panose="020B0600070205080204" pitchFamily="50" charset="-128"/>
              </a:rPr>
              <a:t>Murakami K et al. </a:t>
            </a:r>
            <a:r>
              <a:rPr lang="en-US" altLang="ja-JP" sz="1200" i="1">
                <a:solidFill>
                  <a:srgbClr val="222222"/>
                </a:solidFill>
                <a:effectLst/>
                <a:latin typeface="+mj-ea"/>
                <a:ea typeface="+mj-ea"/>
              </a:rPr>
              <a:t>Cells</a:t>
            </a:r>
            <a:r>
              <a:rPr lang="en-US" altLang="ja-JP" sz="1200">
                <a:solidFill>
                  <a:srgbClr val="222222"/>
                </a:solidFill>
                <a:effectLst/>
                <a:latin typeface="+mj-ea"/>
                <a:ea typeface="+mj-ea"/>
              </a:rPr>
              <a:t> </a:t>
            </a:r>
            <a:r>
              <a:rPr lang="en-US" altLang="ja-JP" sz="1200" b="1">
                <a:solidFill>
                  <a:srgbClr val="222222"/>
                </a:solidFill>
                <a:effectLst/>
                <a:latin typeface="+mj-ea"/>
                <a:ea typeface="+mj-ea"/>
              </a:rPr>
              <a:t>2022</a:t>
            </a:r>
            <a:r>
              <a:rPr lang="en-US" altLang="ja-JP" sz="1200">
                <a:solidFill>
                  <a:srgbClr val="222222"/>
                </a:solidFill>
                <a:effectLst/>
                <a:latin typeface="+mj-ea"/>
                <a:ea typeface="+mj-ea"/>
              </a:rPr>
              <a:t>, </a:t>
            </a:r>
            <a:r>
              <a:rPr lang="en-US" altLang="ja-JP" sz="1200" i="1">
                <a:solidFill>
                  <a:srgbClr val="222222"/>
                </a:solidFill>
                <a:effectLst/>
                <a:latin typeface="+mj-ea"/>
                <a:ea typeface="+mj-ea"/>
              </a:rPr>
              <a:t>11</a:t>
            </a:r>
            <a:r>
              <a:rPr lang="en-US" altLang="ja-JP" sz="1200">
                <a:solidFill>
                  <a:srgbClr val="222222"/>
                </a:solidFill>
                <a:effectLst/>
                <a:latin typeface="+mj-ea"/>
                <a:ea typeface="+mj-ea"/>
              </a:rPr>
              <a:t>(4), 720</a:t>
            </a:r>
            <a:endParaRPr kumimoji="1" lang="ja-JP" altLang="en-US" sz="1200">
              <a:latin typeface="+mj-ea"/>
              <a:ea typeface="+mj-ea"/>
            </a:endParaRPr>
          </a:p>
        </p:txBody>
      </p:sp>
      <p:pic>
        <p:nvPicPr>
          <p:cNvPr id="4" name="図 3" descr="Cells 11 00720 g001">
            <a:extLst>
              <a:ext uri="{FF2B5EF4-FFF2-40B4-BE49-F238E27FC236}">
                <a16:creationId xmlns:a16="http://schemas.microsoft.com/office/drawing/2014/main" id="{B8E60745-5DC6-BB3E-D0AF-B4C79BD3D0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100" y="908720"/>
            <a:ext cx="5400040" cy="5834380"/>
          </a:xfrm>
          <a:prstGeom prst="rect">
            <a:avLst/>
          </a:prstGeom>
          <a:noFill/>
          <a:ln>
            <a:noFill/>
          </a:ln>
        </p:spPr>
      </p:pic>
      <p:sp>
        <p:nvSpPr>
          <p:cNvPr id="6" name="テキスト ボックス 5">
            <a:extLst>
              <a:ext uri="{FF2B5EF4-FFF2-40B4-BE49-F238E27FC236}">
                <a16:creationId xmlns:a16="http://schemas.microsoft.com/office/drawing/2014/main" id="{C8E15ACB-39E9-BB10-4C72-936136187EDD}"/>
              </a:ext>
            </a:extLst>
          </p:cNvPr>
          <p:cNvSpPr txBox="1"/>
          <p:nvPr/>
        </p:nvSpPr>
        <p:spPr>
          <a:xfrm>
            <a:off x="6012160" y="2420888"/>
            <a:ext cx="3059832" cy="3139321"/>
          </a:xfrm>
          <a:prstGeom prst="rect">
            <a:avLst/>
          </a:prstGeom>
          <a:noFill/>
        </p:spPr>
        <p:txBody>
          <a:bodyPr wrap="square">
            <a:spAutoFit/>
          </a:bodyPr>
          <a:lstStyle/>
          <a:p>
            <a:r>
              <a:rPr lang="en-US" altLang="ja-JP" sz="1800">
                <a:effectLst/>
                <a:latin typeface="+mn-ea"/>
                <a:cs typeface="Times New Roman" panose="02020603050405020304" pitchFamily="18" charset="0"/>
              </a:rPr>
              <a:t>(A</a:t>
            </a:r>
            <a:r>
              <a:rPr lang="ja-JP" altLang="ja-JP" sz="1800">
                <a:effectLst/>
                <a:latin typeface="+mn-ea"/>
                <a:cs typeface="Times New Roman" panose="02020603050405020304" pitchFamily="18" charset="0"/>
              </a:rPr>
              <a:t>）血清トリグリセリド、（</a:t>
            </a:r>
            <a:r>
              <a:rPr lang="en-US" altLang="ja-JP" sz="1800">
                <a:effectLst/>
                <a:latin typeface="+mn-ea"/>
                <a:cs typeface="Times New Roman" panose="02020603050405020304" pitchFamily="18" charset="0"/>
              </a:rPr>
              <a:t>B</a:t>
            </a:r>
            <a:r>
              <a:rPr lang="ja-JP" altLang="ja-JP" sz="1800">
                <a:effectLst/>
                <a:latin typeface="+mn-ea"/>
                <a:cs typeface="Times New Roman" panose="02020603050405020304" pitchFamily="18" charset="0"/>
              </a:rPr>
              <a:t>）血清グルコース、（</a:t>
            </a:r>
            <a:r>
              <a:rPr lang="en-US" altLang="ja-JP" sz="1800">
                <a:effectLst/>
                <a:latin typeface="+mn-ea"/>
                <a:cs typeface="Times New Roman" panose="02020603050405020304" pitchFamily="18" charset="0"/>
              </a:rPr>
              <a:t>C</a:t>
            </a:r>
            <a:r>
              <a:rPr lang="ja-JP" altLang="ja-JP" sz="1800">
                <a:effectLst/>
                <a:latin typeface="+mn-ea"/>
                <a:cs typeface="Times New Roman" panose="02020603050405020304" pitchFamily="18" charset="0"/>
              </a:rPr>
              <a:t>）肝臓の代表的な肉眼形態、</a:t>
            </a:r>
            <a:r>
              <a:rPr lang="en-US" altLang="ja-JP" sz="1800">
                <a:effectLst/>
                <a:latin typeface="+mn-ea"/>
                <a:cs typeface="Times New Roman" panose="02020603050405020304" pitchFamily="18" charset="0"/>
              </a:rPr>
              <a:t>H&amp;E</a:t>
            </a:r>
            <a:r>
              <a:rPr lang="ja-JP" altLang="ja-JP" sz="1800">
                <a:effectLst/>
                <a:latin typeface="+mn-ea"/>
                <a:cs typeface="Times New Roman" panose="02020603050405020304" pitchFamily="18" charset="0"/>
              </a:rPr>
              <a:t>染色、</a:t>
            </a:r>
            <a:r>
              <a:rPr lang="en-US" altLang="ja-JP" sz="1800">
                <a:effectLst/>
                <a:latin typeface="+mn-ea"/>
                <a:cs typeface="Times New Roman" panose="02020603050405020304" pitchFamily="18" charset="0"/>
              </a:rPr>
              <a:t>ER-TR7</a:t>
            </a:r>
            <a:r>
              <a:rPr lang="ja-JP" altLang="ja-JP" sz="1800">
                <a:effectLst/>
                <a:latin typeface="+mn-ea"/>
                <a:cs typeface="Times New Roman" panose="02020603050405020304" pitchFamily="18" charset="0"/>
              </a:rPr>
              <a:t>染色、シリウスレッド染色、オイルレッド</a:t>
            </a:r>
            <a:r>
              <a:rPr lang="en-US" altLang="ja-JP" sz="1800">
                <a:effectLst/>
                <a:latin typeface="+mn-ea"/>
                <a:cs typeface="Times New Roman" panose="02020603050405020304" pitchFamily="18" charset="0"/>
              </a:rPr>
              <a:t>O</a:t>
            </a:r>
            <a:r>
              <a:rPr lang="ja-JP" altLang="ja-JP" sz="1800">
                <a:effectLst/>
                <a:latin typeface="+mn-ea"/>
                <a:cs typeface="Times New Roman" panose="02020603050405020304" pitchFamily="18" charset="0"/>
              </a:rPr>
              <a:t>染色肝切片、（</a:t>
            </a:r>
            <a:r>
              <a:rPr lang="en-US" altLang="ja-JP" sz="1800">
                <a:effectLst/>
                <a:latin typeface="+mn-ea"/>
                <a:cs typeface="Times New Roman" panose="02020603050405020304" pitchFamily="18" charset="0"/>
              </a:rPr>
              <a:t>D</a:t>
            </a:r>
            <a:r>
              <a:rPr lang="ja-JP" altLang="ja-JP" sz="1800">
                <a:effectLst/>
                <a:latin typeface="+mn-ea"/>
                <a:cs typeface="Times New Roman" panose="02020603050405020304" pitchFamily="18" charset="0"/>
              </a:rPr>
              <a:t>）正常マウス、コントロール、ペマフィブレート、トホグリフロジン、ペマフィブレートとトホグリフロジン併用投与</a:t>
            </a:r>
            <a:r>
              <a:rPr lang="en-US" altLang="ja-JP" sz="1800">
                <a:effectLst/>
                <a:latin typeface="+mn-ea"/>
                <a:cs typeface="Times New Roman" panose="02020603050405020304" pitchFamily="18" charset="0"/>
              </a:rPr>
              <a:t>STAM</a:t>
            </a:r>
            <a:r>
              <a:rPr lang="ja-JP" altLang="ja-JP" sz="1800">
                <a:effectLst/>
                <a:latin typeface="+mn-ea"/>
                <a:cs typeface="Times New Roman" panose="02020603050405020304" pitchFamily="18" charset="0"/>
              </a:rPr>
              <a:t>マウスのバルーニングスコア</a:t>
            </a:r>
            <a:r>
              <a:rPr lang="ja-JP" altLang="ja-JP" sz="1800">
                <a:effectLst/>
                <a:ea typeface="游明朝" panose="02020400000000000000" pitchFamily="18" charset="-128"/>
                <a:cs typeface="Times New Roman" panose="02020603050405020304" pitchFamily="18" charset="0"/>
              </a:rPr>
              <a:t>。</a:t>
            </a:r>
            <a:endParaRPr lang="ja-JP" altLang="en-US"/>
          </a:p>
        </p:txBody>
      </p:sp>
    </p:spTree>
    <p:extLst>
      <p:ext uri="{BB962C8B-B14F-4D97-AF65-F5344CB8AC3E}">
        <p14:creationId xmlns:p14="http://schemas.microsoft.com/office/powerpoint/2010/main" val="1047380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E7D4B-D88F-BBA7-0BDE-B9F95045074A}"/>
            </a:ext>
          </a:extLst>
        </p:cNvPr>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94CF7571-7CDF-ED63-6875-84A22973D1C5}"/>
              </a:ext>
            </a:extLst>
          </p:cNvPr>
          <p:cNvGraphicFramePr>
            <a:graphicFrameLocks noGrp="1"/>
          </p:cNvGraphicFramePr>
          <p:nvPr>
            <p:ph idx="1"/>
            <p:extLst>
              <p:ext uri="{D42A27DB-BD31-4B8C-83A1-F6EECF244321}">
                <p14:modId xmlns:p14="http://schemas.microsoft.com/office/powerpoint/2010/main" val="50845019"/>
              </p:ext>
            </p:extLst>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タイトル 2">
            <a:extLst>
              <a:ext uri="{FF2B5EF4-FFF2-40B4-BE49-F238E27FC236}">
                <a16:creationId xmlns:a16="http://schemas.microsoft.com/office/drawing/2014/main" id="{19FA02F5-C5E5-14DD-31B3-02C55EB435EC}"/>
              </a:ext>
            </a:extLst>
          </p:cNvPr>
          <p:cNvSpPr>
            <a:spLocks noGrp="1"/>
          </p:cNvSpPr>
          <p:nvPr>
            <p:ph type="title"/>
          </p:nvPr>
        </p:nvSpPr>
        <p:spPr>
          <a:xfrm>
            <a:off x="457200" y="274638"/>
            <a:ext cx="8229600" cy="778098"/>
          </a:xfrm>
        </p:spPr>
        <p:txBody>
          <a:bodyPr/>
          <a:lstStyle/>
          <a:p>
            <a:pPr algn="ctr"/>
            <a:r>
              <a:rPr lang="en-US" altLang="ja-JP"/>
              <a:t>Ⅳ</a:t>
            </a:r>
            <a:r>
              <a:rPr lang="ja-JP" altLang="en-US"/>
              <a:t>型コラーゲン</a:t>
            </a:r>
            <a:r>
              <a:rPr lang="en-US" altLang="ja-JP"/>
              <a:t>7S</a:t>
            </a:r>
            <a:r>
              <a:rPr kumimoji="1" lang="ja-JP" altLang="en-US"/>
              <a:t>の変化</a:t>
            </a:r>
          </a:p>
        </p:txBody>
      </p:sp>
      <p:cxnSp>
        <p:nvCxnSpPr>
          <p:cNvPr id="10" name="直線コネクタ 9">
            <a:extLst>
              <a:ext uri="{FF2B5EF4-FFF2-40B4-BE49-F238E27FC236}">
                <a16:creationId xmlns:a16="http://schemas.microsoft.com/office/drawing/2014/main" id="{8140A170-2623-E8DE-49EB-FE83577D5B10}"/>
              </a:ext>
            </a:extLst>
          </p:cNvPr>
          <p:cNvCxnSpPr>
            <a:cxnSpLocks/>
          </p:cNvCxnSpPr>
          <p:nvPr/>
        </p:nvCxnSpPr>
        <p:spPr>
          <a:xfrm>
            <a:off x="2411760" y="2636912"/>
            <a:ext cx="0" cy="1368152"/>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7E43C0A3-E947-B2CA-F5E9-47CC1119C1BA}"/>
              </a:ext>
            </a:extLst>
          </p:cNvPr>
          <p:cNvCxnSpPr>
            <a:cxnSpLocks/>
          </p:cNvCxnSpPr>
          <p:nvPr/>
        </p:nvCxnSpPr>
        <p:spPr>
          <a:xfrm>
            <a:off x="2195736" y="3284984"/>
            <a:ext cx="432048" cy="0"/>
          </a:xfrm>
          <a:prstGeom prst="line">
            <a:avLst/>
          </a:prstGeom>
          <a:ln w="41275"/>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1AB0BE30-BE6F-C8FA-3684-5984E2DD3F87}"/>
              </a:ext>
            </a:extLst>
          </p:cNvPr>
          <p:cNvCxnSpPr>
            <a:cxnSpLocks/>
          </p:cNvCxnSpPr>
          <p:nvPr/>
        </p:nvCxnSpPr>
        <p:spPr>
          <a:xfrm flipH="1">
            <a:off x="7234439" y="3068960"/>
            <a:ext cx="1857" cy="1368152"/>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DB8027E1-0C50-89A8-BC76-B7F8BF55CED6}"/>
              </a:ext>
            </a:extLst>
          </p:cNvPr>
          <p:cNvCxnSpPr>
            <a:cxnSpLocks/>
          </p:cNvCxnSpPr>
          <p:nvPr/>
        </p:nvCxnSpPr>
        <p:spPr>
          <a:xfrm>
            <a:off x="7018415" y="3789040"/>
            <a:ext cx="432048" cy="0"/>
          </a:xfrm>
          <a:prstGeom prst="line">
            <a:avLst/>
          </a:prstGeom>
          <a:ln w="41275"/>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3A492AC5-9EEE-0D56-2DC4-BD68553F53CA}"/>
              </a:ext>
            </a:extLst>
          </p:cNvPr>
          <p:cNvSpPr txBox="1"/>
          <p:nvPr/>
        </p:nvSpPr>
        <p:spPr>
          <a:xfrm>
            <a:off x="2267744" y="6021288"/>
            <a:ext cx="1292341" cy="369332"/>
          </a:xfrm>
          <a:prstGeom prst="rect">
            <a:avLst/>
          </a:prstGeom>
          <a:noFill/>
        </p:spPr>
        <p:txBody>
          <a:bodyPr wrap="none" rtlCol="0">
            <a:spAutoFit/>
          </a:bodyPr>
          <a:lstStyle/>
          <a:p>
            <a:r>
              <a:rPr lang="en-US" altLang="ja-JP"/>
              <a:t>5.0</a:t>
            </a:r>
            <a:r>
              <a:rPr kumimoji="1" lang="en-US" altLang="ja-JP"/>
              <a:t>±0.68</a:t>
            </a:r>
            <a:endParaRPr kumimoji="1" lang="ja-JP" altLang="en-US"/>
          </a:p>
        </p:txBody>
      </p:sp>
      <p:sp>
        <p:nvSpPr>
          <p:cNvPr id="26" name="テキスト ボックス 25">
            <a:extLst>
              <a:ext uri="{FF2B5EF4-FFF2-40B4-BE49-F238E27FC236}">
                <a16:creationId xmlns:a16="http://schemas.microsoft.com/office/drawing/2014/main" id="{788766FE-0951-9D9A-693C-00C004A0D172}"/>
              </a:ext>
            </a:extLst>
          </p:cNvPr>
          <p:cNvSpPr txBox="1"/>
          <p:nvPr/>
        </p:nvSpPr>
        <p:spPr>
          <a:xfrm>
            <a:off x="5942098" y="6011996"/>
            <a:ext cx="1292341" cy="369332"/>
          </a:xfrm>
          <a:prstGeom prst="rect">
            <a:avLst/>
          </a:prstGeom>
          <a:noFill/>
        </p:spPr>
        <p:txBody>
          <a:bodyPr wrap="none" rtlCol="0">
            <a:spAutoFit/>
          </a:bodyPr>
          <a:lstStyle/>
          <a:p>
            <a:r>
              <a:rPr lang="en-US" altLang="ja-JP"/>
              <a:t>4.5</a:t>
            </a:r>
            <a:r>
              <a:rPr kumimoji="1" lang="en-US" altLang="ja-JP"/>
              <a:t>±0.63</a:t>
            </a:r>
            <a:endParaRPr kumimoji="1" lang="ja-JP" altLang="en-US"/>
          </a:p>
        </p:txBody>
      </p:sp>
      <p:sp>
        <p:nvSpPr>
          <p:cNvPr id="27" name="テキスト ボックス 26">
            <a:extLst>
              <a:ext uri="{FF2B5EF4-FFF2-40B4-BE49-F238E27FC236}">
                <a16:creationId xmlns:a16="http://schemas.microsoft.com/office/drawing/2014/main" id="{9666B827-012D-3FB7-E96A-B120295F419A}"/>
              </a:ext>
            </a:extLst>
          </p:cNvPr>
          <p:cNvSpPr txBox="1"/>
          <p:nvPr/>
        </p:nvSpPr>
        <p:spPr>
          <a:xfrm>
            <a:off x="3635896" y="1124744"/>
            <a:ext cx="2201244" cy="954107"/>
          </a:xfrm>
          <a:prstGeom prst="rect">
            <a:avLst/>
          </a:prstGeom>
          <a:noFill/>
        </p:spPr>
        <p:txBody>
          <a:bodyPr wrap="none" rtlCol="0">
            <a:spAutoFit/>
          </a:bodyPr>
          <a:lstStyle/>
          <a:p>
            <a:r>
              <a:rPr kumimoji="1" lang="en-US" altLang="ja-JP" sz="2800" b="1">
                <a:latin typeface="+mj-ea"/>
                <a:ea typeface="+mj-ea"/>
              </a:rPr>
              <a:t>P=0.034(N=6)</a:t>
            </a:r>
          </a:p>
          <a:p>
            <a:endParaRPr kumimoji="1" lang="ja-JP" altLang="en-US" sz="2800" b="1">
              <a:latin typeface="+mj-ea"/>
              <a:ea typeface="+mj-ea"/>
            </a:endParaRPr>
          </a:p>
        </p:txBody>
      </p:sp>
    </p:spTree>
    <p:extLst>
      <p:ext uri="{BB962C8B-B14F-4D97-AF65-F5344CB8AC3E}">
        <p14:creationId xmlns:p14="http://schemas.microsoft.com/office/powerpoint/2010/main" val="252244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59B2AC17-8A6D-25FD-004E-387456C7BF4C}"/>
              </a:ext>
            </a:extLst>
          </p:cNvPr>
          <p:cNvGraphicFramePr>
            <a:graphicFrameLocks noGrp="1"/>
          </p:cNvGraphicFramePr>
          <p:nvPr>
            <p:ph idx="1"/>
            <p:extLst>
              <p:ext uri="{D42A27DB-BD31-4B8C-83A1-F6EECF244321}">
                <p14:modId xmlns:p14="http://schemas.microsoft.com/office/powerpoint/2010/main" val="1329610013"/>
              </p:ext>
            </p:extLst>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タイトル 2">
            <a:extLst>
              <a:ext uri="{FF2B5EF4-FFF2-40B4-BE49-F238E27FC236}">
                <a16:creationId xmlns:a16="http://schemas.microsoft.com/office/drawing/2014/main" id="{411541F4-16D4-77B0-D170-AC4F41A14E3B}"/>
              </a:ext>
            </a:extLst>
          </p:cNvPr>
          <p:cNvSpPr>
            <a:spLocks noGrp="1"/>
          </p:cNvSpPr>
          <p:nvPr>
            <p:ph type="title"/>
          </p:nvPr>
        </p:nvSpPr>
        <p:spPr>
          <a:xfrm>
            <a:off x="457200" y="274638"/>
            <a:ext cx="8229600" cy="778098"/>
          </a:xfrm>
        </p:spPr>
        <p:txBody>
          <a:bodyPr/>
          <a:lstStyle/>
          <a:p>
            <a:pPr algn="ctr"/>
            <a:r>
              <a:rPr kumimoji="1" lang="ja-JP" altLang="en-US"/>
              <a:t>腹部</a:t>
            </a:r>
            <a:r>
              <a:rPr kumimoji="1" lang="en-US" altLang="ja-JP"/>
              <a:t>CT</a:t>
            </a:r>
            <a:r>
              <a:rPr kumimoji="1" lang="ja-JP" altLang="en-US"/>
              <a:t>による</a:t>
            </a:r>
            <a:r>
              <a:rPr kumimoji="1" lang="en-US" altLang="ja-JP"/>
              <a:t>L/S</a:t>
            </a:r>
            <a:r>
              <a:rPr kumimoji="1" lang="ja-JP" altLang="en-US"/>
              <a:t>比の変化</a:t>
            </a:r>
          </a:p>
        </p:txBody>
      </p:sp>
      <p:cxnSp>
        <p:nvCxnSpPr>
          <p:cNvPr id="10" name="直線コネクタ 9">
            <a:extLst>
              <a:ext uri="{FF2B5EF4-FFF2-40B4-BE49-F238E27FC236}">
                <a16:creationId xmlns:a16="http://schemas.microsoft.com/office/drawing/2014/main" id="{88997A08-E366-04EA-43D1-1661797AC877}"/>
              </a:ext>
            </a:extLst>
          </p:cNvPr>
          <p:cNvCxnSpPr>
            <a:cxnSpLocks/>
          </p:cNvCxnSpPr>
          <p:nvPr/>
        </p:nvCxnSpPr>
        <p:spPr>
          <a:xfrm>
            <a:off x="2411760" y="2708920"/>
            <a:ext cx="0" cy="1296144"/>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827B6306-C67D-A79B-D285-62C7ED1B22AE}"/>
              </a:ext>
            </a:extLst>
          </p:cNvPr>
          <p:cNvCxnSpPr>
            <a:cxnSpLocks/>
          </p:cNvCxnSpPr>
          <p:nvPr/>
        </p:nvCxnSpPr>
        <p:spPr>
          <a:xfrm>
            <a:off x="2195736" y="3425363"/>
            <a:ext cx="432048" cy="0"/>
          </a:xfrm>
          <a:prstGeom prst="line">
            <a:avLst/>
          </a:prstGeom>
          <a:ln w="41275"/>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DE44B4C9-53CE-7BAC-654B-86113F88E260}"/>
              </a:ext>
            </a:extLst>
          </p:cNvPr>
          <p:cNvCxnSpPr>
            <a:cxnSpLocks/>
          </p:cNvCxnSpPr>
          <p:nvPr/>
        </p:nvCxnSpPr>
        <p:spPr>
          <a:xfrm>
            <a:off x="7236296" y="2348880"/>
            <a:ext cx="0" cy="1656184"/>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F03B873A-B2AE-8846-C133-DF15FB714179}"/>
              </a:ext>
            </a:extLst>
          </p:cNvPr>
          <p:cNvCxnSpPr>
            <a:cxnSpLocks/>
          </p:cNvCxnSpPr>
          <p:nvPr/>
        </p:nvCxnSpPr>
        <p:spPr>
          <a:xfrm>
            <a:off x="7020272" y="3212976"/>
            <a:ext cx="432048" cy="0"/>
          </a:xfrm>
          <a:prstGeom prst="line">
            <a:avLst/>
          </a:prstGeom>
          <a:ln w="41275"/>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226C07F0-8337-3A60-7CFC-46280BED9933}"/>
              </a:ext>
            </a:extLst>
          </p:cNvPr>
          <p:cNvSpPr txBox="1"/>
          <p:nvPr/>
        </p:nvSpPr>
        <p:spPr>
          <a:xfrm>
            <a:off x="2267744" y="6021288"/>
            <a:ext cx="1438214" cy="369332"/>
          </a:xfrm>
          <a:prstGeom prst="rect">
            <a:avLst/>
          </a:prstGeom>
          <a:noFill/>
        </p:spPr>
        <p:txBody>
          <a:bodyPr wrap="none" rtlCol="0">
            <a:spAutoFit/>
          </a:bodyPr>
          <a:lstStyle/>
          <a:p>
            <a:r>
              <a:rPr kumimoji="1" lang="en-US" altLang="ja-JP"/>
              <a:t>0.64±0.21</a:t>
            </a:r>
            <a:endParaRPr kumimoji="1" lang="ja-JP" altLang="en-US"/>
          </a:p>
        </p:txBody>
      </p:sp>
      <p:sp>
        <p:nvSpPr>
          <p:cNvPr id="26" name="テキスト ボックス 25">
            <a:extLst>
              <a:ext uri="{FF2B5EF4-FFF2-40B4-BE49-F238E27FC236}">
                <a16:creationId xmlns:a16="http://schemas.microsoft.com/office/drawing/2014/main" id="{F1A38FFE-A434-51A2-D271-6082EE4F6D45}"/>
              </a:ext>
            </a:extLst>
          </p:cNvPr>
          <p:cNvSpPr txBox="1"/>
          <p:nvPr/>
        </p:nvSpPr>
        <p:spPr>
          <a:xfrm>
            <a:off x="5942098" y="6011996"/>
            <a:ext cx="1438214" cy="369332"/>
          </a:xfrm>
          <a:prstGeom prst="rect">
            <a:avLst/>
          </a:prstGeom>
          <a:noFill/>
        </p:spPr>
        <p:txBody>
          <a:bodyPr wrap="none" rtlCol="0">
            <a:spAutoFit/>
          </a:bodyPr>
          <a:lstStyle/>
          <a:p>
            <a:r>
              <a:rPr kumimoji="1" lang="en-US" altLang="ja-JP"/>
              <a:t>0.73±0.27</a:t>
            </a:r>
            <a:endParaRPr kumimoji="1" lang="ja-JP" altLang="en-US"/>
          </a:p>
        </p:txBody>
      </p:sp>
      <p:sp>
        <p:nvSpPr>
          <p:cNvPr id="27" name="テキスト ボックス 26">
            <a:extLst>
              <a:ext uri="{FF2B5EF4-FFF2-40B4-BE49-F238E27FC236}">
                <a16:creationId xmlns:a16="http://schemas.microsoft.com/office/drawing/2014/main" id="{8EF3F4C3-CEF6-D564-F484-7A59DF831571}"/>
              </a:ext>
            </a:extLst>
          </p:cNvPr>
          <p:cNvSpPr txBox="1"/>
          <p:nvPr/>
        </p:nvSpPr>
        <p:spPr>
          <a:xfrm>
            <a:off x="3635896" y="1124744"/>
            <a:ext cx="2382383" cy="954107"/>
          </a:xfrm>
          <a:prstGeom prst="rect">
            <a:avLst/>
          </a:prstGeom>
          <a:noFill/>
        </p:spPr>
        <p:txBody>
          <a:bodyPr wrap="none" rtlCol="0">
            <a:spAutoFit/>
          </a:bodyPr>
          <a:lstStyle/>
          <a:p>
            <a:r>
              <a:rPr kumimoji="1" lang="en-US" altLang="ja-JP" sz="2800" b="1">
                <a:latin typeface="+mj-ea"/>
                <a:ea typeface="+mj-ea"/>
              </a:rPr>
              <a:t>P=0.030(N=</a:t>
            </a:r>
            <a:r>
              <a:rPr lang="en-US" altLang="ja-JP" sz="2800" b="1">
                <a:latin typeface="+mj-ea"/>
                <a:ea typeface="+mj-ea"/>
              </a:rPr>
              <a:t>26</a:t>
            </a:r>
            <a:r>
              <a:rPr kumimoji="1" lang="en-US" altLang="ja-JP" sz="2800" b="1">
                <a:latin typeface="+mj-ea"/>
                <a:ea typeface="+mj-ea"/>
              </a:rPr>
              <a:t>)</a:t>
            </a:r>
          </a:p>
          <a:p>
            <a:endParaRPr kumimoji="1" lang="ja-JP" altLang="en-US" sz="2800" b="1">
              <a:latin typeface="+mj-ea"/>
              <a:ea typeface="+mj-ea"/>
            </a:endParaRPr>
          </a:p>
        </p:txBody>
      </p:sp>
    </p:spTree>
    <p:extLst>
      <p:ext uri="{BB962C8B-B14F-4D97-AF65-F5344CB8AC3E}">
        <p14:creationId xmlns:p14="http://schemas.microsoft.com/office/powerpoint/2010/main" val="2502714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3B5DD3-9ACD-C173-BE84-56893CB3DB01}"/>
              </a:ext>
            </a:extLst>
          </p:cNvPr>
          <p:cNvSpPr>
            <a:spLocks noGrp="1"/>
          </p:cNvSpPr>
          <p:nvPr>
            <p:ph type="title"/>
          </p:nvPr>
        </p:nvSpPr>
        <p:spPr>
          <a:xfrm>
            <a:off x="457200" y="274638"/>
            <a:ext cx="8229600" cy="358060"/>
          </a:xfrm>
        </p:spPr>
        <p:txBody>
          <a:bodyPr>
            <a:normAutofit fontScale="90000"/>
          </a:bodyPr>
          <a:lstStyle/>
          <a:p>
            <a:pPr algn="ctr"/>
            <a:r>
              <a:rPr kumimoji="1" lang="ja-JP" altLang="en-US"/>
              <a:t>腹部</a:t>
            </a:r>
            <a:r>
              <a:rPr kumimoji="1" lang="en-US" altLang="ja-JP"/>
              <a:t>CT</a:t>
            </a:r>
            <a:r>
              <a:rPr kumimoji="1" lang="ja-JP" altLang="en-US"/>
              <a:t>による</a:t>
            </a:r>
            <a:r>
              <a:rPr kumimoji="1" lang="en-US" altLang="ja-JP"/>
              <a:t>L/S</a:t>
            </a:r>
            <a:r>
              <a:rPr kumimoji="1" lang="ja-JP" altLang="en-US"/>
              <a:t>比の変化</a:t>
            </a:r>
          </a:p>
        </p:txBody>
      </p:sp>
      <p:pic>
        <p:nvPicPr>
          <p:cNvPr id="5" name="図 4" descr="グラフィカル ユーザー インターフェイス, Web サイト&#10;&#10;自動的に生成された説明">
            <a:extLst>
              <a:ext uri="{FF2B5EF4-FFF2-40B4-BE49-F238E27FC236}">
                <a16:creationId xmlns:a16="http://schemas.microsoft.com/office/drawing/2014/main" id="{6EE2EE2F-20F7-FC93-9D1B-D9CDB837AAA0}"/>
              </a:ext>
            </a:extLst>
          </p:cNvPr>
          <p:cNvPicPr>
            <a:picLocks noChangeAspect="1"/>
          </p:cNvPicPr>
          <p:nvPr/>
        </p:nvPicPr>
        <p:blipFill>
          <a:blip r:embed="rId2">
            <a:extLst>
              <a:ext uri="{28A0092B-C50C-407E-A947-70E740481C1C}">
                <a14:useLocalDpi xmlns:a14="http://schemas.microsoft.com/office/drawing/2010/main" val="0"/>
              </a:ext>
            </a:extLst>
          </a:blip>
          <a:srcRect l="53779" t="45062" r="4620" b="18699"/>
          <a:stretch/>
        </p:blipFill>
        <p:spPr>
          <a:xfrm>
            <a:off x="1549427" y="4400138"/>
            <a:ext cx="2891816" cy="2015339"/>
          </a:xfrm>
          <a:prstGeom prst="rect">
            <a:avLst/>
          </a:prstGeom>
        </p:spPr>
      </p:pic>
      <p:pic>
        <p:nvPicPr>
          <p:cNvPr id="7" name="図 6" descr="グラフィカル ユーザー インターフェイス&#10;&#10;自動的に生成された説明">
            <a:extLst>
              <a:ext uri="{FF2B5EF4-FFF2-40B4-BE49-F238E27FC236}">
                <a16:creationId xmlns:a16="http://schemas.microsoft.com/office/drawing/2014/main" id="{1B5CC9A6-EFB6-D8E0-F55F-D3EAC0C69BAF}"/>
              </a:ext>
            </a:extLst>
          </p:cNvPr>
          <p:cNvPicPr>
            <a:picLocks noChangeAspect="1"/>
          </p:cNvPicPr>
          <p:nvPr/>
        </p:nvPicPr>
        <p:blipFill>
          <a:blip r:embed="rId3">
            <a:extLst>
              <a:ext uri="{28A0092B-C50C-407E-A947-70E740481C1C}">
                <a14:useLocalDpi xmlns:a14="http://schemas.microsoft.com/office/drawing/2010/main" val="0"/>
              </a:ext>
            </a:extLst>
          </a:blip>
          <a:srcRect l="53289" t="47217" r="5203" b="16542"/>
          <a:stretch/>
        </p:blipFill>
        <p:spPr>
          <a:xfrm>
            <a:off x="1547664" y="2348880"/>
            <a:ext cx="2885396" cy="2015340"/>
          </a:xfrm>
          <a:prstGeom prst="rect">
            <a:avLst/>
          </a:prstGeom>
        </p:spPr>
      </p:pic>
      <p:sp>
        <p:nvSpPr>
          <p:cNvPr id="12" name="テキスト ボックス 11">
            <a:extLst>
              <a:ext uri="{FF2B5EF4-FFF2-40B4-BE49-F238E27FC236}">
                <a16:creationId xmlns:a16="http://schemas.microsoft.com/office/drawing/2014/main" id="{35AFD3BD-139D-1254-E175-865515B45730}"/>
              </a:ext>
            </a:extLst>
          </p:cNvPr>
          <p:cNvSpPr txBox="1"/>
          <p:nvPr/>
        </p:nvSpPr>
        <p:spPr>
          <a:xfrm>
            <a:off x="5508104" y="6427769"/>
            <a:ext cx="1898277" cy="369332"/>
          </a:xfrm>
          <a:prstGeom prst="rect">
            <a:avLst/>
          </a:prstGeom>
          <a:noFill/>
        </p:spPr>
        <p:txBody>
          <a:bodyPr wrap="none" rtlCol="0">
            <a:spAutoFit/>
          </a:bodyPr>
          <a:lstStyle/>
          <a:p>
            <a:r>
              <a:rPr kumimoji="1" lang="en-US" altLang="ja-JP"/>
              <a:t>2024</a:t>
            </a:r>
            <a:r>
              <a:rPr kumimoji="1" lang="ja-JP" altLang="en-US"/>
              <a:t>年</a:t>
            </a:r>
            <a:r>
              <a:rPr kumimoji="1" lang="en-US" altLang="ja-JP"/>
              <a:t>7</a:t>
            </a:r>
            <a:r>
              <a:rPr kumimoji="1" lang="ja-JP" altLang="en-US"/>
              <a:t>月</a:t>
            </a:r>
            <a:r>
              <a:rPr kumimoji="1" lang="en-US" altLang="ja-JP"/>
              <a:t>24</a:t>
            </a:r>
            <a:r>
              <a:rPr kumimoji="1" lang="ja-JP" altLang="en-US"/>
              <a:t>日</a:t>
            </a:r>
          </a:p>
        </p:txBody>
      </p:sp>
      <p:sp>
        <p:nvSpPr>
          <p:cNvPr id="13" name="テキスト ボックス 12">
            <a:extLst>
              <a:ext uri="{FF2B5EF4-FFF2-40B4-BE49-F238E27FC236}">
                <a16:creationId xmlns:a16="http://schemas.microsoft.com/office/drawing/2014/main" id="{2624CB8B-3325-60BC-D230-BD2999FB0274}"/>
              </a:ext>
            </a:extLst>
          </p:cNvPr>
          <p:cNvSpPr txBox="1"/>
          <p:nvPr/>
        </p:nvSpPr>
        <p:spPr>
          <a:xfrm>
            <a:off x="1763688" y="6381328"/>
            <a:ext cx="1898277" cy="369332"/>
          </a:xfrm>
          <a:prstGeom prst="rect">
            <a:avLst/>
          </a:prstGeom>
          <a:noFill/>
        </p:spPr>
        <p:txBody>
          <a:bodyPr wrap="none" rtlCol="0">
            <a:spAutoFit/>
          </a:bodyPr>
          <a:lstStyle/>
          <a:p>
            <a:r>
              <a:rPr kumimoji="1" lang="en-US" altLang="ja-JP"/>
              <a:t>2023</a:t>
            </a:r>
            <a:r>
              <a:rPr kumimoji="1" lang="ja-JP" altLang="en-US"/>
              <a:t>年</a:t>
            </a:r>
            <a:r>
              <a:rPr kumimoji="1" lang="en-US" altLang="ja-JP"/>
              <a:t>6</a:t>
            </a:r>
            <a:r>
              <a:rPr kumimoji="1" lang="ja-JP" altLang="en-US"/>
              <a:t>月</a:t>
            </a:r>
            <a:r>
              <a:rPr kumimoji="1" lang="en-US" altLang="ja-JP"/>
              <a:t>19</a:t>
            </a:r>
            <a:r>
              <a:rPr kumimoji="1" lang="ja-JP" altLang="en-US"/>
              <a:t>日</a:t>
            </a:r>
            <a:endParaRPr kumimoji="1" lang="en-US" altLang="ja-JP"/>
          </a:p>
        </p:txBody>
      </p:sp>
      <p:pic>
        <p:nvPicPr>
          <p:cNvPr id="14" name="図 13" descr="グラフィカル ユーザー インターフェイス&#10;&#10;自動的に生成された説明">
            <a:extLst>
              <a:ext uri="{FF2B5EF4-FFF2-40B4-BE49-F238E27FC236}">
                <a16:creationId xmlns:a16="http://schemas.microsoft.com/office/drawing/2014/main" id="{EF90CE6C-6194-4806-3DC7-FCF3878DB1CC}"/>
              </a:ext>
            </a:extLst>
          </p:cNvPr>
          <p:cNvPicPr>
            <a:picLocks noChangeAspect="1"/>
          </p:cNvPicPr>
          <p:nvPr/>
        </p:nvPicPr>
        <p:blipFill>
          <a:blip r:embed="rId3">
            <a:extLst>
              <a:ext uri="{28A0092B-C50C-407E-A947-70E740481C1C}">
                <a14:useLocalDpi xmlns:a14="http://schemas.microsoft.com/office/drawing/2010/main" val="0"/>
              </a:ext>
            </a:extLst>
          </a:blip>
          <a:srcRect l="4512" t="44080" r="53888" b="19681"/>
          <a:stretch/>
        </p:blipFill>
        <p:spPr>
          <a:xfrm>
            <a:off x="5280584" y="2348881"/>
            <a:ext cx="2891816" cy="2015339"/>
          </a:xfrm>
          <a:prstGeom prst="rect">
            <a:avLst/>
          </a:prstGeom>
        </p:spPr>
      </p:pic>
      <p:pic>
        <p:nvPicPr>
          <p:cNvPr id="15" name="図 14" descr="グラフィカル ユーザー インターフェイス, Web サイト&#10;&#10;自動的に生成された説明">
            <a:extLst>
              <a:ext uri="{FF2B5EF4-FFF2-40B4-BE49-F238E27FC236}">
                <a16:creationId xmlns:a16="http://schemas.microsoft.com/office/drawing/2014/main" id="{0433BA31-9704-93B6-0D66-57C9DC84FF58}"/>
              </a:ext>
            </a:extLst>
          </p:cNvPr>
          <p:cNvPicPr>
            <a:picLocks noChangeAspect="1"/>
          </p:cNvPicPr>
          <p:nvPr/>
        </p:nvPicPr>
        <p:blipFill>
          <a:blip r:embed="rId2">
            <a:extLst>
              <a:ext uri="{28A0092B-C50C-407E-A947-70E740481C1C}">
                <a14:useLocalDpi xmlns:a14="http://schemas.microsoft.com/office/drawing/2010/main" val="0"/>
              </a:ext>
            </a:extLst>
          </a:blip>
          <a:srcRect l="3380" t="43050" r="55021" b="20711"/>
          <a:stretch/>
        </p:blipFill>
        <p:spPr>
          <a:xfrm>
            <a:off x="5280584" y="4400138"/>
            <a:ext cx="2891816" cy="2015339"/>
          </a:xfrm>
          <a:prstGeom prst="rect">
            <a:avLst/>
          </a:prstGeom>
        </p:spPr>
      </p:pic>
      <p:sp>
        <p:nvSpPr>
          <p:cNvPr id="16" name="テキスト ボックス 15">
            <a:extLst>
              <a:ext uri="{FF2B5EF4-FFF2-40B4-BE49-F238E27FC236}">
                <a16:creationId xmlns:a16="http://schemas.microsoft.com/office/drawing/2014/main" id="{0CCE9ABE-D253-F0CB-D8B0-62E551890935}"/>
              </a:ext>
            </a:extLst>
          </p:cNvPr>
          <p:cNvSpPr txBox="1"/>
          <p:nvPr/>
        </p:nvSpPr>
        <p:spPr>
          <a:xfrm>
            <a:off x="1547664" y="720173"/>
            <a:ext cx="6048672" cy="1477328"/>
          </a:xfrm>
          <a:prstGeom prst="rect">
            <a:avLst/>
          </a:prstGeom>
          <a:noFill/>
        </p:spPr>
        <p:txBody>
          <a:bodyPr wrap="square" rtlCol="0">
            <a:spAutoFit/>
          </a:bodyPr>
          <a:lstStyle/>
          <a:p>
            <a:r>
              <a:rPr lang="en-US" altLang="ja-JP">
                <a:latin typeface="+mj-ea"/>
                <a:ea typeface="+mj-ea"/>
              </a:rPr>
              <a:t>TG		336		142</a:t>
            </a:r>
          </a:p>
          <a:p>
            <a:r>
              <a:rPr lang="en-US" altLang="ja-JP">
                <a:latin typeface="+mj-ea"/>
                <a:ea typeface="+mj-ea"/>
              </a:rPr>
              <a:t>AST		25		22</a:t>
            </a:r>
          </a:p>
          <a:p>
            <a:r>
              <a:rPr lang="en-US" altLang="ja-JP">
                <a:latin typeface="+mj-ea"/>
                <a:ea typeface="+mj-ea"/>
              </a:rPr>
              <a:t>ALT		29		19</a:t>
            </a:r>
          </a:p>
          <a:p>
            <a:r>
              <a:rPr kumimoji="1" lang="en-US" altLang="ja-JP">
                <a:latin typeface="+mj-ea"/>
                <a:ea typeface="+mj-ea"/>
              </a:rPr>
              <a:t>FIB-4		0.93		0.81</a:t>
            </a:r>
          </a:p>
          <a:p>
            <a:r>
              <a:rPr lang="en-US" altLang="ja-JP">
                <a:latin typeface="+mj-ea"/>
                <a:ea typeface="+mj-ea"/>
              </a:rPr>
              <a:t>Ⅳ</a:t>
            </a:r>
            <a:r>
              <a:rPr lang="ja-JP" altLang="en-US">
                <a:latin typeface="+mj-ea"/>
                <a:ea typeface="+mj-ea"/>
              </a:rPr>
              <a:t>型コラーゲン</a:t>
            </a:r>
            <a:r>
              <a:rPr lang="en-US" altLang="ja-JP">
                <a:latin typeface="+mj-ea"/>
                <a:ea typeface="+mj-ea"/>
              </a:rPr>
              <a:t>7s	5.9		4.6</a:t>
            </a:r>
            <a:endParaRPr kumimoji="1" lang="ja-JP" altLang="en-US">
              <a:latin typeface="+mj-ea"/>
              <a:ea typeface="+mj-ea"/>
            </a:endParaRPr>
          </a:p>
        </p:txBody>
      </p:sp>
    </p:spTree>
    <p:extLst>
      <p:ext uri="{BB962C8B-B14F-4D97-AF65-F5344CB8AC3E}">
        <p14:creationId xmlns:p14="http://schemas.microsoft.com/office/powerpoint/2010/main" val="2076509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011AD4B-4DC4-A2FD-FA94-A6E38CDD2B7C}"/>
              </a:ext>
            </a:extLst>
          </p:cNvPr>
          <p:cNvSpPr>
            <a:spLocks noGrp="1"/>
          </p:cNvSpPr>
          <p:nvPr>
            <p:ph idx="1"/>
          </p:nvPr>
        </p:nvSpPr>
        <p:spPr/>
        <p:txBody>
          <a:bodyPr/>
          <a:lstStyle/>
          <a:p>
            <a:r>
              <a:rPr kumimoji="1" lang="ja-JP" altLang="en-US"/>
              <a:t>令和</a:t>
            </a:r>
            <a:r>
              <a:rPr kumimoji="1" lang="en-US" altLang="ja-JP"/>
              <a:t>2</a:t>
            </a:r>
            <a:r>
              <a:rPr kumimoji="1" lang="ja-JP" altLang="en-US"/>
              <a:t>年</a:t>
            </a:r>
            <a:r>
              <a:rPr kumimoji="1" lang="en-US" altLang="ja-JP"/>
              <a:t>7</a:t>
            </a:r>
            <a:r>
              <a:rPr kumimoji="1" lang="ja-JP" altLang="en-US"/>
              <a:t>月</a:t>
            </a:r>
            <a:r>
              <a:rPr kumimoji="1" lang="en-US" altLang="ja-JP"/>
              <a:t>7</a:t>
            </a:r>
            <a:r>
              <a:rPr kumimoji="1" lang="ja-JP" altLang="en-US"/>
              <a:t>日に呼吸困難、日中の眠気訴え初診。終夜睡眠ポリグラフィー検査施行し</a:t>
            </a:r>
            <a:r>
              <a:rPr kumimoji="1" lang="en-US" altLang="ja-JP"/>
              <a:t>AHI66.8</a:t>
            </a:r>
            <a:r>
              <a:rPr kumimoji="1" lang="ja-JP" altLang="en-US"/>
              <a:t>の重症睡眠時無呼吸症候群認め</a:t>
            </a:r>
            <a:r>
              <a:rPr kumimoji="1" lang="en-US" altLang="ja-JP"/>
              <a:t>CPAP</a:t>
            </a:r>
            <a:r>
              <a:rPr kumimoji="1" lang="ja-JP" altLang="en-US"/>
              <a:t>開始。近医にて糖尿病の</a:t>
            </a:r>
            <a:r>
              <a:rPr lang="ja-JP" altLang="en-US"/>
              <a:t>持効型</a:t>
            </a:r>
            <a:r>
              <a:rPr lang="ja-JP" altLang="en-US" b="0" i="0">
                <a:solidFill>
                  <a:srgbClr val="444444"/>
                </a:solidFill>
                <a:effectLst/>
                <a:latin typeface="Arial" panose="020B0604020202020204" pitchFamily="34" charset="0"/>
              </a:rPr>
              <a:t>インスリンデグルデク</a:t>
            </a:r>
            <a:r>
              <a:rPr kumimoji="1" lang="ja-JP" altLang="en-US"/>
              <a:t>（トレシーバ）治療を受けるもコントロール不良で毎日かりんとう、アイス、コーラ１～</a:t>
            </a:r>
            <a:r>
              <a:rPr kumimoji="1" lang="en-US" altLang="ja-JP"/>
              <a:t>2L</a:t>
            </a:r>
            <a:r>
              <a:rPr lang="ja-JP" altLang="en-US"/>
              <a:t>を</a:t>
            </a:r>
            <a:r>
              <a:rPr kumimoji="1" lang="ja-JP" altLang="en-US"/>
              <a:t>飲用。令和</a:t>
            </a:r>
            <a:r>
              <a:rPr kumimoji="1" lang="en-US" altLang="ja-JP"/>
              <a:t>3</a:t>
            </a:r>
            <a:r>
              <a:rPr kumimoji="1" lang="ja-JP" altLang="en-US"/>
              <a:t>年</a:t>
            </a:r>
            <a:r>
              <a:rPr kumimoji="1" lang="en-US" altLang="ja-JP"/>
              <a:t>7</a:t>
            </a:r>
            <a:r>
              <a:rPr kumimoji="1" lang="ja-JP" altLang="en-US"/>
              <a:t>月に内視鏡検査で食道静脈瘤指摘され</a:t>
            </a:r>
            <a:r>
              <a:rPr kumimoji="1" lang="en-US" altLang="ja-JP"/>
              <a:t>8</a:t>
            </a:r>
            <a:r>
              <a:rPr kumimoji="1" lang="ja-JP" altLang="en-US"/>
              <a:t>月</a:t>
            </a:r>
            <a:r>
              <a:rPr kumimoji="1" lang="en-US" altLang="ja-JP"/>
              <a:t>17</a:t>
            </a:r>
            <a:r>
              <a:rPr kumimoji="1" lang="ja-JP" altLang="en-US"/>
              <a:t>日に当院に入院。</a:t>
            </a:r>
            <a:endParaRPr kumimoji="1" lang="en-US" altLang="ja-JP"/>
          </a:p>
          <a:p>
            <a:r>
              <a:rPr kumimoji="1" lang="en-US" altLang="ja-JP"/>
              <a:t>161cm</a:t>
            </a:r>
            <a:r>
              <a:rPr kumimoji="1" lang="ja-JP" altLang="en-US"/>
              <a:t>、</a:t>
            </a:r>
            <a:r>
              <a:rPr kumimoji="1" lang="en-US" altLang="ja-JP"/>
              <a:t>102.2kg</a:t>
            </a:r>
            <a:r>
              <a:rPr kumimoji="1" lang="ja-JP" altLang="en-US"/>
              <a:t>、</a:t>
            </a:r>
            <a:r>
              <a:rPr kumimoji="1" lang="en-US" altLang="ja-JP"/>
              <a:t>BMI39.2</a:t>
            </a:r>
            <a:r>
              <a:rPr kumimoji="1" lang="ja-JP" altLang="en-US"/>
              <a:t>、</a:t>
            </a:r>
            <a:r>
              <a:rPr kumimoji="1" lang="en-US" altLang="ja-JP"/>
              <a:t>BP135/78mmHg</a:t>
            </a:r>
            <a:endParaRPr kumimoji="1" lang="ja-JP" altLang="en-US"/>
          </a:p>
        </p:txBody>
      </p:sp>
      <p:sp>
        <p:nvSpPr>
          <p:cNvPr id="3" name="タイトル 2">
            <a:extLst>
              <a:ext uri="{FF2B5EF4-FFF2-40B4-BE49-F238E27FC236}">
                <a16:creationId xmlns:a16="http://schemas.microsoft.com/office/drawing/2014/main" id="{3FFDF9CF-403A-6C8C-832D-592D1B0F08C8}"/>
              </a:ext>
            </a:extLst>
          </p:cNvPr>
          <p:cNvSpPr>
            <a:spLocks noGrp="1"/>
          </p:cNvSpPr>
          <p:nvPr>
            <p:ph type="title"/>
          </p:nvPr>
        </p:nvSpPr>
        <p:spPr/>
        <p:txBody>
          <a:bodyPr/>
          <a:lstStyle/>
          <a:p>
            <a:r>
              <a:rPr kumimoji="1" lang="en-US" altLang="ja-JP"/>
              <a:t>Case</a:t>
            </a:r>
            <a:r>
              <a:rPr kumimoji="1" lang="ja-JP" altLang="en-US"/>
              <a:t>　</a:t>
            </a:r>
            <a:r>
              <a:rPr kumimoji="1" lang="en-US" altLang="ja-JP"/>
              <a:t> 50</a:t>
            </a:r>
            <a:r>
              <a:rPr kumimoji="1" lang="ja-JP" altLang="en-US"/>
              <a:t>歳　♂</a:t>
            </a:r>
          </a:p>
        </p:txBody>
      </p:sp>
      <p:sp>
        <p:nvSpPr>
          <p:cNvPr id="4" name="テキスト ボックス 3">
            <a:extLst>
              <a:ext uri="{FF2B5EF4-FFF2-40B4-BE49-F238E27FC236}">
                <a16:creationId xmlns:a16="http://schemas.microsoft.com/office/drawing/2014/main" id="{B058A19D-BD4D-3B63-6984-C78EFDAFA164}"/>
              </a:ext>
            </a:extLst>
          </p:cNvPr>
          <p:cNvSpPr txBox="1"/>
          <p:nvPr/>
        </p:nvSpPr>
        <p:spPr>
          <a:xfrm>
            <a:off x="457200" y="6669940"/>
            <a:ext cx="4752528" cy="215444"/>
          </a:xfrm>
          <a:prstGeom prst="rect">
            <a:avLst/>
          </a:prstGeom>
          <a:noFill/>
        </p:spPr>
        <p:txBody>
          <a:bodyPr wrap="square">
            <a:spAutoFit/>
          </a:bodyPr>
          <a:lstStyle/>
          <a:p>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紹介する症例は臨床症例の一部を紹介したもので、全ての症例が同様の結果を示すわけではありません。</a:t>
            </a:r>
            <a:r>
              <a:rPr lang="ja-JP" altLang="en-US" sz="800"/>
              <a:t> </a:t>
            </a:r>
          </a:p>
        </p:txBody>
      </p:sp>
    </p:spTree>
    <p:extLst>
      <p:ext uri="{BB962C8B-B14F-4D97-AF65-F5344CB8AC3E}">
        <p14:creationId xmlns:p14="http://schemas.microsoft.com/office/powerpoint/2010/main" val="1591878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09EF643C-0869-4C1B-BBE6-F80AA7E8C378}"/>
              </a:ext>
            </a:extLst>
          </p:cNvPr>
          <p:cNvGraphicFramePr>
            <a:graphicFrameLocks noGrp="1"/>
          </p:cNvGraphicFramePr>
          <p:nvPr>
            <p:ph idx="1"/>
          </p:nvPr>
        </p:nvGraphicFramePr>
        <p:xfrm>
          <a:off x="457200" y="1229946"/>
          <a:ext cx="8229600" cy="5400675"/>
        </p:xfrm>
        <a:graphic>
          <a:graphicData uri="http://schemas.openxmlformats.org/drawingml/2006/table">
            <a:tbl>
              <a:tblPr firstRow="1" bandRow="1">
                <a:tableStyleId>{5C22544A-7EE6-4342-B048-85BDC9FD1C3A}</a:tableStyleId>
              </a:tblPr>
              <a:tblGrid>
                <a:gridCol w="1090464">
                  <a:extLst>
                    <a:ext uri="{9D8B030D-6E8A-4147-A177-3AD203B41FA5}">
                      <a16:colId xmlns:a16="http://schemas.microsoft.com/office/drawing/2014/main" val="977983127"/>
                    </a:ext>
                  </a:extLst>
                </a:gridCol>
                <a:gridCol w="1080120">
                  <a:extLst>
                    <a:ext uri="{9D8B030D-6E8A-4147-A177-3AD203B41FA5}">
                      <a16:colId xmlns:a16="http://schemas.microsoft.com/office/drawing/2014/main" val="2701724500"/>
                    </a:ext>
                  </a:extLst>
                </a:gridCol>
                <a:gridCol w="1296144">
                  <a:extLst>
                    <a:ext uri="{9D8B030D-6E8A-4147-A177-3AD203B41FA5}">
                      <a16:colId xmlns:a16="http://schemas.microsoft.com/office/drawing/2014/main" val="107992674"/>
                    </a:ext>
                  </a:extLst>
                </a:gridCol>
                <a:gridCol w="1152128">
                  <a:extLst>
                    <a:ext uri="{9D8B030D-6E8A-4147-A177-3AD203B41FA5}">
                      <a16:colId xmlns:a16="http://schemas.microsoft.com/office/drawing/2014/main" val="1971723402"/>
                    </a:ext>
                  </a:extLst>
                </a:gridCol>
                <a:gridCol w="2509936">
                  <a:extLst>
                    <a:ext uri="{9D8B030D-6E8A-4147-A177-3AD203B41FA5}">
                      <a16:colId xmlns:a16="http://schemas.microsoft.com/office/drawing/2014/main" val="403218281"/>
                    </a:ext>
                  </a:extLst>
                </a:gridCol>
                <a:gridCol w="1100808">
                  <a:extLst>
                    <a:ext uri="{9D8B030D-6E8A-4147-A177-3AD203B41FA5}">
                      <a16:colId xmlns:a16="http://schemas.microsoft.com/office/drawing/2014/main" val="949586288"/>
                    </a:ext>
                  </a:extLst>
                </a:gridCol>
              </a:tblGrid>
              <a:tr h="370840">
                <a:tc>
                  <a:txBody>
                    <a:bodyPr/>
                    <a:lstStyle/>
                    <a:p>
                      <a:endParaRPr kumimoji="1" lang="ja-JP" altLang="en-US" sz="2000" b="1"/>
                    </a:p>
                  </a:txBody>
                  <a:tcPr/>
                </a:tc>
                <a:tc>
                  <a:txBody>
                    <a:bodyPr/>
                    <a:lstStyle/>
                    <a:p>
                      <a:endParaRPr kumimoji="1" lang="ja-JP" altLang="en-US" sz="2000" b="1"/>
                    </a:p>
                  </a:txBody>
                  <a:tcPr/>
                </a:tc>
                <a:tc>
                  <a:txBody>
                    <a:bodyPr/>
                    <a:lstStyle/>
                    <a:p>
                      <a:endParaRPr kumimoji="1" lang="ja-JP" altLang="en-US" sz="2000" b="1"/>
                    </a:p>
                  </a:txBody>
                  <a:tcPr/>
                </a:tc>
                <a:tc>
                  <a:txBody>
                    <a:bodyPr/>
                    <a:lstStyle/>
                    <a:p>
                      <a:endParaRPr kumimoji="1" lang="ja-JP" altLang="en-US" sz="2000" b="1"/>
                    </a:p>
                  </a:txBody>
                  <a:tcPr/>
                </a:tc>
                <a:tc>
                  <a:txBody>
                    <a:bodyPr/>
                    <a:lstStyle/>
                    <a:p>
                      <a:endParaRPr kumimoji="1" lang="ja-JP" altLang="en-US" sz="2000" b="1"/>
                    </a:p>
                  </a:txBody>
                  <a:tcPr/>
                </a:tc>
                <a:tc>
                  <a:txBody>
                    <a:bodyPr/>
                    <a:lstStyle/>
                    <a:p>
                      <a:endParaRPr kumimoji="1" lang="ja-JP" altLang="en-US" sz="2000" b="1"/>
                    </a:p>
                  </a:txBody>
                  <a:tcPr/>
                </a:tc>
                <a:extLst>
                  <a:ext uri="{0D108BD9-81ED-4DB2-BD59-A6C34878D82A}">
                    <a16:rowId xmlns:a16="http://schemas.microsoft.com/office/drawing/2014/main" val="3287858928"/>
                  </a:ext>
                </a:extLst>
              </a:tr>
              <a:tr h="370840">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WBC</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1" i="0" u="none" strike="noStrike">
                          <a:solidFill>
                            <a:srgbClr val="000000"/>
                          </a:solidFill>
                          <a:effectLst/>
                          <a:latin typeface="ＭＳ ゴシック" panose="020B0609070205080204" pitchFamily="49" charset="-128"/>
                          <a:ea typeface="ＭＳ ゴシック" panose="020B0609070205080204" pitchFamily="49" charset="-128"/>
                        </a:rPr>
                        <a:t>8.4</a:t>
                      </a:r>
                    </a:p>
                  </a:txBody>
                  <a:tcPr marL="9525" marR="9525" marT="9525" marB="0" anchor="ctr"/>
                </a:tc>
                <a:tc>
                  <a:txBody>
                    <a:bodyPr/>
                    <a:lstStyle/>
                    <a:p>
                      <a:pPr algn="l" fontAlgn="ctr"/>
                      <a:r>
                        <a:rPr lang="en-US" sz="2000" b="1" i="0" u="none" strike="noStrike">
                          <a:solidFill>
                            <a:srgbClr val="000000"/>
                          </a:solidFill>
                          <a:effectLst/>
                          <a:latin typeface="游ゴシック" panose="020B0400000000000000" pitchFamily="50" charset="-128"/>
                          <a:ea typeface="游ゴシック" panose="020B0400000000000000" pitchFamily="50" charset="-128"/>
                        </a:rPr>
                        <a:t>ＡＬＰ</a:t>
                      </a:r>
                    </a:p>
                  </a:txBody>
                  <a:tcPr marL="6350" marR="6350" marT="6350" marB="0" anchor="ctr"/>
                </a:tc>
                <a:tc>
                  <a:txBody>
                    <a:bodyPr/>
                    <a:lstStyle/>
                    <a:p>
                      <a:pPr algn="r" fontAlgn="ctr"/>
                      <a:r>
                        <a:rPr lang="en-US" altLang="ja-JP" sz="2400" b="0" i="0" u="none" strike="noStrike">
                          <a:solidFill>
                            <a:srgbClr val="FF0000"/>
                          </a:solidFill>
                          <a:effectLst/>
                          <a:latin typeface="ＭＳ ゴシック" panose="020B0609070205080204" pitchFamily="49" charset="-128"/>
                          <a:ea typeface="ＭＳ ゴシック" panose="020B0609070205080204" pitchFamily="49" charset="-128"/>
                        </a:rPr>
                        <a:t>445</a:t>
                      </a:r>
                    </a:p>
                  </a:txBody>
                  <a:tcPr marL="9525" marR="9525" marT="9525" marB="0" anchor="ctr"/>
                </a:tc>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HBsAg</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20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txBody>
                  <a:tcPr marL="6350" marR="6350" marT="6350" marB="0" anchor="ctr"/>
                </a:tc>
                <a:extLst>
                  <a:ext uri="{0D108BD9-81ED-4DB2-BD59-A6C34878D82A}">
                    <a16:rowId xmlns:a16="http://schemas.microsoft.com/office/drawing/2014/main" val="2037692623"/>
                  </a:ext>
                </a:extLst>
              </a:tr>
              <a:tr h="370840">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RBC</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1" i="0" u="none" strike="noStrike">
                          <a:solidFill>
                            <a:srgbClr val="000000"/>
                          </a:solidFill>
                          <a:effectLst/>
                          <a:latin typeface="ＭＳ ゴシック" panose="020B0609070205080204" pitchFamily="49" charset="-128"/>
                          <a:ea typeface="ＭＳ ゴシック" panose="020B0609070205080204" pitchFamily="49" charset="-128"/>
                        </a:rPr>
                        <a:t>385</a:t>
                      </a:r>
                    </a:p>
                  </a:txBody>
                  <a:tcPr marL="9525" marR="9525" marT="9525" marB="0" anchor="ctr"/>
                </a:tc>
                <a:tc>
                  <a:txBody>
                    <a:bodyPr/>
                    <a:lstStyle/>
                    <a:p>
                      <a:pPr algn="l" fontAlgn="ctr"/>
                      <a:r>
                        <a:rPr lang="en-US" sz="2000" b="1" i="0" u="none" strike="noStrike">
                          <a:solidFill>
                            <a:srgbClr val="000000"/>
                          </a:solidFill>
                          <a:effectLst/>
                          <a:latin typeface="游ゴシック" panose="020B0400000000000000" pitchFamily="50" charset="-128"/>
                          <a:ea typeface="游ゴシック" panose="020B0400000000000000" pitchFamily="50" charset="-128"/>
                        </a:rPr>
                        <a:t>ＡＳＴ</a:t>
                      </a:r>
                    </a:p>
                  </a:txBody>
                  <a:tcPr marL="6350" marR="6350" marT="6350" marB="0" anchor="ctr"/>
                </a:tc>
                <a:tc>
                  <a:txBody>
                    <a:bodyPr/>
                    <a:lstStyle/>
                    <a:p>
                      <a:pPr algn="r" fontAlgn="ctr"/>
                      <a:r>
                        <a:rPr lang="en-US" altLang="ja-JP" sz="2400" b="0" i="0" u="none" strike="noStrike">
                          <a:solidFill>
                            <a:srgbClr val="FF0000"/>
                          </a:solidFill>
                          <a:effectLst/>
                          <a:latin typeface="ＭＳ ゴシック" panose="020B0609070205080204" pitchFamily="49" charset="-128"/>
                          <a:ea typeface="ＭＳ ゴシック" panose="020B0609070205080204" pitchFamily="49" charset="-128"/>
                        </a:rPr>
                        <a:t>171</a:t>
                      </a:r>
                    </a:p>
                  </a:txBody>
                  <a:tcPr marL="9525" marR="9525" marT="9525" marB="0" anchor="ctr"/>
                </a:tc>
                <a:tc>
                  <a:txBody>
                    <a:bodyPr/>
                    <a:lstStyle/>
                    <a:p>
                      <a:pPr algn="l" fontAlgn="ctr"/>
                      <a:r>
                        <a:rPr lang="en-US" altLang="ja-JP" sz="2000" b="1" i="0" u="none" strike="noStrike" err="1">
                          <a:solidFill>
                            <a:srgbClr val="000000"/>
                          </a:solidFill>
                          <a:effectLst/>
                          <a:latin typeface="游ゴシック" panose="020B0400000000000000" pitchFamily="50" charset="-128"/>
                          <a:ea typeface="游ゴシック" panose="020B0400000000000000" pitchFamily="50" charset="-128"/>
                        </a:rPr>
                        <a:t>HBsAb</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20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txBody>
                  <a:tcPr marL="6350" marR="6350" marT="6350" marB="0" anchor="ctr"/>
                </a:tc>
                <a:extLst>
                  <a:ext uri="{0D108BD9-81ED-4DB2-BD59-A6C34878D82A}">
                    <a16:rowId xmlns:a16="http://schemas.microsoft.com/office/drawing/2014/main" val="1797538439"/>
                  </a:ext>
                </a:extLst>
              </a:tr>
              <a:tr h="370840">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Hb</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1" i="0" u="none" strike="noStrike">
                          <a:solidFill>
                            <a:srgbClr val="000000"/>
                          </a:solidFill>
                          <a:effectLst/>
                          <a:latin typeface="ＭＳ ゴシック" panose="020B0609070205080204" pitchFamily="49" charset="-128"/>
                          <a:ea typeface="ＭＳ ゴシック" panose="020B0609070205080204" pitchFamily="49" charset="-128"/>
                        </a:rPr>
                        <a:t>15.7</a:t>
                      </a:r>
                    </a:p>
                  </a:txBody>
                  <a:tcPr marL="9525" marR="9525" marT="9525" marB="0" anchor="ctr"/>
                </a:tc>
                <a:tc>
                  <a:txBody>
                    <a:bodyPr/>
                    <a:lstStyle/>
                    <a:p>
                      <a:pPr algn="l" fontAlgn="ctr"/>
                      <a:r>
                        <a:rPr lang="en-US" sz="2000" b="1" i="0" u="none" strike="noStrike">
                          <a:solidFill>
                            <a:srgbClr val="000000"/>
                          </a:solidFill>
                          <a:effectLst/>
                          <a:latin typeface="游ゴシック" panose="020B0400000000000000" pitchFamily="50" charset="-128"/>
                          <a:ea typeface="游ゴシック" panose="020B0400000000000000" pitchFamily="50" charset="-128"/>
                        </a:rPr>
                        <a:t>ＡＬＴ</a:t>
                      </a:r>
                    </a:p>
                  </a:txBody>
                  <a:tcPr marL="6350" marR="6350" marT="6350" marB="0" anchor="ctr"/>
                </a:tc>
                <a:tc>
                  <a:txBody>
                    <a:bodyPr/>
                    <a:lstStyle/>
                    <a:p>
                      <a:pPr algn="r" fontAlgn="ctr"/>
                      <a:r>
                        <a:rPr lang="en-US" altLang="ja-JP" sz="2400" b="0" i="0" u="none" strike="noStrike">
                          <a:solidFill>
                            <a:srgbClr val="FF0000"/>
                          </a:solidFill>
                          <a:effectLst/>
                          <a:latin typeface="ＭＳ ゴシック" panose="020B0609070205080204" pitchFamily="49" charset="-128"/>
                          <a:ea typeface="ＭＳ ゴシック" panose="020B0609070205080204" pitchFamily="49" charset="-128"/>
                        </a:rPr>
                        <a:t>170</a:t>
                      </a:r>
                    </a:p>
                  </a:txBody>
                  <a:tcPr marL="9525" marR="9525" marT="9525" marB="0" anchor="ctr"/>
                </a:tc>
                <a:tc>
                  <a:txBody>
                    <a:bodyPr/>
                    <a:lstStyle/>
                    <a:p>
                      <a:pPr algn="l" fontAlgn="ctr"/>
                      <a:r>
                        <a:rPr lang="en-US" sz="2000" b="1" i="0" u="none" strike="noStrike">
                          <a:solidFill>
                            <a:srgbClr val="000000"/>
                          </a:solidFill>
                          <a:effectLst/>
                          <a:latin typeface="游ゴシック" panose="020B0400000000000000" pitchFamily="50" charset="-128"/>
                          <a:ea typeface="游ゴシック" panose="020B0400000000000000" pitchFamily="50" charset="-128"/>
                        </a:rPr>
                        <a:t>HCV</a:t>
                      </a:r>
                    </a:p>
                  </a:txBody>
                  <a:tcPr marL="6350" marR="6350" marT="635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2000"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txBody>
                  <a:tcPr marL="6350" marR="6350" marT="6350" marB="0" anchor="ctr"/>
                </a:tc>
                <a:extLst>
                  <a:ext uri="{0D108BD9-81ED-4DB2-BD59-A6C34878D82A}">
                    <a16:rowId xmlns:a16="http://schemas.microsoft.com/office/drawing/2014/main" val="2208667395"/>
                  </a:ext>
                </a:extLst>
              </a:tr>
              <a:tr h="370840">
                <a:tc>
                  <a:txBody>
                    <a:bodyPr/>
                    <a:lstStyle/>
                    <a:p>
                      <a:pPr algn="l" fontAlgn="ctr"/>
                      <a:r>
                        <a:rPr lang="en-US" altLang="ja-JP" sz="2000" b="1" i="0" u="none" strike="noStrike" err="1">
                          <a:solidFill>
                            <a:srgbClr val="000000"/>
                          </a:solidFill>
                          <a:effectLst/>
                          <a:latin typeface="游ゴシック" panose="020B0400000000000000" pitchFamily="50" charset="-128"/>
                          <a:ea typeface="游ゴシック" panose="020B0400000000000000" pitchFamily="50" charset="-128"/>
                        </a:rPr>
                        <a:t>Ht</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1" i="0" u="none" strike="noStrike">
                          <a:solidFill>
                            <a:srgbClr val="000000"/>
                          </a:solidFill>
                          <a:effectLst/>
                          <a:latin typeface="ＭＳ ゴシック" panose="020B0609070205080204" pitchFamily="49" charset="-128"/>
                          <a:ea typeface="ＭＳ ゴシック" panose="020B0609070205080204" pitchFamily="49" charset="-128"/>
                        </a:rPr>
                        <a:t>47.3</a:t>
                      </a:r>
                    </a:p>
                  </a:txBody>
                  <a:tcPr marL="9525" marR="9525" marT="9525" marB="0" anchor="ctr"/>
                </a:tc>
                <a:tc>
                  <a:txBody>
                    <a:bodyPr/>
                    <a:lstStyle/>
                    <a:p>
                      <a:pPr algn="l" fontAlgn="ctr"/>
                      <a:r>
                        <a:rPr lang="en-US" sz="2000" b="1" i="0" u="none" strike="noStrike">
                          <a:solidFill>
                            <a:srgbClr val="000000"/>
                          </a:solidFill>
                          <a:effectLst/>
                          <a:latin typeface="游ゴシック" panose="020B0400000000000000" pitchFamily="50" charset="-128"/>
                          <a:ea typeface="游ゴシック" panose="020B0400000000000000" pitchFamily="50" charset="-128"/>
                        </a:rPr>
                        <a:t>ＬＤ</a:t>
                      </a:r>
                    </a:p>
                  </a:txBody>
                  <a:tcPr marL="6350" marR="6350" marT="6350" marB="0" anchor="ctr"/>
                </a:tc>
                <a:tc>
                  <a:txBody>
                    <a:bodyPr/>
                    <a:lstStyle/>
                    <a:p>
                      <a:pPr algn="r" fontAlgn="ctr"/>
                      <a:r>
                        <a:rPr lang="en-US" altLang="ja-JP" sz="2400" b="0" i="0" u="none" strike="noStrike">
                          <a:solidFill>
                            <a:srgbClr val="FF0000"/>
                          </a:solidFill>
                          <a:effectLst/>
                          <a:latin typeface="ＭＳ ゴシック" panose="020B0609070205080204" pitchFamily="49" charset="-128"/>
                          <a:ea typeface="ＭＳ ゴシック" panose="020B0609070205080204" pitchFamily="49" charset="-128"/>
                        </a:rPr>
                        <a:t>409</a:t>
                      </a:r>
                    </a:p>
                  </a:txBody>
                  <a:tcPr marL="9525" marR="9525" marT="9525" marB="0" anchor="ctr"/>
                </a:tc>
                <a:tc>
                  <a:txBody>
                    <a:bodyPr/>
                    <a:lstStyle/>
                    <a:p>
                      <a:r>
                        <a:rPr kumimoji="1" lang="en-US" altLang="ja-JP" sz="2000" b="1"/>
                        <a:t>ANA</a:t>
                      </a:r>
                      <a:endParaRPr kumimoji="1" lang="ja-JP" altLang="en-US" sz="2000" b="1"/>
                    </a:p>
                  </a:txBody>
                  <a:tcPr/>
                </a:tc>
                <a:tc>
                  <a:txBody>
                    <a:bodyPr/>
                    <a:lstStyle/>
                    <a:p>
                      <a:pPr algn="r"/>
                      <a:r>
                        <a:rPr kumimoji="1" lang="en-US" altLang="ja-JP" sz="2000" b="1">
                          <a:latin typeface="ＭＳ ゴシック" panose="020B0609070205080204" pitchFamily="49" charset="-128"/>
                          <a:ea typeface="ＭＳ ゴシック" panose="020B0609070205080204" pitchFamily="49" charset="-128"/>
                        </a:rPr>
                        <a:t>(-)</a:t>
                      </a:r>
                      <a:endParaRPr kumimoji="1" lang="ja-JP" altLang="en-US" sz="2000" b="1">
                        <a:latin typeface="ＭＳ ゴシック" panose="020B0609070205080204" pitchFamily="49" charset="-128"/>
                        <a:ea typeface="ＭＳ ゴシック" panose="020B0609070205080204" pitchFamily="49" charset="-128"/>
                      </a:endParaRPr>
                    </a:p>
                  </a:txBody>
                  <a:tcPr/>
                </a:tc>
                <a:extLst>
                  <a:ext uri="{0D108BD9-81ED-4DB2-BD59-A6C34878D82A}">
                    <a16:rowId xmlns:a16="http://schemas.microsoft.com/office/drawing/2014/main" val="1978678812"/>
                  </a:ext>
                </a:extLst>
              </a:tr>
              <a:tr h="370840">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PLT</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1" i="0" u="none" strike="noStrike">
                          <a:solidFill>
                            <a:srgbClr val="000000"/>
                          </a:solidFill>
                          <a:effectLst/>
                          <a:latin typeface="ＭＳ ゴシック" panose="020B0609070205080204" pitchFamily="49" charset="-128"/>
                          <a:ea typeface="ＭＳ ゴシック" panose="020B0609070205080204" pitchFamily="49" charset="-128"/>
                        </a:rPr>
                        <a:t>17</a:t>
                      </a:r>
                    </a:p>
                  </a:txBody>
                  <a:tcPr marL="9525" marR="9525" marT="9525" marB="0" anchor="ctr"/>
                </a:tc>
                <a:tc>
                  <a:txBody>
                    <a:bodyPr/>
                    <a:lstStyle/>
                    <a:p>
                      <a:pPr algn="l" fontAlgn="ctr"/>
                      <a:r>
                        <a:rPr lang="el-GR" sz="2000" b="1" i="0" u="none" strike="noStrike">
                          <a:solidFill>
                            <a:srgbClr val="000000"/>
                          </a:solidFill>
                          <a:effectLst/>
                          <a:latin typeface="游ゴシック" panose="020B0400000000000000" pitchFamily="50" charset="-128"/>
                          <a:ea typeface="游ゴシック" panose="020B0400000000000000" pitchFamily="50" charset="-128"/>
                        </a:rPr>
                        <a:t>γ－</a:t>
                      </a:r>
                      <a:r>
                        <a:rPr lang="en-US" sz="2000" b="1" i="0" u="none" strike="noStrike">
                          <a:solidFill>
                            <a:srgbClr val="000000"/>
                          </a:solidFill>
                          <a:effectLst/>
                          <a:latin typeface="游ゴシック" panose="020B0400000000000000" pitchFamily="50" charset="-128"/>
                          <a:ea typeface="游ゴシック" panose="020B0400000000000000" pitchFamily="50" charset="-128"/>
                        </a:rPr>
                        <a:t>ＧＴ</a:t>
                      </a:r>
                    </a:p>
                  </a:txBody>
                  <a:tcPr marL="6350" marR="6350" marT="6350" marB="0" anchor="ctr"/>
                </a:tc>
                <a:tc>
                  <a:txBody>
                    <a:bodyPr/>
                    <a:lstStyle/>
                    <a:p>
                      <a:pPr algn="r" fontAlgn="ctr"/>
                      <a:r>
                        <a:rPr lang="en-US" altLang="ja-JP" sz="2400" b="0" i="0" u="none" strike="noStrike">
                          <a:solidFill>
                            <a:srgbClr val="FF0000"/>
                          </a:solidFill>
                          <a:effectLst/>
                          <a:latin typeface="ＭＳ ゴシック" panose="020B0609070205080204" pitchFamily="49" charset="-128"/>
                          <a:ea typeface="ＭＳ ゴシック" panose="020B0609070205080204" pitchFamily="49" charset="-128"/>
                        </a:rPr>
                        <a:t>747</a:t>
                      </a:r>
                    </a:p>
                  </a:txBody>
                  <a:tcPr marL="9525" marR="9525" marT="9525" marB="0" anchor="ctr"/>
                </a:tc>
                <a:tc>
                  <a:txBody>
                    <a:bodyPr/>
                    <a:lstStyle/>
                    <a:p>
                      <a:r>
                        <a:rPr kumimoji="1" lang="ja-JP" altLang="en-US" sz="2000" b="1">
                          <a:latin typeface="ＭＳ ゴシック" panose="020B0609070205080204" pitchFamily="49" charset="-128"/>
                          <a:ea typeface="ＭＳ ゴシック" panose="020B0609070205080204" pitchFamily="49" charset="-128"/>
                        </a:rPr>
                        <a:t>ヒアルロン酸</a:t>
                      </a:r>
                      <a:r>
                        <a:rPr kumimoji="1" lang="en-US" altLang="ja-JP" sz="2000" b="1">
                          <a:latin typeface="ＭＳ ゴシック" panose="020B0609070205080204" pitchFamily="49" charset="-128"/>
                          <a:ea typeface="ＭＳ ゴシック" panose="020B0609070205080204" pitchFamily="49" charset="-128"/>
                        </a:rPr>
                        <a:t>&lt;50</a:t>
                      </a:r>
                      <a:endParaRPr kumimoji="1" lang="ja-JP" altLang="en-US" sz="2000" b="1">
                        <a:latin typeface="ＭＳ ゴシック" panose="020B0609070205080204" pitchFamily="49" charset="-128"/>
                        <a:ea typeface="ＭＳ ゴシック" panose="020B0609070205080204" pitchFamily="49" charset="-128"/>
                      </a:endParaRPr>
                    </a:p>
                  </a:txBody>
                  <a:tcPr/>
                </a:tc>
                <a:tc>
                  <a:txBody>
                    <a:bodyPr/>
                    <a:lstStyle/>
                    <a:p>
                      <a:pPr algn="r"/>
                      <a:r>
                        <a:rPr kumimoji="1" lang="en-US" altLang="ja-JP" sz="2000" b="1">
                          <a:solidFill>
                            <a:srgbClr val="FF0000"/>
                          </a:solidFill>
                          <a:latin typeface="ＭＳ ゴシック" panose="020B0609070205080204" pitchFamily="49" charset="-128"/>
                          <a:ea typeface="ＭＳ ゴシック" panose="020B0609070205080204" pitchFamily="49" charset="-128"/>
                        </a:rPr>
                        <a:t>72</a:t>
                      </a:r>
                      <a:endParaRPr kumimoji="1" lang="ja-JP" altLang="en-US" sz="2000" b="1">
                        <a:solidFill>
                          <a:srgbClr val="FF0000"/>
                        </a:solidFill>
                        <a:latin typeface="ＭＳ ゴシック" panose="020B0609070205080204" pitchFamily="49" charset="-128"/>
                        <a:ea typeface="ＭＳ ゴシック" panose="020B0609070205080204" pitchFamily="49" charset="-128"/>
                      </a:endParaRPr>
                    </a:p>
                  </a:txBody>
                  <a:tcPr/>
                </a:tc>
                <a:extLst>
                  <a:ext uri="{0D108BD9-81ED-4DB2-BD59-A6C34878D82A}">
                    <a16:rowId xmlns:a16="http://schemas.microsoft.com/office/drawing/2014/main" val="3654298508"/>
                  </a:ext>
                </a:extLst>
              </a:tr>
              <a:tr h="370840">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TP</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1" i="0" u="none" strike="noStrike">
                          <a:solidFill>
                            <a:srgbClr val="000000"/>
                          </a:solidFill>
                          <a:effectLst/>
                          <a:latin typeface="ＭＳ ゴシック" panose="020B0609070205080204" pitchFamily="49" charset="-128"/>
                          <a:ea typeface="ＭＳ ゴシック" panose="020B0609070205080204" pitchFamily="49" charset="-128"/>
                        </a:rPr>
                        <a:t>7.5</a:t>
                      </a:r>
                    </a:p>
                  </a:txBody>
                  <a:tcPr marL="9525" marR="9525" marT="9525" marB="0" anchor="ctr"/>
                </a:tc>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CHE</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0" i="0" u="none" strike="noStrike">
                          <a:solidFill>
                            <a:srgbClr val="000000"/>
                          </a:solidFill>
                          <a:effectLst/>
                          <a:latin typeface="ＭＳ ゴシック" panose="020B0609070205080204" pitchFamily="49" charset="-128"/>
                          <a:ea typeface="ＭＳ ゴシック" panose="020B0609070205080204" pitchFamily="49" charset="-128"/>
                        </a:rPr>
                        <a:t>237</a:t>
                      </a:r>
                    </a:p>
                  </a:txBody>
                  <a:tcPr marL="9525" marR="9525" marT="9525" marB="0" anchor="ctr"/>
                </a:tc>
                <a:tc>
                  <a:txBody>
                    <a:bodyPr/>
                    <a:lstStyle/>
                    <a:p>
                      <a:pPr algn="l" fontAlgn="ctr"/>
                      <a:r>
                        <a:rPr lang="en-US" altLang="ja-JP" sz="1800" b="1" i="0" u="none" strike="noStrike">
                          <a:solidFill>
                            <a:srgbClr val="000000"/>
                          </a:solidFill>
                          <a:effectLst/>
                          <a:latin typeface="ＭＳ ゴシック" panose="020B0609070205080204" pitchFamily="49" charset="-128"/>
                          <a:ea typeface="ＭＳ ゴシック" panose="020B0609070205080204" pitchFamily="49" charset="-128"/>
                        </a:rPr>
                        <a:t>4</a:t>
                      </a:r>
                      <a:r>
                        <a:rPr lang="ja-JP" altLang="en-US" sz="1800" b="1" i="0" u="none" strike="noStrike">
                          <a:solidFill>
                            <a:srgbClr val="000000"/>
                          </a:solidFill>
                          <a:effectLst/>
                          <a:latin typeface="ＭＳ ゴシック" panose="020B0609070205080204" pitchFamily="49" charset="-128"/>
                          <a:ea typeface="ＭＳ ゴシック" panose="020B0609070205080204" pitchFamily="49" charset="-128"/>
                        </a:rPr>
                        <a:t>型コラーゲン</a:t>
                      </a:r>
                      <a:r>
                        <a:rPr lang="en-US" altLang="ja-JP" sz="1800" b="1" i="0" u="none" strike="noStrike">
                          <a:solidFill>
                            <a:srgbClr val="000000"/>
                          </a:solidFill>
                          <a:effectLst/>
                          <a:latin typeface="ＭＳ ゴシック" panose="020B0609070205080204" pitchFamily="49" charset="-128"/>
                          <a:ea typeface="ＭＳ ゴシック" panose="020B0609070205080204" pitchFamily="49" charset="-128"/>
                        </a:rPr>
                        <a:t>7s&lt;4.4</a:t>
                      </a:r>
                      <a:endParaRPr lang="ja-JP" altLang="en-US" sz="1800" b="1"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6350" marR="6350" marT="6350" marB="0" anchor="ctr"/>
                </a:tc>
                <a:tc>
                  <a:txBody>
                    <a:bodyPr/>
                    <a:lstStyle/>
                    <a:p>
                      <a:pPr algn="r" fontAlgn="ctr"/>
                      <a:r>
                        <a:rPr lang="en-US" altLang="ja-JP" sz="2000" b="1" i="0" u="none" strike="noStrike">
                          <a:solidFill>
                            <a:srgbClr val="FF0000"/>
                          </a:solidFill>
                          <a:effectLst/>
                          <a:latin typeface="ＭＳ ゴシック" panose="020B0609070205080204" pitchFamily="49" charset="-128"/>
                          <a:ea typeface="ＭＳ ゴシック" panose="020B0609070205080204" pitchFamily="49" charset="-128"/>
                        </a:rPr>
                        <a:t>7.1</a:t>
                      </a:r>
                    </a:p>
                  </a:txBody>
                  <a:tcPr marL="6350" marR="6350" marT="6350" marB="0" anchor="ctr"/>
                </a:tc>
                <a:extLst>
                  <a:ext uri="{0D108BD9-81ED-4DB2-BD59-A6C34878D82A}">
                    <a16:rowId xmlns:a16="http://schemas.microsoft.com/office/drawing/2014/main" val="2259886642"/>
                  </a:ext>
                </a:extLst>
              </a:tr>
              <a:tr h="370840">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BUN</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1" i="0" u="none" strike="noStrike">
                          <a:solidFill>
                            <a:srgbClr val="000000"/>
                          </a:solidFill>
                          <a:effectLst/>
                          <a:latin typeface="ＭＳ ゴシック" panose="020B0609070205080204" pitchFamily="49" charset="-128"/>
                          <a:ea typeface="ＭＳ ゴシック" panose="020B0609070205080204" pitchFamily="49" charset="-128"/>
                        </a:rPr>
                        <a:t>6.7</a:t>
                      </a:r>
                    </a:p>
                  </a:txBody>
                  <a:tcPr marL="9525" marR="9525" marT="9525" marB="0" anchor="ctr"/>
                </a:tc>
                <a:tc>
                  <a:txBody>
                    <a:bodyPr/>
                    <a:lstStyle/>
                    <a:p>
                      <a:pPr algn="l" fontAlgn="ctr"/>
                      <a:r>
                        <a:rPr lang="en-US" sz="2000" b="1" i="0" u="none" strike="noStrike">
                          <a:solidFill>
                            <a:srgbClr val="000000"/>
                          </a:solidFill>
                          <a:effectLst/>
                          <a:latin typeface="游ゴシック" panose="020B0400000000000000" pitchFamily="50" charset="-128"/>
                          <a:ea typeface="游ゴシック" panose="020B0400000000000000" pitchFamily="50" charset="-128"/>
                        </a:rPr>
                        <a:t>ＣＫ</a:t>
                      </a:r>
                    </a:p>
                  </a:txBody>
                  <a:tcPr marL="6350" marR="6350" marT="6350" marB="0" anchor="ctr"/>
                </a:tc>
                <a:tc>
                  <a:txBody>
                    <a:bodyPr/>
                    <a:lstStyle/>
                    <a:p>
                      <a:pPr algn="r" fontAlgn="ctr"/>
                      <a:r>
                        <a:rPr lang="en-US" altLang="ja-JP" sz="2400" b="0" i="0" u="none" strike="noStrike">
                          <a:solidFill>
                            <a:srgbClr val="000000"/>
                          </a:solidFill>
                          <a:effectLst/>
                          <a:latin typeface="ＭＳ ゴシック" panose="020B0609070205080204" pitchFamily="49" charset="-128"/>
                          <a:ea typeface="ＭＳ ゴシック" panose="020B0609070205080204" pitchFamily="49" charset="-128"/>
                        </a:rPr>
                        <a:t>161</a:t>
                      </a:r>
                    </a:p>
                  </a:txBody>
                  <a:tcPr marL="9525" marR="9525" marT="9525" marB="0" anchor="ctr"/>
                </a:tc>
                <a:tc>
                  <a:txBody>
                    <a:bodyPr/>
                    <a:lstStyle/>
                    <a:p>
                      <a:pPr algn="l" fontAlgn="ctr"/>
                      <a:r>
                        <a:rPr lang="ja-JP" altLang="en-US" sz="2000" b="1" i="0" u="none" strike="noStrike">
                          <a:solidFill>
                            <a:srgbClr val="000000"/>
                          </a:solidFill>
                          <a:effectLst/>
                          <a:latin typeface="游ゴシック" panose="020B0400000000000000" pitchFamily="50" charset="-128"/>
                          <a:ea typeface="游ゴシック" panose="020B0400000000000000" pitchFamily="50" charset="-128"/>
                        </a:rPr>
                        <a:t>尿蛋白</a:t>
                      </a:r>
                    </a:p>
                  </a:txBody>
                  <a:tcPr marL="6350" marR="6350" marT="6350" marB="0" anchor="ctr"/>
                </a:tc>
                <a:tc>
                  <a:txBody>
                    <a:bodyPr/>
                    <a:lstStyle/>
                    <a:p>
                      <a:pPr algn="r" fontAlgn="ctr"/>
                      <a:r>
                        <a:rPr lang="en-US" altLang="ja-JP" sz="2000" b="1" i="0" u="none" strike="noStrike">
                          <a:solidFill>
                            <a:schemeClr val="tx1"/>
                          </a:solidFill>
                          <a:effectLst/>
                          <a:latin typeface="ＭＳ ゴシック" panose="020B0609070205080204" pitchFamily="49" charset="-128"/>
                          <a:ea typeface="ＭＳ ゴシック" panose="020B0609070205080204" pitchFamily="49" charset="-128"/>
                        </a:rPr>
                        <a:t>(-)</a:t>
                      </a:r>
                    </a:p>
                  </a:txBody>
                  <a:tcPr marL="6350" marR="6350" marT="6350" marB="0" anchor="ctr"/>
                </a:tc>
                <a:extLst>
                  <a:ext uri="{0D108BD9-81ED-4DB2-BD59-A6C34878D82A}">
                    <a16:rowId xmlns:a16="http://schemas.microsoft.com/office/drawing/2014/main" val="3820916024"/>
                  </a:ext>
                </a:extLst>
              </a:tr>
              <a:tr h="370840">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UA</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1" i="0" u="none" strike="noStrike">
                          <a:solidFill>
                            <a:srgbClr val="000000"/>
                          </a:solidFill>
                          <a:effectLst/>
                          <a:latin typeface="ＭＳ ゴシック" panose="020B0609070205080204" pitchFamily="49" charset="-128"/>
                          <a:ea typeface="ＭＳ ゴシック" panose="020B0609070205080204" pitchFamily="49" charset="-128"/>
                        </a:rPr>
                        <a:t>4.7</a:t>
                      </a:r>
                    </a:p>
                  </a:txBody>
                  <a:tcPr marL="9525" marR="9525" marT="9525" marB="0" anchor="ctr"/>
                </a:tc>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T-</a:t>
                      </a:r>
                      <a:r>
                        <a:rPr lang="en-US" altLang="ja-JP" sz="2000" b="1" i="0" u="none" strike="noStrike" err="1">
                          <a:solidFill>
                            <a:srgbClr val="000000"/>
                          </a:solidFill>
                          <a:effectLst/>
                          <a:latin typeface="游ゴシック" panose="020B0400000000000000" pitchFamily="50" charset="-128"/>
                          <a:ea typeface="游ゴシック" panose="020B0400000000000000" pitchFamily="50" charset="-128"/>
                        </a:rPr>
                        <a:t>Bil</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0" i="0" u="none" strike="noStrike">
                          <a:solidFill>
                            <a:srgbClr val="000000"/>
                          </a:solidFill>
                          <a:effectLst/>
                          <a:latin typeface="ＭＳ ゴシック" panose="020B0609070205080204" pitchFamily="49" charset="-128"/>
                          <a:ea typeface="ＭＳ ゴシック" panose="020B0609070205080204" pitchFamily="49" charset="-128"/>
                        </a:rPr>
                        <a:t>1.0</a:t>
                      </a:r>
                    </a:p>
                  </a:txBody>
                  <a:tcPr marL="9525" marR="9525" marT="9525" marB="0" anchor="ctr"/>
                </a:tc>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U-Alb</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000" b="1" i="0" u="none" strike="noStrike">
                          <a:solidFill>
                            <a:srgbClr val="FF0000"/>
                          </a:solidFill>
                          <a:effectLst/>
                          <a:latin typeface="ＭＳ ゴシック" panose="020B0609070205080204" pitchFamily="49" charset="-128"/>
                          <a:ea typeface="ＭＳ ゴシック" panose="020B0609070205080204" pitchFamily="49" charset="-128"/>
                        </a:rPr>
                        <a:t>41.4</a:t>
                      </a:r>
                    </a:p>
                  </a:txBody>
                  <a:tcPr marL="6350" marR="6350" marT="6350" marB="0" anchor="ctr"/>
                </a:tc>
                <a:extLst>
                  <a:ext uri="{0D108BD9-81ED-4DB2-BD59-A6C34878D82A}">
                    <a16:rowId xmlns:a16="http://schemas.microsoft.com/office/drawing/2014/main" val="4034402090"/>
                  </a:ext>
                </a:extLst>
              </a:tr>
              <a:tr h="370840">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Cr</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1" i="0" u="none" strike="noStrike">
                          <a:solidFill>
                            <a:srgbClr val="000000"/>
                          </a:solidFill>
                          <a:effectLst/>
                          <a:latin typeface="ＭＳ ゴシック" panose="020B0609070205080204" pitchFamily="49" charset="-128"/>
                          <a:ea typeface="ＭＳ ゴシック" panose="020B0609070205080204" pitchFamily="49" charset="-128"/>
                        </a:rPr>
                        <a:t>0.65</a:t>
                      </a:r>
                    </a:p>
                  </a:txBody>
                  <a:tcPr marL="9525" marR="9525" marT="9525" marB="0" anchor="ctr"/>
                </a:tc>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AMY</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0" i="0" u="none" strike="noStrike">
                          <a:solidFill>
                            <a:srgbClr val="000000"/>
                          </a:solidFill>
                          <a:effectLst/>
                          <a:latin typeface="ＭＳ ゴシック" panose="020B0609070205080204" pitchFamily="49" charset="-128"/>
                          <a:ea typeface="ＭＳ ゴシック" panose="020B0609070205080204" pitchFamily="49" charset="-128"/>
                        </a:rPr>
                        <a:t>54</a:t>
                      </a:r>
                    </a:p>
                  </a:txBody>
                  <a:tcPr marL="9525" marR="9525" marT="9525" marB="0" anchor="ctr"/>
                </a:tc>
                <a:tc>
                  <a:txBody>
                    <a:bodyPr/>
                    <a:lstStyle/>
                    <a:p>
                      <a:pPr algn="l" fontAlgn="ctr"/>
                      <a:endParaRPr 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endParaRPr lang="en-US" altLang="ja-JP"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1570394539"/>
                  </a:ext>
                </a:extLst>
              </a:tr>
              <a:tr h="370840">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TC</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1" i="0" u="none" strike="noStrike">
                          <a:solidFill>
                            <a:srgbClr val="000000"/>
                          </a:solidFill>
                          <a:effectLst/>
                          <a:latin typeface="ＭＳ ゴシック" panose="020B0609070205080204" pitchFamily="49" charset="-128"/>
                          <a:ea typeface="ＭＳ ゴシック" panose="020B0609070205080204" pitchFamily="49" charset="-128"/>
                        </a:rPr>
                        <a:t>209</a:t>
                      </a:r>
                    </a:p>
                  </a:txBody>
                  <a:tcPr marL="9525" marR="9525" marT="9525" marB="0" anchor="ctr"/>
                </a:tc>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GS</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0" i="0" u="none" strike="noStrike">
                          <a:solidFill>
                            <a:srgbClr val="FF0000"/>
                          </a:solidFill>
                          <a:effectLst/>
                          <a:latin typeface="ＭＳ ゴシック" panose="020B0609070205080204" pitchFamily="49" charset="-128"/>
                          <a:ea typeface="ＭＳ ゴシック" panose="020B0609070205080204" pitchFamily="49" charset="-128"/>
                        </a:rPr>
                        <a:t>224</a:t>
                      </a:r>
                    </a:p>
                  </a:txBody>
                  <a:tcPr marL="6350" marR="6350" marT="6350" marB="0" anchor="ctr"/>
                </a:tc>
                <a:tc>
                  <a:txBody>
                    <a:bodyPr/>
                    <a:lstStyle/>
                    <a:p>
                      <a:endParaRPr kumimoji="1" lang="ja-JP" altLang="en-US" sz="2000" b="1"/>
                    </a:p>
                  </a:txBody>
                  <a:tcPr/>
                </a:tc>
                <a:tc>
                  <a:txBody>
                    <a:bodyPr/>
                    <a:lstStyle/>
                    <a:p>
                      <a:endParaRPr kumimoji="1" lang="ja-JP" altLang="en-US" sz="2000" b="1"/>
                    </a:p>
                  </a:txBody>
                  <a:tcPr/>
                </a:tc>
                <a:extLst>
                  <a:ext uri="{0D108BD9-81ED-4DB2-BD59-A6C34878D82A}">
                    <a16:rowId xmlns:a16="http://schemas.microsoft.com/office/drawing/2014/main" val="720581891"/>
                  </a:ext>
                </a:extLst>
              </a:tr>
              <a:tr h="370840">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TG</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1" i="0" u="none" strike="noStrike">
                          <a:solidFill>
                            <a:srgbClr val="FF0000"/>
                          </a:solidFill>
                          <a:effectLst/>
                          <a:latin typeface="ＭＳ ゴシック" panose="020B0609070205080204" pitchFamily="49" charset="-128"/>
                          <a:ea typeface="ＭＳ ゴシック" panose="020B0609070205080204" pitchFamily="49" charset="-128"/>
                        </a:rPr>
                        <a:t>531</a:t>
                      </a:r>
                    </a:p>
                  </a:txBody>
                  <a:tcPr marL="9525" marR="9525" marT="9525" marB="0" anchor="ctr"/>
                </a:tc>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Alb</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0" i="0" u="none" strike="noStrike">
                          <a:solidFill>
                            <a:srgbClr val="000000"/>
                          </a:solidFill>
                          <a:effectLst/>
                          <a:latin typeface="ＭＳ ゴシック" panose="020B0609070205080204" pitchFamily="49" charset="-128"/>
                          <a:ea typeface="ＭＳ ゴシック" panose="020B0609070205080204" pitchFamily="49" charset="-128"/>
                        </a:rPr>
                        <a:t>4.1</a:t>
                      </a:r>
                    </a:p>
                  </a:txBody>
                  <a:tcPr marL="6350" marR="6350" marT="6350" marB="0" anchor="ctr"/>
                </a:tc>
                <a:tc>
                  <a:txBody>
                    <a:bodyPr/>
                    <a:lstStyle/>
                    <a:p>
                      <a:endParaRPr kumimoji="1" lang="ja-JP" altLang="en-US" sz="2000" b="1"/>
                    </a:p>
                  </a:txBody>
                  <a:tcPr/>
                </a:tc>
                <a:tc>
                  <a:txBody>
                    <a:bodyPr/>
                    <a:lstStyle/>
                    <a:p>
                      <a:endParaRPr kumimoji="1" lang="ja-JP" altLang="en-US" sz="2000" b="1"/>
                    </a:p>
                  </a:txBody>
                  <a:tcPr/>
                </a:tc>
                <a:extLst>
                  <a:ext uri="{0D108BD9-81ED-4DB2-BD59-A6C34878D82A}">
                    <a16:rowId xmlns:a16="http://schemas.microsoft.com/office/drawing/2014/main" val="1033966636"/>
                  </a:ext>
                </a:extLst>
              </a:tr>
              <a:tr h="370840">
                <a:tc>
                  <a:txBody>
                    <a:bodyPr/>
                    <a:lstStyle/>
                    <a:p>
                      <a:pPr algn="l" fontAlgn="ctr"/>
                      <a:r>
                        <a:rPr lang="ja-JP" altLang="en-US" sz="2000" b="1" i="0" u="none" strike="noStrike">
                          <a:solidFill>
                            <a:srgbClr val="000000"/>
                          </a:solidFill>
                          <a:effectLst/>
                          <a:latin typeface="游ゴシック" panose="020B0400000000000000" pitchFamily="50" charset="-128"/>
                          <a:ea typeface="游ゴシック" panose="020B0400000000000000" pitchFamily="50" charset="-128"/>
                        </a:rPr>
                        <a:t>ＨＤＬ</a:t>
                      </a:r>
                    </a:p>
                  </a:txBody>
                  <a:tcPr marL="6350" marR="6350" marT="6350" marB="0" anchor="ctr"/>
                </a:tc>
                <a:tc>
                  <a:txBody>
                    <a:bodyPr/>
                    <a:lstStyle/>
                    <a:p>
                      <a:pPr algn="r" fontAlgn="ctr"/>
                      <a:r>
                        <a:rPr lang="en-US" altLang="ja-JP" sz="2400" b="1" i="0" u="none" strike="noStrike">
                          <a:solidFill>
                            <a:srgbClr val="000000"/>
                          </a:solidFill>
                          <a:effectLst/>
                          <a:latin typeface="ＭＳ ゴシック" panose="020B0609070205080204" pitchFamily="49" charset="-128"/>
                          <a:ea typeface="ＭＳ ゴシック" panose="020B0609070205080204" pitchFamily="49" charset="-128"/>
                        </a:rPr>
                        <a:t>32</a:t>
                      </a:r>
                    </a:p>
                  </a:txBody>
                  <a:tcPr marL="9525" marR="9525" marT="9525" marB="0" anchor="ctr"/>
                </a:tc>
                <a:tc>
                  <a:txBody>
                    <a:bodyPr/>
                    <a:lstStyle/>
                    <a:p>
                      <a:pPr algn="l" fontAlgn="ctr"/>
                      <a:r>
                        <a:rPr lang="en-US" sz="2000" b="1" i="0" u="none" strike="noStrike">
                          <a:solidFill>
                            <a:srgbClr val="000000"/>
                          </a:solidFill>
                          <a:effectLst/>
                          <a:latin typeface="游ゴシック" panose="020B0400000000000000" pitchFamily="50" charset="-128"/>
                          <a:ea typeface="游ゴシック" panose="020B0400000000000000" pitchFamily="50" charset="-128"/>
                        </a:rPr>
                        <a:t>HbA1c</a:t>
                      </a:r>
                    </a:p>
                  </a:txBody>
                  <a:tcPr marL="6350" marR="6350" marT="6350" marB="0" anchor="ctr"/>
                </a:tc>
                <a:tc>
                  <a:txBody>
                    <a:bodyPr/>
                    <a:lstStyle/>
                    <a:p>
                      <a:pPr algn="r" fontAlgn="ctr"/>
                      <a:r>
                        <a:rPr lang="en-US" altLang="ja-JP" sz="2400" b="0" i="0" u="none" strike="noStrike">
                          <a:solidFill>
                            <a:srgbClr val="FF0000"/>
                          </a:solidFill>
                          <a:effectLst/>
                          <a:latin typeface="ＭＳ ゴシック" panose="020B0609070205080204" pitchFamily="49" charset="-128"/>
                          <a:ea typeface="ＭＳ ゴシック" panose="020B0609070205080204" pitchFamily="49" charset="-128"/>
                        </a:rPr>
                        <a:t>10.2</a:t>
                      </a:r>
                    </a:p>
                  </a:txBody>
                  <a:tcPr marL="6350" marR="6350" marT="6350" marB="0" anchor="ctr"/>
                </a:tc>
                <a:tc>
                  <a:txBody>
                    <a:bodyPr/>
                    <a:lstStyle/>
                    <a:p>
                      <a:endParaRPr kumimoji="1" lang="ja-JP" altLang="en-US" sz="2000" b="1"/>
                    </a:p>
                  </a:txBody>
                  <a:tcPr/>
                </a:tc>
                <a:tc>
                  <a:txBody>
                    <a:bodyPr/>
                    <a:lstStyle/>
                    <a:p>
                      <a:endParaRPr kumimoji="1" lang="ja-JP" altLang="en-US" sz="2000" b="1"/>
                    </a:p>
                  </a:txBody>
                  <a:tcPr/>
                </a:tc>
                <a:extLst>
                  <a:ext uri="{0D108BD9-81ED-4DB2-BD59-A6C34878D82A}">
                    <a16:rowId xmlns:a16="http://schemas.microsoft.com/office/drawing/2014/main" val="4257743365"/>
                  </a:ext>
                </a:extLst>
              </a:tr>
              <a:tr h="370840">
                <a:tc>
                  <a:txBody>
                    <a:bodyPr/>
                    <a:lstStyle/>
                    <a:p>
                      <a:pPr algn="l"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LDL</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400" b="1" i="0" u="none" strike="noStrike">
                          <a:solidFill>
                            <a:srgbClr val="000000"/>
                          </a:solidFill>
                          <a:effectLst/>
                          <a:latin typeface="ＭＳ ゴシック" panose="020B0609070205080204" pitchFamily="49" charset="-128"/>
                          <a:ea typeface="ＭＳ ゴシック" panose="020B0609070205080204" pitchFamily="49" charset="-128"/>
                        </a:rPr>
                        <a:t>81</a:t>
                      </a:r>
                    </a:p>
                  </a:txBody>
                  <a:tcPr marL="9525" marR="9525" marT="9525" marB="0" anchor="ctr"/>
                </a:tc>
                <a:tc>
                  <a:txBody>
                    <a:bodyPr/>
                    <a:lstStyle/>
                    <a:p>
                      <a:endParaRPr kumimoji="1" lang="ja-JP" altLang="en-US" sz="2000" b="1"/>
                    </a:p>
                  </a:txBody>
                  <a:tcPr/>
                </a:tc>
                <a:tc>
                  <a:txBody>
                    <a:bodyPr/>
                    <a:lstStyle/>
                    <a:p>
                      <a:endParaRPr kumimoji="1" lang="ja-JP" altLang="en-US" sz="2000" b="1"/>
                    </a:p>
                  </a:txBody>
                  <a:tcPr/>
                </a:tc>
                <a:tc>
                  <a:txBody>
                    <a:bodyPr/>
                    <a:lstStyle/>
                    <a:p>
                      <a:endParaRPr kumimoji="1" lang="ja-JP" altLang="en-US" sz="2000" b="1"/>
                    </a:p>
                  </a:txBody>
                  <a:tcPr/>
                </a:tc>
                <a:tc>
                  <a:txBody>
                    <a:bodyPr/>
                    <a:lstStyle/>
                    <a:p>
                      <a:endParaRPr kumimoji="1" lang="ja-JP" altLang="en-US" sz="2000" b="1"/>
                    </a:p>
                  </a:txBody>
                  <a:tcPr/>
                </a:tc>
                <a:extLst>
                  <a:ext uri="{0D108BD9-81ED-4DB2-BD59-A6C34878D82A}">
                    <a16:rowId xmlns:a16="http://schemas.microsoft.com/office/drawing/2014/main" val="4126476213"/>
                  </a:ext>
                </a:extLst>
              </a:tr>
            </a:tbl>
          </a:graphicData>
        </a:graphic>
      </p:graphicFrame>
      <p:sp>
        <p:nvSpPr>
          <p:cNvPr id="3" name="タイトル 2">
            <a:extLst>
              <a:ext uri="{FF2B5EF4-FFF2-40B4-BE49-F238E27FC236}">
                <a16:creationId xmlns:a16="http://schemas.microsoft.com/office/drawing/2014/main" id="{D954C26A-604D-4B81-A8D2-EA8F7C61CAF3}"/>
              </a:ext>
            </a:extLst>
          </p:cNvPr>
          <p:cNvSpPr>
            <a:spLocks noGrp="1"/>
          </p:cNvSpPr>
          <p:nvPr>
            <p:ph type="title"/>
          </p:nvPr>
        </p:nvSpPr>
        <p:spPr>
          <a:xfrm>
            <a:off x="457200" y="116632"/>
            <a:ext cx="8229600" cy="1143000"/>
          </a:xfrm>
        </p:spPr>
        <p:txBody>
          <a:bodyPr>
            <a:normAutofit/>
          </a:bodyPr>
          <a:lstStyle/>
          <a:p>
            <a:pPr algn="ctr"/>
            <a:r>
              <a:rPr kumimoji="1" lang="en-US" altLang="ja-JP"/>
              <a:t>Case</a:t>
            </a:r>
            <a:r>
              <a:rPr kumimoji="1" lang="ja-JP" altLang="en-US"/>
              <a:t> </a:t>
            </a:r>
            <a:r>
              <a:rPr kumimoji="1" lang="en-US" altLang="ja-JP"/>
              <a:t> 50</a:t>
            </a:r>
            <a:r>
              <a:rPr kumimoji="1" lang="ja-JP" altLang="en-US"/>
              <a:t>歳　♂　血液尿検査</a:t>
            </a:r>
          </a:p>
        </p:txBody>
      </p:sp>
      <p:sp>
        <p:nvSpPr>
          <p:cNvPr id="5" name="タイトル 2">
            <a:extLst>
              <a:ext uri="{FF2B5EF4-FFF2-40B4-BE49-F238E27FC236}">
                <a16:creationId xmlns:a16="http://schemas.microsoft.com/office/drawing/2014/main" id="{94D2CADE-93D4-AA71-6D02-E3E1EEB5C525}"/>
              </a:ext>
            </a:extLst>
          </p:cNvPr>
          <p:cNvSpPr txBox="1">
            <a:spLocks/>
          </p:cNvSpPr>
          <p:nvPr/>
        </p:nvSpPr>
        <p:spPr>
          <a:xfrm>
            <a:off x="348680" y="0"/>
            <a:ext cx="3719264" cy="620688"/>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000" b="1" i="0" u="none" strike="noStrike" kern="1200" cap="none" spc="0" normalizeH="0" baseline="0" noProof="0">
              <a:ln>
                <a:noFill/>
              </a:ln>
              <a:solidFill>
                <a:srgbClr val="464646"/>
              </a:solidFill>
              <a:effectLst>
                <a:outerShdw blurRad="31750" dist="25400" dir="5400000" algn="tl" rotWithShape="0">
                  <a:srgbClr val="000000">
                    <a:alpha val="25000"/>
                  </a:srgbClr>
                </a:outerShdw>
              </a:effectLst>
              <a:uLnTx/>
              <a:uFillTx/>
              <a:latin typeface="Lucida Sans Unicode"/>
              <a:ea typeface="ＭＳ Ｐゴシック" panose="020B0600070205080204" pitchFamily="50" charset="-128"/>
              <a:cs typeface="+mj-cs"/>
            </a:endParaRPr>
          </a:p>
        </p:txBody>
      </p:sp>
      <p:sp>
        <p:nvSpPr>
          <p:cNvPr id="6" name="テキスト ボックス 5">
            <a:extLst>
              <a:ext uri="{FF2B5EF4-FFF2-40B4-BE49-F238E27FC236}">
                <a16:creationId xmlns:a16="http://schemas.microsoft.com/office/drawing/2014/main" id="{24CA4349-4F71-82A1-C535-0DC5DCCFD92A}"/>
              </a:ext>
            </a:extLst>
          </p:cNvPr>
          <p:cNvSpPr txBox="1"/>
          <p:nvPr/>
        </p:nvSpPr>
        <p:spPr>
          <a:xfrm>
            <a:off x="457200" y="6669940"/>
            <a:ext cx="4752528" cy="215444"/>
          </a:xfrm>
          <a:prstGeom prst="rect">
            <a:avLst/>
          </a:prstGeom>
          <a:noFill/>
        </p:spPr>
        <p:txBody>
          <a:bodyPr wrap="square">
            <a:spAutoFit/>
          </a:bodyPr>
          <a:lstStyle/>
          <a:p>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紹介する症例は臨床症例の一部を紹介したもので、全ての症例が同様の結果を示すわけではありません。</a:t>
            </a:r>
            <a:r>
              <a:rPr lang="ja-JP" altLang="en-US" sz="800"/>
              <a:t> </a:t>
            </a:r>
          </a:p>
        </p:txBody>
      </p:sp>
    </p:spTree>
    <p:extLst>
      <p:ext uri="{BB962C8B-B14F-4D97-AF65-F5344CB8AC3E}">
        <p14:creationId xmlns:p14="http://schemas.microsoft.com/office/powerpoint/2010/main" val="3336929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3EBCE1-B703-2498-C378-04E122C724FC}"/>
              </a:ext>
            </a:extLst>
          </p:cNvPr>
          <p:cNvSpPr>
            <a:spLocks noGrp="1"/>
          </p:cNvSpPr>
          <p:nvPr>
            <p:ph type="title"/>
          </p:nvPr>
        </p:nvSpPr>
        <p:spPr/>
        <p:txBody>
          <a:bodyPr/>
          <a:lstStyle/>
          <a:p>
            <a:r>
              <a:rPr lang="en-US" altLang="ja-JP"/>
              <a:t>Case</a:t>
            </a:r>
            <a:r>
              <a:rPr lang="ja-JP" altLang="en-US"/>
              <a:t> 腹部造影</a:t>
            </a:r>
            <a:r>
              <a:rPr lang="en-US" altLang="ja-JP"/>
              <a:t>CT</a:t>
            </a:r>
            <a:endParaRPr kumimoji="1" lang="ja-JP" altLang="en-US"/>
          </a:p>
        </p:txBody>
      </p:sp>
      <p:sp>
        <p:nvSpPr>
          <p:cNvPr id="3" name="テキスト プレースホルダー 2">
            <a:extLst>
              <a:ext uri="{FF2B5EF4-FFF2-40B4-BE49-F238E27FC236}">
                <a16:creationId xmlns:a16="http://schemas.microsoft.com/office/drawing/2014/main" id="{1BBDA56D-D275-D69C-8458-D5C16ED64DC4}"/>
              </a:ext>
            </a:extLst>
          </p:cNvPr>
          <p:cNvSpPr>
            <a:spLocks noGrp="1"/>
          </p:cNvSpPr>
          <p:nvPr>
            <p:ph type="body" sz="quarter" idx="13"/>
          </p:nvPr>
        </p:nvSpPr>
        <p:spPr/>
        <p:txBody>
          <a:bodyPr/>
          <a:lstStyle/>
          <a:p>
            <a:endParaRPr kumimoji="1" lang="ja-JP" altLang="en-US"/>
          </a:p>
        </p:txBody>
      </p:sp>
      <p:pic>
        <p:nvPicPr>
          <p:cNvPr id="4" name="図 3">
            <a:extLst>
              <a:ext uri="{FF2B5EF4-FFF2-40B4-BE49-F238E27FC236}">
                <a16:creationId xmlns:a16="http://schemas.microsoft.com/office/drawing/2014/main" id="{1C61AD21-5655-4FF9-136C-3AB6455252F7}"/>
              </a:ext>
            </a:extLst>
          </p:cNvPr>
          <p:cNvPicPr>
            <a:picLocks noChangeAspect="1"/>
          </p:cNvPicPr>
          <p:nvPr/>
        </p:nvPicPr>
        <p:blipFill rotWithShape="1">
          <a:blip r:embed="rId2"/>
          <a:srcRect l="13383" t="8534" r="53280" b="39776"/>
          <a:stretch/>
        </p:blipFill>
        <p:spPr>
          <a:xfrm>
            <a:off x="34534" y="1403268"/>
            <a:ext cx="2690914" cy="2607740"/>
          </a:xfrm>
          <a:prstGeom prst="rect">
            <a:avLst/>
          </a:prstGeom>
        </p:spPr>
      </p:pic>
      <p:pic>
        <p:nvPicPr>
          <p:cNvPr id="5" name="図 4">
            <a:extLst>
              <a:ext uri="{FF2B5EF4-FFF2-40B4-BE49-F238E27FC236}">
                <a16:creationId xmlns:a16="http://schemas.microsoft.com/office/drawing/2014/main" id="{DBC7288F-170B-457C-D9F5-81D4839CD4BD}"/>
              </a:ext>
            </a:extLst>
          </p:cNvPr>
          <p:cNvPicPr>
            <a:picLocks noChangeAspect="1"/>
          </p:cNvPicPr>
          <p:nvPr/>
        </p:nvPicPr>
        <p:blipFill rotWithShape="1">
          <a:blip r:embed="rId3"/>
          <a:srcRect l="56006" t="23987" r="14658" b="39743"/>
          <a:stretch/>
        </p:blipFill>
        <p:spPr>
          <a:xfrm>
            <a:off x="2875473" y="4281354"/>
            <a:ext cx="2537230" cy="1960587"/>
          </a:xfrm>
          <a:prstGeom prst="rect">
            <a:avLst/>
          </a:prstGeom>
        </p:spPr>
      </p:pic>
      <p:pic>
        <p:nvPicPr>
          <p:cNvPr id="6" name="図 5">
            <a:extLst>
              <a:ext uri="{FF2B5EF4-FFF2-40B4-BE49-F238E27FC236}">
                <a16:creationId xmlns:a16="http://schemas.microsoft.com/office/drawing/2014/main" id="{47501955-AA11-5FFB-4020-1925AD68D6FD}"/>
              </a:ext>
            </a:extLst>
          </p:cNvPr>
          <p:cNvPicPr>
            <a:picLocks noChangeAspect="1"/>
          </p:cNvPicPr>
          <p:nvPr/>
        </p:nvPicPr>
        <p:blipFill rotWithShape="1">
          <a:blip r:embed="rId4"/>
          <a:srcRect l="54672" t="17068" r="15992" b="53062"/>
          <a:stretch/>
        </p:blipFill>
        <p:spPr>
          <a:xfrm>
            <a:off x="5508102" y="4289947"/>
            <a:ext cx="3067416" cy="1951994"/>
          </a:xfrm>
          <a:prstGeom prst="rect">
            <a:avLst/>
          </a:prstGeom>
        </p:spPr>
      </p:pic>
      <p:pic>
        <p:nvPicPr>
          <p:cNvPr id="8" name="図 7">
            <a:extLst>
              <a:ext uri="{FF2B5EF4-FFF2-40B4-BE49-F238E27FC236}">
                <a16:creationId xmlns:a16="http://schemas.microsoft.com/office/drawing/2014/main" id="{DCCC2A63-FF7E-7B4E-6159-508858039FC5}"/>
              </a:ext>
            </a:extLst>
          </p:cNvPr>
          <p:cNvPicPr>
            <a:picLocks noChangeAspect="1"/>
          </p:cNvPicPr>
          <p:nvPr/>
        </p:nvPicPr>
        <p:blipFill rotWithShape="1">
          <a:blip r:embed="rId3"/>
          <a:srcRect l="14940" t="19911" r="58391" b="41307"/>
          <a:stretch/>
        </p:blipFill>
        <p:spPr>
          <a:xfrm>
            <a:off x="473500" y="4256206"/>
            <a:ext cx="2306574" cy="2096332"/>
          </a:xfrm>
          <a:prstGeom prst="rect">
            <a:avLst/>
          </a:prstGeom>
        </p:spPr>
      </p:pic>
      <p:pic>
        <p:nvPicPr>
          <p:cNvPr id="9" name="図 8">
            <a:extLst>
              <a:ext uri="{FF2B5EF4-FFF2-40B4-BE49-F238E27FC236}">
                <a16:creationId xmlns:a16="http://schemas.microsoft.com/office/drawing/2014/main" id="{E6D2CBCD-9B57-43A8-4ED4-5998DD9DBA45}"/>
              </a:ext>
            </a:extLst>
          </p:cNvPr>
          <p:cNvPicPr>
            <a:picLocks noChangeAspect="1"/>
          </p:cNvPicPr>
          <p:nvPr/>
        </p:nvPicPr>
        <p:blipFill rotWithShape="1">
          <a:blip r:embed="rId4"/>
          <a:srcRect l="12352" t="7767" r="51645" b="38894"/>
          <a:stretch/>
        </p:blipFill>
        <p:spPr>
          <a:xfrm>
            <a:off x="2816930" y="1313415"/>
            <a:ext cx="2906188" cy="2690915"/>
          </a:xfrm>
          <a:prstGeom prst="rect">
            <a:avLst/>
          </a:prstGeom>
        </p:spPr>
      </p:pic>
      <p:pic>
        <p:nvPicPr>
          <p:cNvPr id="10" name="図 9">
            <a:extLst>
              <a:ext uri="{FF2B5EF4-FFF2-40B4-BE49-F238E27FC236}">
                <a16:creationId xmlns:a16="http://schemas.microsoft.com/office/drawing/2014/main" id="{09A0FE5B-650A-C2FD-1081-5964CEA660AB}"/>
              </a:ext>
            </a:extLst>
          </p:cNvPr>
          <p:cNvPicPr>
            <a:picLocks noChangeAspect="1"/>
          </p:cNvPicPr>
          <p:nvPr/>
        </p:nvPicPr>
        <p:blipFill rotWithShape="1">
          <a:blip r:embed="rId5"/>
          <a:srcRect l="53014" t="1363" r="13476" b="39326"/>
          <a:stretch/>
        </p:blipFill>
        <p:spPr>
          <a:xfrm>
            <a:off x="5814600" y="400997"/>
            <a:ext cx="3275442" cy="3623356"/>
          </a:xfrm>
          <a:prstGeom prst="rect">
            <a:avLst/>
          </a:prstGeom>
        </p:spPr>
      </p:pic>
      <p:sp>
        <p:nvSpPr>
          <p:cNvPr id="11" name="テキスト ボックス 10">
            <a:extLst>
              <a:ext uri="{FF2B5EF4-FFF2-40B4-BE49-F238E27FC236}">
                <a16:creationId xmlns:a16="http://schemas.microsoft.com/office/drawing/2014/main" id="{2925754B-1F9F-BC2B-13DE-87B311311217}"/>
              </a:ext>
            </a:extLst>
          </p:cNvPr>
          <p:cNvSpPr txBox="1"/>
          <p:nvPr/>
        </p:nvSpPr>
        <p:spPr>
          <a:xfrm>
            <a:off x="457200" y="6669940"/>
            <a:ext cx="4752528" cy="215444"/>
          </a:xfrm>
          <a:prstGeom prst="rect">
            <a:avLst/>
          </a:prstGeom>
          <a:noFill/>
        </p:spPr>
        <p:txBody>
          <a:bodyPr wrap="square">
            <a:spAutoFit/>
          </a:bodyPr>
          <a:lstStyle/>
          <a:p>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紹介する症例は臨床症例の一部を紹介したもので、全ての症例が同様の結果を示すわけではありません。</a:t>
            </a:r>
            <a:r>
              <a:rPr lang="ja-JP" altLang="en-US" sz="800"/>
              <a:t> </a:t>
            </a:r>
          </a:p>
        </p:txBody>
      </p:sp>
    </p:spTree>
    <p:extLst>
      <p:ext uri="{BB962C8B-B14F-4D97-AF65-F5344CB8AC3E}">
        <p14:creationId xmlns:p14="http://schemas.microsoft.com/office/powerpoint/2010/main" val="2192233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057CBAB3-F187-9A03-5E51-F700CDA56A77}"/>
              </a:ext>
            </a:extLst>
          </p:cNvPr>
          <p:cNvGraphicFramePr>
            <a:graphicFrameLocks noGrp="1"/>
          </p:cNvGraphicFramePr>
          <p:nvPr>
            <p:ph idx="1"/>
          </p:nvPr>
        </p:nvGraphicFramePr>
        <p:xfrm>
          <a:off x="457200" y="178335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タイトル 2">
            <a:extLst>
              <a:ext uri="{FF2B5EF4-FFF2-40B4-BE49-F238E27FC236}">
                <a16:creationId xmlns:a16="http://schemas.microsoft.com/office/drawing/2014/main" id="{1C3CC14B-B6E5-61BE-2FC8-DD30A821CF5D}"/>
              </a:ext>
            </a:extLst>
          </p:cNvPr>
          <p:cNvSpPr>
            <a:spLocks noGrp="1"/>
          </p:cNvSpPr>
          <p:nvPr>
            <p:ph type="title"/>
          </p:nvPr>
        </p:nvSpPr>
        <p:spPr>
          <a:xfrm>
            <a:off x="457200" y="274638"/>
            <a:ext cx="8229600" cy="418058"/>
          </a:xfrm>
        </p:spPr>
        <p:txBody>
          <a:bodyPr>
            <a:noAutofit/>
          </a:bodyPr>
          <a:lstStyle/>
          <a:p>
            <a:pPr algn="ctr"/>
            <a:r>
              <a:rPr lang="en-US" altLang="ja-JP" sz="2400"/>
              <a:t>Case</a:t>
            </a:r>
            <a:r>
              <a:rPr lang="ja-JP" altLang="en-US" sz="2400"/>
              <a:t> </a:t>
            </a:r>
            <a:r>
              <a:rPr kumimoji="1" lang="en-US" altLang="ja-JP" sz="2400"/>
              <a:t> 50</a:t>
            </a:r>
            <a:r>
              <a:rPr kumimoji="1" lang="ja-JP" altLang="en-US" sz="2400"/>
              <a:t>歳　♂</a:t>
            </a:r>
          </a:p>
        </p:txBody>
      </p:sp>
      <p:sp>
        <p:nvSpPr>
          <p:cNvPr id="7" name="正方形/長方形 6">
            <a:extLst>
              <a:ext uri="{FF2B5EF4-FFF2-40B4-BE49-F238E27FC236}">
                <a16:creationId xmlns:a16="http://schemas.microsoft.com/office/drawing/2014/main" id="{950DBE74-0D9B-9663-16C3-36926C93953E}"/>
              </a:ext>
            </a:extLst>
          </p:cNvPr>
          <p:cNvSpPr/>
          <p:nvPr/>
        </p:nvSpPr>
        <p:spPr>
          <a:xfrm>
            <a:off x="1043608" y="1124744"/>
            <a:ext cx="2304256" cy="21602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ja-JP" altLang="en-US" sz="1600" b="0" i="0">
                <a:solidFill>
                  <a:srgbClr val="444444"/>
                </a:solidFill>
                <a:effectLst/>
                <a:latin typeface="Arial" panose="020B0604020202020204" pitchFamily="34" charset="0"/>
              </a:rPr>
              <a:t>デグルデク</a:t>
            </a:r>
            <a:r>
              <a:rPr lang="en-US" altLang="ja-JP" sz="1600"/>
              <a:t>22</a:t>
            </a:r>
            <a:r>
              <a:rPr lang="ja-JP" altLang="en-US" sz="1600"/>
              <a:t>→</a:t>
            </a:r>
            <a:r>
              <a:rPr lang="en-US" altLang="ja-JP" sz="1600"/>
              <a:t>12</a:t>
            </a:r>
            <a:r>
              <a:rPr lang="ja-JP" altLang="en-US" sz="1600"/>
              <a:t>→</a:t>
            </a:r>
            <a:r>
              <a:rPr lang="en-US" altLang="ja-JP" sz="1600"/>
              <a:t>6U       </a:t>
            </a:r>
            <a:endParaRPr kumimoji="1" lang="ja-JP" altLang="en-US" sz="1600"/>
          </a:p>
        </p:txBody>
      </p:sp>
      <p:grpSp>
        <p:nvGrpSpPr>
          <p:cNvPr id="12" name="グループ化 11">
            <a:extLst>
              <a:ext uri="{FF2B5EF4-FFF2-40B4-BE49-F238E27FC236}">
                <a16:creationId xmlns:a16="http://schemas.microsoft.com/office/drawing/2014/main" id="{44E901F4-269F-9721-C0EE-268CDB6BBB69}"/>
              </a:ext>
            </a:extLst>
          </p:cNvPr>
          <p:cNvGrpSpPr/>
          <p:nvPr/>
        </p:nvGrpSpPr>
        <p:grpSpPr>
          <a:xfrm>
            <a:off x="2051720" y="1556792"/>
            <a:ext cx="6624736" cy="349498"/>
            <a:chOff x="2051720" y="1484784"/>
            <a:chExt cx="6624736" cy="349498"/>
          </a:xfrm>
        </p:grpSpPr>
        <p:sp>
          <p:nvSpPr>
            <p:cNvPr id="8" name="正方形/長方形 7">
              <a:extLst>
                <a:ext uri="{FF2B5EF4-FFF2-40B4-BE49-F238E27FC236}">
                  <a16:creationId xmlns:a16="http://schemas.microsoft.com/office/drawing/2014/main" id="{1970E405-3219-4870-30F9-59ED43382888}"/>
                </a:ext>
              </a:extLst>
            </p:cNvPr>
            <p:cNvSpPr/>
            <p:nvPr/>
          </p:nvSpPr>
          <p:spPr>
            <a:xfrm>
              <a:off x="2051720" y="1618258"/>
              <a:ext cx="4248472" cy="21602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ja-JP" altLang="en-US" sz="1600"/>
                <a:t>メトフォルミン</a:t>
              </a:r>
              <a:r>
                <a:rPr lang="en-US" altLang="ja-JP" sz="1600"/>
                <a:t>500mg</a:t>
              </a:r>
              <a:endParaRPr kumimoji="1" lang="ja-JP" altLang="en-US" sz="1600"/>
            </a:p>
          </p:txBody>
        </p:sp>
        <p:sp>
          <p:nvSpPr>
            <p:cNvPr id="9" name="正方形/長方形 8">
              <a:extLst>
                <a:ext uri="{FF2B5EF4-FFF2-40B4-BE49-F238E27FC236}">
                  <a16:creationId xmlns:a16="http://schemas.microsoft.com/office/drawing/2014/main" id="{BD76137C-A820-FA7B-C65D-554B0C572376}"/>
                </a:ext>
              </a:extLst>
            </p:cNvPr>
            <p:cNvSpPr/>
            <p:nvPr/>
          </p:nvSpPr>
          <p:spPr>
            <a:xfrm>
              <a:off x="6300192" y="1484784"/>
              <a:ext cx="2376264" cy="349498"/>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en-US" altLang="ja-JP"/>
                <a:t>1000mg</a:t>
              </a:r>
              <a:endParaRPr kumimoji="1" lang="ja-JP" altLang="en-US"/>
            </a:p>
          </p:txBody>
        </p:sp>
      </p:grpSp>
      <p:grpSp>
        <p:nvGrpSpPr>
          <p:cNvPr id="2" name="グループ化 1">
            <a:extLst>
              <a:ext uri="{FF2B5EF4-FFF2-40B4-BE49-F238E27FC236}">
                <a16:creationId xmlns:a16="http://schemas.microsoft.com/office/drawing/2014/main" id="{629FA0D0-1A66-9B42-72BC-3E46F63B609C}"/>
              </a:ext>
            </a:extLst>
          </p:cNvPr>
          <p:cNvGrpSpPr/>
          <p:nvPr/>
        </p:nvGrpSpPr>
        <p:grpSpPr>
          <a:xfrm>
            <a:off x="1043608" y="1130015"/>
            <a:ext cx="7632848" cy="421506"/>
            <a:chOff x="1043608" y="1063278"/>
            <a:chExt cx="7632848" cy="421506"/>
          </a:xfrm>
        </p:grpSpPr>
        <p:sp>
          <p:nvSpPr>
            <p:cNvPr id="4" name="正方形/長方形 3">
              <a:extLst>
                <a:ext uri="{FF2B5EF4-FFF2-40B4-BE49-F238E27FC236}">
                  <a16:creationId xmlns:a16="http://schemas.microsoft.com/office/drawing/2014/main" id="{081401AF-2F90-0DD0-A7B8-44A4F1362740}"/>
                </a:ext>
              </a:extLst>
            </p:cNvPr>
            <p:cNvSpPr/>
            <p:nvPr/>
          </p:nvSpPr>
          <p:spPr>
            <a:xfrm>
              <a:off x="1043608" y="1268760"/>
              <a:ext cx="4680520" cy="21602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ja-JP" altLang="en-US" sz="1600"/>
                <a:t>セマグルチド</a:t>
              </a:r>
              <a:r>
                <a:rPr lang="en-US" altLang="ja-JP" sz="1600"/>
                <a:t>0.25mg</a:t>
              </a:r>
              <a:endParaRPr kumimoji="1" lang="ja-JP" altLang="en-US" sz="1600"/>
            </a:p>
          </p:txBody>
        </p:sp>
        <p:sp>
          <p:nvSpPr>
            <p:cNvPr id="5" name="正方形/長方形 4">
              <a:extLst>
                <a:ext uri="{FF2B5EF4-FFF2-40B4-BE49-F238E27FC236}">
                  <a16:creationId xmlns:a16="http://schemas.microsoft.com/office/drawing/2014/main" id="{830AF945-70EA-DBB1-F434-A8CC6E4AF77C}"/>
                </a:ext>
              </a:extLst>
            </p:cNvPr>
            <p:cNvSpPr/>
            <p:nvPr/>
          </p:nvSpPr>
          <p:spPr>
            <a:xfrm>
              <a:off x="5724128" y="1196752"/>
              <a:ext cx="2232248" cy="288032"/>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en-US" altLang="ja-JP"/>
                <a:t>0.5mg</a:t>
              </a:r>
              <a:endParaRPr kumimoji="1" lang="ja-JP" altLang="en-US"/>
            </a:p>
          </p:txBody>
        </p:sp>
        <p:sp>
          <p:nvSpPr>
            <p:cNvPr id="11" name="正方形/長方形 10">
              <a:extLst>
                <a:ext uri="{FF2B5EF4-FFF2-40B4-BE49-F238E27FC236}">
                  <a16:creationId xmlns:a16="http://schemas.microsoft.com/office/drawing/2014/main" id="{219B4502-821A-4EC2-A3DC-97FC46D0E47A}"/>
                </a:ext>
              </a:extLst>
            </p:cNvPr>
            <p:cNvSpPr/>
            <p:nvPr/>
          </p:nvSpPr>
          <p:spPr>
            <a:xfrm>
              <a:off x="7956376" y="1063278"/>
              <a:ext cx="720080" cy="421506"/>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en-US" altLang="ja-JP"/>
                <a:t>1mg</a:t>
              </a:r>
              <a:endParaRPr kumimoji="1" lang="ja-JP" altLang="en-US"/>
            </a:p>
          </p:txBody>
        </p:sp>
      </p:grpSp>
      <p:sp>
        <p:nvSpPr>
          <p:cNvPr id="13" name="テキスト ボックス 12">
            <a:extLst>
              <a:ext uri="{FF2B5EF4-FFF2-40B4-BE49-F238E27FC236}">
                <a16:creationId xmlns:a16="http://schemas.microsoft.com/office/drawing/2014/main" id="{878EDCA6-5E0E-996A-4CED-ABE20A59BD88}"/>
              </a:ext>
            </a:extLst>
          </p:cNvPr>
          <p:cNvSpPr txBox="1"/>
          <p:nvPr/>
        </p:nvSpPr>
        <p:spPr>
          <a:xfrm>
            <a:off x="436004" y="1484784"/>
            <a:ext cx="463588" cy="369332"/>
          </a:xfrm>
          <a:prstGeom prst="rect">
            <a:avLst/>
          </a:prstGeom>
          <a:noFill/>
        </p:spPr>
        <p:txBody>
          <a:bodyPr wrap="none" rtlCol="0">
            <a:spAutoFit/>
          </a:bodyPr>
          <a:lstStyle/>
          <a:p>
            <a:r>
              <a:rPr kumimoji="1" lang="en-US" altLang="ja-JP"/>
              <a:t>kg</a:t>
            </a:r>
            <a:endParaRPr kumimoji="1" lang="ja-JP" altLang="en-US"/>
          </a:p>
        </p:txBody>
      </p:sp>
      <p:sp>
        <p:nvSpPr>
          <p:cNvPr id="14" name="テキスト ボックス 13">
            <a:extLst>
              <a:ext uri="{FF2B5EF4-FFF2-40B4-BE49-F238E27FC236}">
                <a16:creationId xmlns:a16="http://schemas.microsoft.com/office/drawing/2014/main" id="{CC3766CA-753B-8CA4-AB09-A922C699C557}"/>
              </a:ext>
            </a:extLst>
          </p:cNvPr>
          <p:cNvSpPr txBox="1"/>
          <p:nvPr/>
        </p:nvSpPr>
        <p:spPr>
          <a:xfrm>
            <a:off x="457200" y="6597932"/>
            <a:ext cx="4752528" cy="215444"/>
          </a:xfrm>
          <a:prstGeom prst="rect">
            <a:avLst/>
          </a:prstGeom>
          <a:noFill/>
        </p:spPr>
        <p:txBody>
          <a:bodyPr wrap="square">
            <a:spAutoFit/>
          </a:bodyPr>
          <a:lstStyle/>
          <a:p>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紹介する症例は臨床症例の一部を紹介したもので、全ての症例が同様の結果を示すわけではありません。</a:t>
            </a:r>
            <a:r>
              <a:rPr lang="ja-JP" altLang="en-US" sz="800"/>
              <a:t> </a:t>
            </a:r>
          </a:p>
        </p:txBody>
      </p:sp>
      <p:sp>
        <p:nvSpPr>
          <p:cNvPr id="10" name="正方形/長方形 9">
            <a:extLst>
              <a:ext uri="{FF2B5EF4-FFF2-40B4-BE49-F238E27FC236}">
                <a16:creationId xmlns:a16="http://schemas.microsoft.com/office/drawing/2014/main" id="{9C7326D5-69FB-8D9A-BB45-835A3F1CCC41}"/>
              </a:ext>
            </a:extLst>
          </p:cNvPr>
          <p:cNvSpPr/>
          <p:nvPr/>
        </p:nvSpPr>
        <p:spPr>
          <a:xfrm>
            <a:off x="2555776" y="1916832"/>
            <a:ext cx="6120680" cy="27749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600"/>
              <a:t>パルモディア</a:t>
            </a:r>
            <a:r>
              <a:rPr lang="en-US" altLang="ja-JP" sz="1600"/>
              <a:t>0.2mg       </a:t>
            </a:r>
            <a:endParaRPr kumimoji="1" lang="ja-JP" altLang="en-US" sz="1600"/>
          </a:p>
        </p:txBody>
      </p:sp>
    </p:spTree>
    <p:extLst>
      <p:ext uri="{BB962C8B-B14F-4D97-AF65-F5344CB8AC3E}">
        <p14:creationId xmlns:p14="http://schemas.microsoft.com/office/powerpoint/2010/main" val="3393374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コンテンツ プレースホルダー 6">
            <a:extLst>
              <a:ext uri="{FF2B5EF4-FFF2-40B4-BE49-F238E27FC236}">
                <a16:creationId xmlns:a16="http://schemas.microsoft.com/office/drawing/2014/main" id="{670747E6-3A10-4AF1-4445-EDE40E26F29D}"/>
              </a:ext>
            </a:extLst>
          </p:cNvPr>
          <p:cNvGraphicFramePr>
            <a:graphicFrameLocks noGrp="1"/>
          </p:cNvGraphicFramePr>
          <p:nvPr>
            <p:ph idx="1"/>
          </p:nvPr>
        </p:nvGraphicFramePr>
        <p:xfrm>
          <a:off x="457200" y="1927374"/>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3" name="タイトル 2">
            <a:extLst>
              <a:ext uri="{FF2B5EF4-FFF2-40B4-BE49-F238E27FC236}">
                <a16:creationId xmlns:a16="http://schemas.microsoft.com/office/drawing/2014/main" id="{D5574BB6-D7B5-80D5-5FEE-019EFBED9D79}"/>
              </a:ext>
            </a:extLst>
          </p:cNvPr>
          <p:cNvSpPr>
            <a:spLocks noGrp="1"/>
          </p:cNvSpPr>
          <p:nvPr>
            <p:ph type="title"/>
          </p:nvPr>
        </p:nvSpPr>
        <p:spPr>
          <a:xfrm>
            <a:off x="457200" y="116632"/>
            <a:ext cx="8229600" cy="490066"/>
          </a:xfrm>
        </p:spPr>
        <p:txBody>
          <a:bodyPr>
            <a:normAutofit/>
          </a:bodyPr>
          <a:lstStyle/>
          <a:p>
            <a:pPr algn="ctr"/>
            <a:r>
              <a:rPr lang="en-US" altLang="ja-JP" sz="2400"/>
              <a:t>Case</a:t>
            </a:r>
            <a:r>
              <a:rPr lang="ja-JP" altLang="en-US" sz="2400"/>
              <a:t> </a:t>
            </a:r>
            <a:r>
              <a:rPr kumimoji="1" lang="en-US" altLang="ja-JP" sz="2400"/>
              <a:t> 50</a:t>
            </a:r>
            <a:r>
              <a:rPr kumimoji="1" lang="ja-JP" altLang="en-US" sz="2400"/>
              <a:t>歳　♂</a:t>
            </a:r>
          </a:p>
        </p:txBody>
      </p:sp>
      <p:sp>
        <p:nvSpPr>
          <p:cNvPr id="8" name="正方形/長方形 7">
            <a:extLst>
              <a:ext uri="{FF2B5EF4-FFF2-40B4-BE49-F238E27FC236}">
                <a16:creationId xmlns:a16="http://schemas.microsoft.com/office/drawing/2014/main" id="{5B35A807-1A42-560D-AF5C-FFEAB81B263D}"/>
              </a:ext>
            </a:extLst>
          </p:cNvPr>
          <p:cNvSpPr/>
          <p:nvPr/>
        </p:nvSpPr>
        <p:spPr>
          <a:xfrm>
            <a:off x="899592" y="764704"/>
            <a:ext cx="2304256" cy="21602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ja-JP" altLang="en-US" sz="1600" b="0" i="0">
                <a:solidFill>
                  <a:srgbClr val="444444"/>
                </a:solidFill>
                <a:effectLst/>
                <a:latin typeface="Arial" panose="020B0604020202020204" pitchFamily="34" charset="0"/>
              </a:rPr>
              <a:t>デグルデク</a:t>
            </a:r>
            <a:r>
              <a:rPr lang="en-US" altLang="ja-JP" sz="1600"/>
              <a:t>22</a:t>
            </a:r>
            <a:r>
              <a:rPr lang="ja-JP" altLang="en-US" sz="1600"/>
              <a:t>→</a:t>
            </a:r>
            <a:r>
              <a:rPr lang="en-US" altLang="ja-JP" sz="1600"/>
              <a:t>12</a:t>
            </a:r>
            <a:r>
              <a:rPr lang="ja-JP" altLang="en-US" sz="1600"/>
              <a:t>→</a:t>
            </a:r>
            <a:r>
              <a:rPr lang="en-US" altLang="ja-JP" sz="1600"/>
              <a:t>6U       </a:t>
            </a:r>
            <a:endParaRPr kumimoji="1" lang="ja-JP" altLang="en-US" sz="1600"/>
          </a:p>
        </p:txBody>
      </p:sp>
      <p:grpSp>
        <p:nvGrpSpPr>
          <p:cNvPr id="9" name="グループ化 8">
            <a:extLst>
              <a:ext uri="{FF2B5EF4-FFF2-40B4-BE49-F238E27FC236}">
                <a16:creationId xmlns:a16="http://schemas.microsoft.com/office/drawing/2014/main" id="{6E2D9275-F192-4A07-C2E6-567CFC326083}"/>
              </a:ext>
            </a:extLst>
          </p:cNvPr>
          <p:cNvGrpSpPr/>
          <p:nvPr/>
        </p:nvGrpSpPr>
        <p:grpSpPr>
          <a:xfrm>
            <a:off x="1907704" y="1196752"/>
            <a:ext cx="6624736" cy="349498"/>
            <a:chOff x="2051720" y="1484784"/>
            <a:chExt cx="6624736" cy="349498"/>
          </a:xfrm>
        </p:grpSpPr>
        <p:sp>
          <p:nvSpPr>
            <p:cNvPr id="10" name="正方形/長方形 9">
              <a:extLst>
                <a:ext uri="{FF2B5EF4-FFF2-40B4-BE49-F238E27FC236}">
                  <a16:creationId xmlns:a16="http://schemas.microsoft.com/office/drawing/2014/main" id="{3F3AFF02-8302-6DE3-E1CD-D339919D5918}"/>
                </a:ext>
              </a:extLst>
            </p:cNvPr>
            <p:cNvSpPr/>
            <p:nvPr/>
          </p:nvSpPr>
          <p:spPr>
            <a:xfrm>
              <a:off x="2051720" y="1618258"/>
              <a:ext cx="4248472" cy="21602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ja-JP" altLang="en-US" sz="1600"/>
                <a:t>メトグルコ</a:t>
              </a:r>
              <a:r>
                <a:rPr lang="en-US" altLang="ja-JP" sz="1600"/>
                <a:t>500mg</a:t>
              </a:r>
              <a:endParaRPr kumimoji="1" lang="ja-JP" altLang="en-US" sz="1600"/>
            </a:p>
          </p:txBody>
        </p:sp>
        <p:sp>
          <p:nvSpPr>
            <p:cNvPr id="11" name="正方形/長方形 10">
              <a:extLst>
                <a:ext uri="{FF2B5EF4-FFF2-40B4-BE49-F238E27FC236}">
                  <a16:creationId xmlns:a16="http://schemas.microsoft.com/office/drawing/2014/main" id="{21F4C477-64FB-52CD-49DE-73EAE3F12D59}"/>
                </a:ext>
              </a:extLst>
            </p:cNvPr>
            <p:cNvSpPr/>
            <p:nvPr/>
          </p:nvSpPr>
          <p:spPr>
            <a:xfrm>
              <a:off x="6300192" y="1484784"/>
              <a:ext cx="2376264" cy="349498"/>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en-US" altLang="ja-JP"/>
                <a:t>1000mg</a:t>
              </a:r>
              <a:endParaRPr kumimoji="1" lang="ja-JP" altLang="en-US"/>
            </a:p>
          </p:txBody>
        </p:sp>
      </p:grpSp>
      <p:grpSp>
        <p:nvGrpSpPr>
          <p:cNvPr id="12" name="グループ化 11">
            <a:extLst>
              <a:ext uri="{FF2B5EF4-FFF2-40B4-BE49-F238E27FC236}">
                <a16:creationId xmlns:a16="http://schemas.microsoft.com/office/drawing/2014/main" id="{5C17B3A2-0445-8A5D-DE74-B58194025BD8}"/>
              </a:ext>
            </a:extLst>
          </p:cNvPr>
          <p:cNvGrpSpPr/>
          <p:nvPr/>
        </p:nvGrpSpPr>
        <p:grpSpPr>
          <a:xfrm>
            <a:off x="899592" y="775246"/>
            <a:ext cx="7632848" cy="421506"/>
            <a:chOff x="1043608" y="1063278"/>
            <a:chExt cx="7632848" cy="421506"/>
          </a:xfrm>
        </p:grpSpPr>
        <p:sp>
          <p:nvSpPr>
            <p:cNvPr id="13" name="正方形/長方形 12">
              <a:extLst>
                <a:ext uri="{FF2B5EF4-FFF2-40B4-BE49-F238E27FC236}">
                  <a16:creationId xmlns:a16="http://schemas.microsoft.com/office/drawing/2014/main" id="{E1E4E3AA-945A-173B-7E1C-88C045EE4592}"/>
                </a:ext>
              </a:extLst>
            </p:cNvPr>
            <p:cNvSpPr/>
            <p:nvPr/>
          </p:nvSpPr>
          <p:spPr>
            <a:xfrm>
              <a:off x="1043608" y="1268760"/>
              <a:ext cx="4680520" cy="21602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ja-JP" altLang="en-US" sz="1600"/>
                <a:t>セマグルチド</a:t>
              </a:r>
              <a:r>
                <a:rPr lang="en-US" altLang="ja-JP" sz="1600"/>
                <a:t>0.25mg</a:t>
              </a:r>
              <a:endParaRPr kumimoji="1" lang="ja-JP" altLang="en-US" sz="1600"/>
            </a:p>
          </p:txBody>
        </p:sp>
        <p:sp>
          <p:nvSpPr>
            <p:cNvPr id="14" name="正方形/長方形 13">
              <a:extLst>
                <a:ext uri="{FF2B5EF4-FFF2-40B4-BE49-F238E27FC236}">
                  <a16:creationId xmlns:a16="http://schemas.microsoft.com/office/drawing/2014/main" id="{D8A483A3-216A-DDBC-39E8-6265B7D15DD3}"/>
                </a:ext>
              </a:extLst>
            </p:cNvPr>
            <p:cNvSpPr/>
            <p:nvPr/>
          </p:nvSpPr>
          <p:spPr>
            <a:xfrm>
              <a:off x="5724128" y="1196752"/>
              <a:ext cx="2232248" cy="288032"/>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en-US" altLang="ja-JP"/>
                <a:t>0.5mg</a:t>
              </a:r>
              <a:endParaRPr kumimoji="1" lang="ja-JP" altLang="en-US"/>
            </a:p>
          </p:txBody>
        </p:sp>
        <p:sp>
          <p:nvSpPr>
            <p:cNvPr id="15" name="正方形/長方形 14">
              <a:extLst>
                <a:ext uri="{FF2B5EF4-FFF2-40B4-BE49-F238E27FC236}">
                  <a16:creationId xmlns:a16="http://schemas.microsoft.com/office/drawing/2014/main" id="{F7025152-3447-B7CD-63AB-9F1AF66725D7}"/>
                </a:ext>
              </a:extLst>
            </p:cNvPr>
            <p:cNvSpPr/>
            <p:nvPr/>
          </p:nvSpPr>
          <p:spPr>
            <a:xfrm>
              <a:off x="7956376" y="1063278"/>
              <a:ext cx="720080" cy="421506"/>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en-US" altLang="ja-JP"/>
                <a:t>1mg</a:t>
              </a:r>
              <a:endParaRPr kumimoji="1" lang="ja-JP" altLang="en-US"/>
            </a:p>
          </p:txBody>
        </p:sp>
      </p:grpSp>
      <p:sp>
        <p:nvSpPr>
          <p:cNvPr id="16" name="テキスト ボックス 15">
            <a:extLst>
              <a:ext uri="{FF2B5EF4-FFF2-40B4-BE49-F238E27FC236}">
                <a16:creationId xmlns:a16="http://schemas.microsoft.com/office/drawing/2014/main" id="{1AD32D21-F6B4-1BD2-409E-472364296029}"/>
              </a:ext>
            </a:extLst>
          </p:cNvPr>
          <p:cNvSpPr txBox="1"/>
          <p:nvPr/>
        </p:nvSpPr>
        <p:spPr>
          <a:xfrm>
            <a:off x="457200" y="6597932"/>
            <a:ext cx="4752528" cy="215444"/>
          </a:xfrm>
          <a:prstGeom prst="rect">
            <a:avLst/>
          </a:prstGeom>
          <a:noFill/>
        </p:spPr>
        <p:txBody>
          <a:bodyPr wrap="square">
            <a:spAutoFit/>
          </a:bodyPr>
          <a:lstStyle/>
          <a:p>
            <a:r>
              <a:rPr lang="ja-JP" altLang="en-US" sz="800" b="0" i="0" u="none" strike="noStrike">
                <a:solidFill>
                  <a:srgbClr val="000000"/>
                </a:solidFill>
                <a:effectLst/>
                <a:latin typeface="ＭＳ Ｐゴシック" panose="020B0600070205080204" pitchFamily="50" charset="-128"/>
                <a:ea typeface="ＭＳ Ｐゴシック" panose="020B0600070205080204" pitchFamily="50" charset="-128"/>
              </a:rPr>
              <a:t>紹介する症例は臨床症例の一部を紹介したもので、全ての症例が同様の結果を示すわけではありません。</a:t>
            </a:r>
            <a:r>
              <a:rPr lang="ja-JP" altLang="en-US" sz="800"/>
              <a:t> </a:t>
            </a:r>
          </a:p>
        </p:txBody>
      </p:sp>
      <p:sp>
        <p:nvSpPr>
          <p:cNvPr id="2" name="正方形/長方形 1">
            <a:extLst>
              <a:ext uri="{FF2B5EF4-FFF2-40B4-BE49-F238E27FC236}">
                <a16:creationId xmlns:a16="http://schemas.microsoft.com/office/drawing/2014/main" id="{74D39302-3E8E-B257-B267-167EE13AA998}"/>
              </a:ext>
            </a:extLst>
          </p:cNvPr>
          <p:cNvSpPr/>
          <p:nvPr/>
        </p:nvSpPr>
        <p:spPr>
          <a:xfrm>
            <a:off x="2411760" y="1556792"/>
            <a:ext cx="6120680" cy="27749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ja-JP" altLang="en-US" sz="1600"/>
              <a:t>パルモディア</a:t>
            </a:r>
            <a:r>
              <a:rPr lang="en-US" altLang="ja-JP" sz="1600"/>
              <a:t>0.2mg       </a:t>
            </a:r>
            <a:endParaRPr kumimoji="1" lang="ja-JP" altLang="en-US" sz="1600"/>
          </a:p>
        </p:txBody>
      </p:sp>
    </p:spTree>
    <p:extLst>
      <p:ext uri="{BB962C8B-B14F-4D97-AF65-F5344CB8AC3E}">
        <p14:creationId xmlns:p14="http://schemas.microsoft.com/office/powerpoint/2010/main" val="205973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47767-14E8-09CD-559C-7B1A41F3B87E}"/>
            </a:ext>
          </a:extLst>
        </p:cNvPr>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B1590F9-210B-CCFC-C9B1-29AC5ADEEBE8}"/>
              </a:ext>
            </a:extLst>
          </p:cNvPr>
          <p:cNvSpPr>
            <a:spLocks noGrp="1"/>
          </p:cNvSpPr>
          <p:nvPr>
            <p:ph type="body" sz="quarter" idx="13"/>
          </p:nvPr>
        </p:nvSpPr>
        <p:spPr>
          <a:xfrm>
            <a:off x="3995936" y="6568548"/>
            <a:ext cx="4968552" cy="246221"/>
          </a:xfrm>
        </p:spPr>
        <p:txBody>
          <a:bodyPr/>
          <a:lstStyle/>
          <a:p>
            <a:r>
              <a:rPr kumimoji="1" lang="en-US" altLang="ja-JP" b="1" i="1">
                <a:latin typeface="+mj-ea"/>
                <a:ea typeface="+mj-ea"/>
              </a:rPr>
              <a:t>Pawlak  M et al. </a:t>
            </a:r>
            <a:r>
              <a:rPr kumimoji="1" lang="pt-BR" altLang="ja-JP" b="1" i="1">
                <a:latin typeface="+mj-ea"/>
                <a:ea typeface="+mj-ea"/>
              </a:rPr>
              <a:t> J Hepatol. 2015 Mar;62(3):720-33.</a:t>
            </a:r>
            <a:r>
              <a:rPr kumimoji="1" lang="en-US" altLang="ja-JP" b="1" i="1">
                <a:latin typeface="+mj-ea"/>
                <a:ea typeface="+mj-ea"/>
              </a:rPr>
              <a:t> </a:t>
            </a:r>
            <a:endParaRPr kumimoji="1" lang="ja-JP" altLang="en-US" b="1" i="1">
              <a:latin typeface="+mj-ea"/>
              <a:ea typeface="+mj-ea"/>
            </a:endParaRPr>
          </a:p>
        </p:txBody>
      </p:sp>
      <p:sp>
        <p:nvSpPr>
          <p:cNvPr id="4" name="Rectangle 1">
            <a:extLst>
              <a:ext uri="{FF2B5EF4-FFF2-40B4-BE49-F238E27FC236}">
                <a16:creationId xmlns:a16="http://schemas.microsoft.com/office/drawing/2014/main" id="{9FEBCB3A-1CE0-63BC-5C0C-47B428D490B5}"/>
              </a:ext>
            </a:extLst>
          </p:cNvPr>
          <p:cNvSpPr>
            <a:spLocks noGrp="1" noChangeArrowheads="1"/>
          </p:cNvSpPr>
          <p:nvPr>
            <p:ph type="title"/>
          </p:nvPr>
        </p:nvSpPr>
        <p:spPr bwMode="auto">
          <a:xfrm>
            <a:off x="269029" y="45263"/>
            <a:ext cx="84249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2800">
                <a:solidFill>
                  <a:schemeClr val="tx1"/>
                </a:solidFill>
                <a:effectLst/>
                <a:latin typeface="+mj-ea"/>
              </a:rPr>
              <a:t>MASH</a:t>
            </a:r>
            <a:r>
              <a:rPr kumimoji="0" lang="ja-JP" altLang="ja-JP" sz="2800" i="0" u="none" strike="noStrike" cap="none" normalizeH="0" baseline="0">
                <a:ln>
                  <a:noFill/>
                </a:ln>
                <a:solidFill>
                  <a:schemeClr val="tx1"/>
                </a:solidFill>
                <a:effectLst/>
                <a:latin typeface="+mj-ea"/>
              </a:rPr>
              <a:t>におけるPPARαの作用機序</a:t>
            </a:r>
          </a:p>
        </p:txBody>
      </p:sp>
      <p:pic>
        <p:nvPicPr>
          <p:cNvPr id="2" name="図 1" descr="ダイアグラム&#10;&#10;自動的に生成された説明">
            <a:extLst>
              <a:ext uri="{FF2B5EF4-FFF2-40B4-BE49-F238E27FC236}">
                <a16:creationId xmlns:a16="http://schemas.microsoft.com/office/drawing/2014/main" id="{2552FD96-5A3A-5A18-4825-5941EF4CDA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487" y="760971"/>
            <a:ext cx="4152775" cy="5014681"/>
          </a:xfrm>
          <a:prstGeom prst="rect">
            <a:avLst/>
          </a:prstGeom>
          <a:noFill/>
          <a:ln>
            <a:noFill/>
          </a:ln>
        </p:spPr>
      </p:pic>
      <p:sp>
        <p:nvSpPr>
          <p:cNvPr id="5" name="正方形/長方形 4">
            <a:extLst>
              <a:ext uri="{FF2B5EF4-FFF2-40B4-BE49-F238E27FC236}">
                <a16:creationId xmlns:a16="http://schemas.microsoft.com/office/drawing/2014/main" id="{55636E61-FD34-0291-128C-76D1D747C15C}"/>
              </a:ext>
            </a:extLst>
          </p:cNvPr>
          <p:cNvSpPr/>
          <p:nvPr/>
        </p:nvSpPr>
        <p:spPr>
          <a:xfrm>
            <a:off x="2483768" y="3981139"/>
            <a:ext cx="792088"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ja-JP" sz="1600" b="1">
                <a:latin typeface="ＭＳ Ｐゴシック" panose="020B0600070205080204" pitchFamily="50" charset="-128"/>
                <a:ea typeface="ＭＳ Ｐゴシック" panose="020B0600070205080204" pitchFamily="50" charset="-128"/>
              </a:rPr>
              <a:t>FGF21</a:t>
            </a:r>
            <a:endParaRPr kumimoji="1" lang="ja-JP" altLang="en-US" sz="1600" b="1">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22C8332B-0E41-F70D-3B0A-1C5948A0D5BA}"/>
              </a:ext>
            </a:extLst>
          </p:cNvPr>
          <p:cNvSpPr txBox="1"/>
          <p:nvPr/>
        </p:nvSpPr>
        <p:spPr>
          <a:xfrm>
            <a:off x="2267744" y="5604339"/>
            <a:ext cx="3456384" cy="1015663"/>
          </a:xfrm>
          <a:prstGeom prst="rect">
            <a:avLst/>
          </a:prstGeom>
          <a:noFill/>
        </p:spPr>
        <p:txBody>
          <a:bodyPr wrap="square">
            <a:spAutoFit/>
          </a:bodyPr>
          <a:lstStyle/>
          <a:p>
            <a:r>
              <a:rPr lang="en-US" altLang="ja-JP" sz="1200" b="1">
                <a:latin typeface="+mn-ea"/>
              </a:rPr>
              <a:t>PPAR:</a:t>
            </a:r>
            <a:r>
              <a:rPr lang="ja-JP" altLang="en-US" sz="1200" b="1">
                <a:latin typeface="+mn-ea"/>
              </a:rPr>
              <a:t>ペルオキシソーム増殖因子活性化受容体　</a:t>
            </a:r>
            <a:endParaRPr lang="en-US" altLang="ja-JP" sz="1200" b="1">
              <a:latin typeface="+mn-ea"/>
            </a:endParaRPr>
          </a:p>
          <a:p>
            <a:r>
              <a:rPr lang="en-US" altLang="ja-JP" sz="1200" b="1">
                <a:latin typeface="+mn-ea"/>
              </a:rPr>
              <a:t>FFA</a:t>
            </a:r>
            <a:r>
              <a:rPr lang="ja-JP" altLang="en-US" sz="1200" b="1">
                <a:latin typeface="+mn-ea"/>
              </a:rPr>
              <a:t>：遊離脂肪酸</a:t>
            </a:r>
            <a:endParaRPr lang="en-US" altLang="ja-JP" sz="1200" b="1">
              <a:latin typeface="+mn-ea"/>
            </a:endParaRPr>
          </a:p>
          <a:p>
            <a:r>
              <a:rPr lang="en-US" altLang="ja-JP" sz="1200" b="1">
                <a:latin typeface="+mn-ea"/>
              </a:rPr>
              <a:t>AMPK</a:t>
            </a:r>
            <a:r>
              <a:rPr lang="ja-JP" altLang="en-US" sz="1200" b="1">
                <a:latin typeface="+mn-ea"/>
              </a:rPr>
              <a:t>：</a:t>
            </a:r>
            <a:r>
              <a:rPr lang="en-US" altLang="ja-JP" sz="1200" b="1">
                <a:latin typeface="+mn-ea"/>
              </a:rPr>
              <a:t>AMP</a:t>
            </a:r>
            <a:r>
              <a:rPr lang="ja-JP" altLang="en-US" sz="1200" b="1">
                <a:latin typeface="+mn-ea"/>
              </a:rPr>
              <a:t>カイネース</a:t>
            </a:r>
            <a:endParaRPr lang="en-US" altLang="ja-JP" sz="1200" b="1">
              <a:latin typeface="+mn-ea"/>
            </a:endParaRPr>
          </a:p>
          <a:p>
            <a:r>
              <a:rPr lang="en-US" altLang="ja-JP" sz="1200" b="1">
                <a:latin typeface="+mn-ea"/>
              </a:rPr>
              <a:t>RTX</a:t>
            </a:r>
            <a:r>
              <a:rPr lang="ja-JP" altLang="en-US" sz="1200" b="1">
                <a:latin typeface="+mn-ea"/>
              </a:rPr>
              <a:t>：レチノイド</a:t>
            </a:r>
            <a:r>
              <a:rPr lang="en-US" altLang="ja-JP" sz="1200" b="1">
                <a:latin typeface="+mn-ea"/>
              </a:rPr>
              <a:t>X</a:t>
            </a:r>
            <a:r>
              <a:rPr lang="ja-JP" altLang="en-US" sz="1200" b="1">
                <a:latin typeface="+mn-ea"/>
              </a:rPr>
              <a:t>受容体</a:t>
            </a:r>
            <a:endParaRPr lang="en-US" altLang="ja-JP" sz="1200" b="1">
              <a:latin typeface="+mn-ea"/>
            </a:endParaRPr>
          </a:p>
          <a:p>
            <a:r>
              <a:rPr lang="en-US" altLang="ja-JP" sz="1200" b="1">
                <a:latin typeface="+mn-ea"/>
              </a:rPr>
              <a:t>FGF:</a:t>
            </a:r>
            <a:r>
              <a:rPr lang="ja-JP" altLang="en-US" sz="1200" b="1">
                <a:latin typeface="+mn-ea"/>
              </a:rPr>
              <a:t>線維芽細胞増殖因子</a:t>
            </a:r>
            <a:endParaRPr lang="en-US" altLang="ja-JP" sz="1200" b="1">
              <a:latin typeface="+mn-ea"/>
            </a:endParaRPr>
          </a:p>
        </p:txBody>
      </p:sp>
      <p:sp>
        <p:nvSpPr>
          <p:cNvPr id="9" name="四角形: 角を丸くする 8">
            <a:extLst>
              <a:ext uri="{FF2B5EF4-FFF2-40B4-BE49-F238E27FC236}">
                <a16:creationId xmlns:a16="http://schemas.microsoft.com/office/drawing/2014/main" id="{B1CFE1E1-8597-51D5-09D0-739900E2A901}"/>
              </a:ext>
            </a:extLst>
          </p:cNvPr>
          <p:cNvSpPr/>
          <p:nvPr/>
        </p:nvSpPr>
        <p:spPr>
          <a:xfrm>
            <a:off x="6084168" y="764704"/>
            <a:ext cx="1685286"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a:t>Starvation</a:t>
            </a:r>
            <a:endParaRPr kumimoji="1" lang="ja-JP" altLang="en-US"/>
          </a:p>
        </p:txBody>
      </p:sp>
      <p:sp>
        <p:nvSpPr>
          <p:cNvPr id="10" name="四角形: 角を丸くする 9">
            <a:extLst>
              <a:ext uri="{FF2B5EF4-FFF2-40B4-BE49-F238E27FC236}">
                <a16:creationId xmlns:a16="http://schemas.microsoft.com/office/drawing/2014/main" id="{D32C2352-BFD6-9FB1-636E-5C07B15F1271}"/>
              </a:ext>
            </a:extLst>
          </p:cNvPr>
          <p:cNvSpPr/>
          <p:nvPr/>
        </p:nvSpPr>
        <p:spPr>
          <a:xfrm>
            <a:off x="5961603" y="5445224"/>
            <a:ext cx="1685286"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a:t>FGF21</a:t>
            </a:r>
            <a:r>
              <a:rPr kumimoji="1" lang="ja-JP" altLang="en-US"/>
              <a:t>↑</a:t>
            </a:r>
          </a:p>
        </p:txBody>
      </p:sp>
      <p:sp>
        <p:nvSpPr>
          <p:cNvPr id="11" name="四角形: 角を丸くする 10">
            <a:extLst>
              <a:ext uri="{FF2B5EF4-FFF2-40B4-BE49-F238E27FC236}">
                <a16:creationId xmlns:a16="http://schemas.microsoft.com/office/drawing/2014/main" id="{1611D840-A5E3-23A5-3655-B0EE4AA37F37}"/>
              </a:ext>
            </a:extLst>
          </p:cNvPr>
          <p:cNvSpPr/>
          <p:nvPr/>
        </p:nvSpPr>
        <p:spPr>
          <a:xfrm>
            <a:off x="7718899" y="1768626"/>
            <a:ext cx="1152128" cy="41956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ja-JP"/>
              <a:t>AMPK</a:t>
            </a:r>
            <a:r>
              <a:rPr lang="ja-JP" altLang="en-US"/>
              <a:t>↑</a:t>
            </a:r>
            <a:endParaRPr kumimoji="1" lang="ja-JP" altLang="en-US"/>
          </a:p>
        </p:txBody>
      </p:sp>
      <p:sp>
        <p:nvSpPr>
          <p:cNvPr id="12" name="四角形: 角を丸くする 11">
            <a:extLst>
              <a:ext uri="{FF2B5EF4-FFF2-40B4-BE49-F238E27FC236}">
                <a16:creationId xmlns:a16="http://schemas.microsoft.com/office/drawing/2014/main" id="{5F921B4E-E09C-F651-44A9-5A2EFDF90929}"/>
              </a:ext>
            </a:extLst>
          </p:cNvPr>
          <p:cNvSpPr/>
          <p:nvPr/>
        </p:nvSpPr>
        <p:spPr>
          <a:xfrm>
            <a:off x="6444208" y="1768626"/>
            <a:ext cx="1152128" cy="41956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ja-JP"/>
              <a:t>m</a:t>
            </a:r>
            <a:r>
              <a:rPr kumimoji="1" lang="en-US" altLang="ja-JP"/>
              <a:t>TOR</a:t>
            </a:r>
            <a:r>
              <a:rPr kumimoji="1" lang="ja-JP" altLang="en-US"/>
              <a:t>↓</a:t>
            </a:r>
          </a:p>
        </p:txBody>
      </p:sp>
      <p:sp>
        <p:nvSpPr>
          <p:cNvPr id="13" name="四角形: 角を丸くする 12">
            <a:extLst>
              <a:ext uri="{FF2B5EF4-FFF2-40B4-BE49-F238E27FC236}">
                <a16:creationId xmlns:a16="http://schemas.microsoft.com/office/drawing/2014/main" id="{43A8F767-4BD6-3BDD-1840-3075DE5D0021}"/>
              </a:ext>
            </a:extLst>
          </p:cNvPr>
          <p:cNvSpPr/>
          <p:nvPr/>
        </p:nvSpPr>
        <p:spPr>
          <a:xfrm>
            <a:off x="5148064" y="1756144"/>
            <a:ext cx="1152128" cy="41956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kumimoji="1" lang="en-US" altLang="ja-JP"/>
              <a:t>FFA</a:t>
            </a:r>
            <a:r>
              <a:rPr kumimoji="1" lang="ja-JP" altLang="en-US"/>
              <a:t>↑</a:t>
            </a:r>
          </a:p>
        </p:txBody>
      </p:sp>
      <p:sp>
        <p:nvSpPr>
          <p:cNvPr id="16" name="アーチ 15">
            <a:extLst>
              <a:ext uri="{FF2B5EF4-FFF2-40B4-BE49-F238E27FC236}">
                <a16:creationId xmlns:a16="http://schemas.microsoft.com/office/drawing/2014/main" id="{27BDE56F-47CE-FB82-E34F-F452F4046EF3}"/>
              </a:ext>
            </a:extLst>
          </p:cNvPr>
          <p:cNvSpPr/>
          <p:nvPr/>
        </p:nvSpPr>
        <p:spPr>
          <a:xfrm rot="10800000">
            <a:off x="6264186" y="3760052"/>
            <a:ext cx="1296144" cy="1238640"/>
          </a:xfrm>
          <a:prstGeom prst="blockArc">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solidFill>
                <a:schemeClr val="tx1"/>
              </a:solidFill>
            </a:endParaRPr>
          </a:p>
        </p:txBody>
      </p:sp>
      <p:sp>
        <p:nvSpPr>
          <p:cNvPr id="17" name="楕円 16">
            <a:extLst>
              <a:ext uri="{FF2B5EF4-FFF2-40B4-BE49-F238E27FC236}">
                <a16:creationId xmlns:a16="http://schemas.microsoft.com/office/drawing/2014/main" id="{B4519D00-B067-E1D9-3C9B-C92C208A74D9}"/>
              </a:ext>
            </a:extLst>
          </p:cNvPr>
          <p:cNvSpPr/>
          <p:nvPr/>
        </p:nvSpPr>
        <p:spPr>
          <a:xfrm>
            <a:off x="6624226" y="4052261"/>
            <a:ext cx="576064" cy="57606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39613AC1-F9D2-D5C7-43C5-453D54894A11}"/>
              </a:ext>
            </a:extLst>
          </p:cNvPr>
          <p:cNvSpPr/>
          <p:nvPr/>
        </p:nvSpPr>
        <p:spPr>
          <a:xfrm>
            <a:off x="6382925" y="2616851"/>
            <a:ext cx="1058667" cy="102261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a:t>PPARα</a:t>
            </a:r>
            <a:r>
              <a:rPr kumimoji="1" lang="ja-JP" altLang="en-US"/>
              <a:t>↑</a:t>
            </a:r>
          </a:p>
        </p:txBody>
      </p:sp>
      <p:sp>
        <p:nvSpPr>
          <p:cNvPr id="19" name="テキスト ボックス 18">
            <a:extLst>
              <a:ext uri="{FF2B5EF4-FFF2-40B4-BE49-F238E27FC236}">
                <a16:creationId xmlns:a16="http://schemas.microsoft.com/office/drawing/2014/main" id="{591DD1C0-1134-D0C6-2C3C-7DF7DA052C88}"/>
              </a:ext>
            </a:extLst>
          </p:cNvPr>
          <p:cNvSpPr txBox="1"/>
          <p:nvPr/>
        </p:nvSpPr>
        <p:spPr>
          <a:xfrm>
            <a:off x="6624226" y="4656072"/>
            <a:ext cx="620683" cy="369332"/>
          </a:xfrm>
          <a:prstGeom prst="rect">
            <a:avLst/>
          </a:prstGeom>
          <a:noFill/>
        </p:spPr>
        <p:txBody>
          <a:bodyPr wrap="none" rtlCol="0">
            <a:spAutoFit/>
          </a:bodyPr>
          <a:lstStyle/>
          <a:p>
            <a:r>
              <a:rPr kumimoji="1" lang="en-US" altLang="ja-JP">
                <a:latin typeface="+mj-ea"/>
                <a:ea typeface="+mj-ea"/>
              </a:rPr>
              <a:t>RXR</a:t>
            </a:r>
            <a:endParaRPr kumimoji="1" lang="ja-JP" altLang="en-US">
              <a:latin typeface="+mj-ea"/>
              <a:ea typeface="+mj-ea"/>
            </a:endParaRPr>
          </a:p>
        </p:txBody>
      </p:sp>
      <p:sp>
        <p:nvSpPr>
          <p:cNvPr id="20" name="四角形: 角を丸くする 19">
            <a:extLst>
              <a:ext uri="{FF2B5EF4-FFF2-40B4-BE49-F238E27FC236}">
                <a16:creationId xmlns:a16="http://schemas.microsoft.com/office/drawing/2014/main" id="{2B9D35BC-FC87-EB83-1DCF-808A7C71C4FC}"/>
              </a:ext>
            </a:extLst>
          </p:cNvPr>
          <p:cNvSpPr/>
          <p:nvPr/>
        </p:nvSpPr>
        <p:spPr>
          <a:xfrm>
            <a:off x="4788024" y="2848746"/>
            <a:ext cx="1152128" cy="41956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a:t>SPAMα</a:t>
            </a:r>
            <a:endParaRPr kumimoji="1" lang="ja-JP" altLang="en-US"/>
          </a:p>
        </p:txBody>
      </p:sp>
      <p:sp>
        <p:nvSpPr>
          <p:cNvPr id="21" name="矢印: 下 20">
            <a:extLst>
              <a:ext uri="{FF2B5EF4-FFF2-40B4-BE49-F238E27FC236}">
                <a16:creationId xmlns:a16="http://schemas.microsoft.com/office/drawing/2014/main" id="{3DA6712E-F4FC-B28D-7EBE-CF2D006FBF35}"/>
              </a:ext>
            </a:extLst>
          </p:cNvPr>
          <p:cNvSpPr/>
          <p:nvPr/>
        </p:nvSpPr>
        <p:spPr>
          <a:xfrm>
            <a:off x="6804247" y="1412776"/>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2" name="矢印: 下 21">
            <a:extLst>
              <a:ext uri="{FF2B5EF4-FFF2-40B4-BE49-F238E27FC236}">
                <a16:creationId xmlns:a16="http://schemas.microsoft.com/office/drawing/2014/main" id="{98E82B18-A3A7-151D-0CFA-C302C655CBB7}"/>
              </a:ext>
            </a:extLst>
          </p:cNvPr>
          <p:cNvSpPr/>
          <p:nvPr/>
        </p:nvSpPr>
        <p:spPr>
          <a:xfrm>
            <a:off x="6804247" y="2258800"/>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3" name="矢印: 下 22">
            <a:extLst>
              <a:ext uri="{FF2B5EF4-FFF2-40B4-BE49-F238E27FC236}">
                <a16:creationId xmlns:a16="http://schemas.microsoft.com/office/drawing/2014/main" id="{0E2BE21D-189E-6A72-19B1-6DB723B65FC1}"/>
              </a:ext>
            </a:extLst>
          </p:cNvPr>
          <p:cNvSpPr/>
          <p:nvPr/>
        </p:nvSpPr>
        <p:spPr>
          <a:xfrm>
            <a:off x="6804247" y="3698960"/>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915F9516-E77B-386B-85B9-F365F13CC08A}"/>
              </a:ext>
            </a:extLst>
          </p:cNvPr>
          <p:cNvPicPr>
            <a:picLocks noChangeAspect="1"/>
          </p:cNvPicPr>
          <p:nvPr/>
        </p:nvPicPr>
        <p:blipFill>
          <a:blip r:embed="rId3"/>
          <a:stretch>
            <a:fillRect/>
          </a:stretch>
        </p:blipFill>
        <p:spPr>
          <a:xfrm>
            <a:off x="6732585" y="5073336"/>
            <a:ext cx="359695" cy="371888"/>
          </a:xfrm>
          <a:prstGeom prst="rect">
            <a:avLst/>
          </a:prstGeom>
        </p:spPr>
      </p:pic>
      <p:sp>
        <p:nvSpPr>
          <p:cNvPr id="25" name="矢印: 下 24">
            <a:extLst>
              <a:ext uri="{FF2B5EF4-FFF2-40B4-BE49-F238E27FC236}">
                <a16:creationId xmlns:a16="http://schemas.microsoft.com/office/drawing/2014/main" id="{25D321A3-BC95-FE8C-76F0-FB431019EEBF}"/>
              </a:ext>
            </a:extLst>
          </p:cNvPr>
          <p:cNvSpPr/>
          <p:nvPr/>
        </p:nvSpPr>
        <p:spPr>
          <a:xfrm rot="16200000">
            <a:off x="6057200" y="2905477"/>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65198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a:extLst>
              <a:ext uri="{FF2B5EF4-FFF2-40B4-BE49-F238E27FC236}">
                <a16:creationId xmlns:a16="http://schemas.microsoft.com/office/drawing/2014/main" id="{71825D13-B417-AACB-A40D-1CA0A628C8CB}"/>
              </a:ext>
            </a:extLst>
          </p:cNvPr>
          <p:cNvGraphicFramePr>
            <a:graphicFrameLocks noGrp="1"/>
          </p:cNvGraphicFramePr>
          <p:nvPr>
            <p:ph idx="1"/>
            <p:extLst>
              <p:ext uri="{D42A27DB-BD31-4B8C-83A1-F6EECF244321}">
                <p14:modId xmlns:p14="http://schemas.microsoft.com/office/powerpoint/2010/main" val="605892559"/>
              </p:ext>
            </p:extLst>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タイトル 2">
            <a:extLst>
              <a:ext uri="{FF2B5EF4-FFF2-40B4-BE49-F238E27FC236}">
                <a16:creationId xmlns:a16="http://schemas.microsoft.com/office/drawing/2014/main" id="{052147FA-5781-C028-A39F-66F83BB14E8B}"/>
              </a:ext>
            </a:extLst>
          </p:cNvPr>
          <p:cNvSpPr>
            <a:spLocks noGrp="1"/>
          </p:cNvSpPr>
          <p:nvPr>
            <p:ph type="title"/>
          </p:nvPr>
        </p:nvSpPr>
        <p:spPr/>
        <p:txBody>
          <a:bodyPr/>
          <a:lstStyle/>
          <a:p>
            <a:pPr algn="ctr"/>
            <a:r>
              <a:rPr lang="en-US" altLang="ja-JP"/>
              <a:t>MASLD</a:t>
            </a:r>
            <a:r>
              <a:rPr kumimoji="1" lang="ja-JP" altLang="en-US"/>
              <a:t>の治療の基本は</a:t>
            </a:r>
          </a:p>
        </p:txBody>
      </p:sp>
    </p:spTree>
    <p:extLst>
      <p:ext uri="{BB962C8B-B14F-4D97-AF65-F5344CB8AC3E}">
        <p14:creationId xmlns:p14="http://schemas.microsoft.com/office/powerpoint/2010/main" val="1743061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DD8D9B81-8506-A3C3-08E4-33EF553D836A}"/>
              </a:ext>
            </a:extLst>
          </p:cNvPr>
          <p:cNvGraphicFramePr>
            <a:graphicFrameLocks noGrp="1"/>
          </p:cNvGraphicFramePr>
          <p:nvPr>
            <p:ph idx="1"/>
            <p:extLst>
              <p:ext uri="{D42A27DB-BD31-4B8C-83A1-F6EECF244321}">
                <p14:modId xmlns:p14="http://schemas.microsoft.com/office/powerpoint/2010/main" val="2698329141"/>
              </p:ext>
            </p:extLst>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タイトル 2">
            <a:extLst>
              <a:ext uri="{FF2B5EF4-FFF2-40B4-BE49-F238E27FC236}">
                <a16:creationId xmlns:a16="http://schemas.microsoft.com/office/drawing/2014/main" id="{F7F2F7FC-8347-BE44-F7EC-FB1370897C6B}"/>
              </a:ext>
            </a:extLst>
          </p:cNvPr>
          <p:cNvSpPr>
            <a:spLocks noGrp="1"/>
          </p:cNvSpPr>
          <p:nvPr>
            <p:ph type="title"/>
          </p:nvPr>
        </p:nvSpPr>
        <p:spPr/>
        <p:txBody>
          <a:bodyPr/>
          <a:lstStyle/>
          <a:p>
            <a:r>
              <a:rPr kumimoji="1" lang="ja-JP" altLang="en-US"/>
              <a:t>ぺマフィブラートの</a:t>
            </a:r>
            <a:r>
              <a:rPr kumimoji="1" lang="en-US" altLang="ja-JP"/>
              <a:t>MASLD</a:t>
            </a:r>
            <a:r>
              <a:rPr kumimoji="1" lang="ja-JP" altLang="en-US"/>
              <a:t>への作用</a:t>
            </a:r>
          </a:p>
        </p:txBody>
      </p:sp>
    </p:spTree>
    <p:extLst>
      <p:ext uri="{BB962C8B-B14F-4D97-AF65-F5344CB8AC3E}">
        <p14:creationId xmlns:p14="http://schemas.microsoft.com/office/powerpoint/2010/main" val="242936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CAD-8F8E-13CD-04CF-F6F4D326A0C7}"/>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CE3BC8BB-2600-5648-646C-B12D9FD46E1A}"/>
              </a:ext>
            </a:extLst>
          </p:cNvPr>
          <p:cNvSpPr>
            <a:spLocks noGrp="1"/>
          </p:cNvSpPr>
          <p:nvPr>
            <p:ph type="title"/>
          </p:nvPr>
        </p:nvSpPr>
        <p:spPr>
          <a:xfrm>
            <a:off x="457200" y="145716"/>
            <a:ext cx="8229600" cy="454062"/>
          </a:xfrm>
        </p:spPr>
        <p:txBody>
          <a:bodyPr>
            <a:noAutofit/>
          </a:bodyPr>
          <a:lstStyle/>
          <a:p>
            <a:pPr algn="ctr"/>
            <a:r>
              <a:rPr lang="ja-JP" altLang="en-US" sz="3200"/>
              <a:t>肝細胞におけるインスリン抵抗性発現の機序</a:t>
            </a:r>
            <a:endParaRPr kumimoji="1" lang="ja-JP" altLang="en-US" sz="3200"/>
          </a:p>
        </p:txBody>
      </p:sp>
      <p:sp>
        <p:nvSpPr>
          <p:cNvPr id="4" name="四角形: 角を丸くする 3">
            <a:extLst>
              <a:ext uri="{FF2B5EF4-FFF2-40B4-BE49-F238E27FC236}">
                <a16:creationId xmlns:a16="http://schemas.microsoft.com/office/drawing/2014/main" id="{CF3BE58D-4712-E088-1E21-39A023934F1C}"/>
              </a:ext>
            </a:extLst>
          </p:cNvPr>
          <p:cNvSpPr/>
          <p:nvPr/>
        </p:nvSpPr>
        <p:spPr>
          <a:xfrm>
            <a:off x="251520" y="1321515"/>
            <a:ext cx="7416826" cy="3888432"/>
          </a:xfrm>
          <a:prstGeom prst="roundRect">
            <a:avLst/>
          </a:prstGeom>
          <a:ln w="57150"/>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6A3FA1F7-6F2B-6592-56B3-864ECAEADEC6}"/>
              </a:ext>
            </a:extLst>
          </p:cNvPr>
          <p:cNvSpPr/>
          <p:nvPr/>
        </p:nvSpPr>
        <p:spPr>
          <a:xfrm>
            <a:off x="611562" y="2257619"/>
            <a:ext cx="1296144" cy="2880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US" altLang="ja-JP" b="1">
                <a:latin typeface="+mj-ea"/>
                <a:ea typeface="+mj-ea"/>
              </a:rPr>
              <a:t>IRS-1/2</a:t>
            </a:r>
            <a:endParaRPr kumimoji="1" lang="ja-JP" altLang="en-US" b="1">
              <a:latin typeface="+mj-ea"/>
              <a:ea typeface="+mj-ea"/>
            </a:endParaRPr>
          </a:p>
        </p:txBody>
      </p:sp>
      <p:sp>
        <p:nvSpPr>
          <p:cNvPr id="6" name="四角形: 角を丸くする 5">
            <a:extLst>
              <a:ext uri="{FF2B5EF4-FFF2-40B4-BE49-F238E27FC236}">
                <a16:creationId xmlns:a16="http://schemas.microsoft.com/office/drawing/2014/main" id="{25DC5BAA-463B-6C6B-D178-6E609CB4B9AE}"/>
              </a:ext>
            </a:extLst>
          </p:cNvPr>
          <p:cNvSpPr/>
          <p:nvPr/>
        </p:nvSpPr>
        <p:spPr>
          <a:xfrm>
            <a:off x="611562" y="2905691"/>
            <a:ext cx="1296144" cy="2880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b="1">
                <a:latin typeface="+mj-ea"/>
                <a:ea typeface="+mj-ea"/>
              </a:rPr>
              <a:t>PI</a:t>
            </a:r>
            <a:r>
              <a:rPr lang="ja-JP" altLang="en-US" b="1">
                <a:latin typeface="+mj-ea"/>
                <a:ea typeface="+mj-ea"/>
              </a:rPr>
              <a:t>３</a:t>
            </a:r>
            <a:r>
              <a:rPr lang="en-US" altLang="ja-JP" b="1">
                <a:latin typeface="+mj-ea"/>
                <a:ea typeface="+mj-ea"/>
              </a:rPr>
              <a:t>K</a:t>
            </a:r>
            <a:endParaRPr kumimoji="1" lang="ja-JP" altLang="en-US" b="1">
              <a:latin typeface="+mj-ea"/>
              <a:ea typeface="+mj-ea"/>
            </a:endParaRPr>
          </a:p>
        </p:txBody>
      </p:sp>
      <p:sp>
        <p:nvSpPr>
          <p:cNvPr id="7" name="四角形: 角を丸くする 6">
            <a:extLst>
              <a:ext uri="{FF2B5EF4-FFF2-40B4-BE49-F238E27FC236}">
                <a16:creationId xmlns:a16="http://schemas.microsoft.com/office/drawing/2014/main" id="{11D67C49-2C32-2BB9-C7A9-43CB49D9A1B1}"/>
              </a:ext>
            </a:extLst>
          </p:cNvPr>
          <p:cNvSpPr/>
          <p:nvPr/>
        </p:nvSpPr>
        <p:spPr>
          <a:xfrm>
            <a:off x="611562" y="3553763"/>
            <a:ext cx="1296144" cy="2880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US" altLang="ja-JP" b="1">
                <a:latin typeface="+mj-ea"/>
                <a:ea typeface="+mj-ea"/>
              </a:rPr>
              <a:t>Akt</a:t>
            </a:r>
            <a:endParaRPr kumimoji="1" lang="ja-JP" altLang="en-US" b="1">
              <a:latin typeface="+mj-ea"/>
              <a:ea typeface="+mj-ea"/>
            </a:endParaRPr>
          </a:p>
        </p:txBody>
      </p:sp>
      <p:sp>
        <p:nvSpPr>
          <p:cNvPr id="8" name="楕円 7">
            <a:extLst>
              <a:ext uri="{FF2B5EF4-FFF2-40B4-BE49-F238E27FC236}">
                <a16:creationId xmlns:a16="http://schemas.microsoft.com/office/drawing/2014/main" id="{6D6D3CEB-E1E0-28FF-FA11-BE2B58B8E605}"/>
              </a:ext>
            </a:extLst>
          </p:cNvPr>
          <p:cNvSpPr/>
          <p:nvPr/>
        </p:nvSpPr>
        <p:spPr>
          <a:xfrm>
            <a:off x="3923930" y="2869687"/>
            <a:ext cx="2232250" cy="165618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57EF7943-EBED-B017-70CA-E79DBC5385FB}"/>
              </a:ext>
            </a:extLst>
          </p:cNvPr>
          <p:cNvSpPr/>
          <p:nvPr/>
        </p:nvSpPr>
        <p:spPr>
          <a:xfrm>
            <a:off x="2483768" y="3373743"/>
            <a:ext cx="1152128" cy="64807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ja-JP" sz="1600" b="1">
                <a:latin typeface="+mj-ea"/>
                <a:ea typeface="+mj-ea"/>
              </a:rPr>
              <a:t>FOXO1</a:t>
            </a:r>
            <a:endParaRPr kumimoji="1" lang="ja-JP" altLang="en-US" sz="1600" b="1">
              <a:latin typeface="+mj-ea"/>
              <a:ea typeface="+mj-ea"/>
            </a:endParaRPr>
          </a:p>
        </p:txBody>
      </p:sp>
      <p:sp>
        <p:nvSpPr>
          <p:cNvPr id="10" name="アーチ 9">
            <a:extLst>
              <a:ext uri="{FF2B5EF4-FFF2-40B4-BE49-F238E27FC236}">
                <a16:creationId xmlns:a16="http://schemas.microsoft.com/office/drawing/2014/main" id="{3F7E023A-C226-2E48-1D78-4353DDD6FBD6}"/>
              </a:ext>
            </a:extLst>
          </p:cNvPr>
          <p:cNvSpPr/>
          <p:nvPr/>
        </p:nvSpPr>
        <p:spPr>
          <a:xfrm rot="10800000">
            <a:off x="683569" y="620688"/>
            <a:ext cx="1008112" cy="864096"/>
          </a:xfrm>
          <a:prstGeom prst="blockArc">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solidFill>
                <a:schemeClr val="tx1"/>
              </a:solidFill>
            </a:endParaRPr>
          </a:p>
        </p:txBody>
      </p:sp>
      <p:sp>
        <p:nvSpPr>
          <p:cNvPr id="11" name="楕円 10">
            <a:extLst>
              <a:ext uri="{FF2B5EF4-FFF2-40B4-BE49-F238E27FC236}">
                <a16:creationId xmlns:a16="http://schemas.microsoft.com/office/drawing/2014/main" id="{0DE119FD-DF4D-D5C3-C95E-9097F58D5EDA}"/>
              </a:ext>
            </a:extLst>
          </p:cNvPr>
          <p:cNvSpPr/>
          <p:nvPr/>
        </p:nvSpPr>
        <p:spPr>
          <a:xfrm>
            <a:off x="863588" y="675893"/>
            <a:ext cx="648072" cy="57361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1400" b="1">
                <a:latin typeface="+mj-ea"/>
                <a:ea typeface="+mj-ea"/>
              </a:rPr>
              <a:t>INS</a:t>
            </a:r>
            <a:endParaRPr kumimoji="1" lang="ja-JP" altLang="en-US" sz="1400" b="1">
              <a:latin typeface="+mj-ea"/>
              <a:ea typeface="+mj-ea"/>
            </a:endParaRPr>
          </a:p>
        </p:txBody>
      </p:sp>
      <p:sp>
        <p:nvSpPr>
          <p:cNvPr id="12" name="四角形: 角を丸くする 11">
            <a:extLst>
              <a:ext uri="{FF2B5EF4-FFF2-40B4-BE49-F238E27FC236}">
                <a16:creationId xmlns:a16="http://schemas.microsoft.com/office/drawing/2014/main" id="{A00C87B3-CA12-DA98-5643-E726B5F00091}"/>
              </a:ext>
            </a:extLst>
          </p:cNvPr>
          <p:cNvSpPr/>
          <p:nvPr/>
        </p:nvSpPr>
        <p:spPr>
          <a:xfrm>
            <a:off x="6156180" y="3229727"/>
            <a:ext cx="1015752" cy="2880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US" altLang="ja-JP" b="1">
                <a:latin typeface="+mj-ea"/>
                <a:ea typeface="+mj-ea"/>
              </a:rPr>
              <a:t>G6Pas</a:t>
            </a:r>
            <a:r>
              <a:rPr lang="en-US" altLang="ja-JP" b="1">
                <a:latin typeface="+mj-ea"/>
                <a:ea typeface="+mj-ea"/>
              </a:rPr>
              <a:t>e</a:t>
            </a:r>
            <a:endParaRPr kumimoji="1" lang="ja-JP" altLang="en-US" b="1">
              <a:latin typeface="+mj-ea"/>
              <a:ea typeface="+mj-ea"/>
            </a:endParaRPr>
          </a:p>
        </p:txBody>
      </p:sp>
      <p:sp>
        <p:nvSpPr>
          <p:cNvPr id="13" name="四角形: 角を丸くする 12">
            <a:extLst>
              <a:ext uri="{FF2B5EF4-FFF2-40B4-BE49-F238E27FC236}">
                <a16:creationId xmlns:a16="http://schemas.microsoft.com/office/drawing/2014/main" id="{29756735-CEF3-45AC-296B-636501CA45C9}"/>
              </a:ext>
            </a:extLst>
          </p:cNvPr>
          <p:cNvSpPr/>
          <p:nvPr/>
        </p:nvSpPr>
        <p:spPr>
          <a:xfrm>
            <a:off x="6156180" y="3877799"/>
            <a:ext cx="1015752" cy="2880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b="1">
                <a:latin typeface="+mj-ea"/>
                <a:ea typeface="+mj-ea"/>
              </a:rPr>
              <a:t>PEPCK</a:t>
            </a:r>
            <a:endParaRPr kumimoji="1" lang="ja-JP" altLang="en-US" b="1">
              <a:latin typeface="+mj-ea"/>
              <a:ea typeface="+mj-ea"/>
            </a:endParaRPr>
          </a:p>
        </p:txBody>
      </p:sp>
      <p:sp>
        <p:nvSpPr>
          <p:cNvPr id="2" name="楕円 1">
            <a:extLst>
              <a:ext uri="{FF2B5EF4-FFF2-40B4-BE49-F238E27FC236}">
                <a16:creationId xmlns:a16="http://schemas.microsoft.com/office/drawing/2014/main" id="{D4A1484A-8B1E-BBFF-A8D8-F3379C45D838}"/>
              </a:ext>
            </a:extLst>
          </p:cNvPr>
          <p:cNvSpPr/>
          <p:nvPr/>
        </p:nvSpPr>
        <p:spPr>
          <a:xfrm>
            <a:off x="2411764" y="3272083"/>
            <a:ext cx="223666" cy="25202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a:t>P</a:t>
            </a:r>
            <a:endParaRPr kumimoji="1" lang="ja-JP" altLang="en-US"/>
          </a:p>
        </p:txBody>
      </p:sp>
      <p:sp>
        <p:nvSpPr>
          <p:cNvPr id="14" name="矢印: 右 13">
            <a:extLst>
              <a:ext uri="{FF2B5EF4-FFF2-40B4-BE49-F238E27FC236}">
                <a16:creationId xmlns:a16="http://schemas.microsoft.com/office/drawing/2014/main" id="{33B3676C-8FD6-16E1-41BC-E0E226A6A912}"/>
              </a:ext>
            </a:extLst>
          </p:cNvPr>
          <p:cNvSpPr/>
          <p:nvPr/>
        </p:nvSpPr>
        <p:spPr>
          <a:xfrm>
            <a:off x="7380312" y="3229727"/>
            <a:ext cx="1440160" cy="9001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a:t>糖新生</a:t>
            </a:r>
          </a:p>
        </p:txBody>
      </p:sp>
      <p:sp>
        <p:nvSpPr>
          <p:cNvPr id="15" name="矢印: 右 14">
            <a:extLst>
              <a:ext uri="{FF2B5EF4-FFF2-40B4-BE49-F238E27FC236}">
                <a16:creationId xmlns:a16="http://schemas.microsoft.com/office/drawing/2014/main" id="{A14284C9-39D3-5CED-2EC1-54D6C3052A24}"/>
              </a:ext>
            </a:extLst>
          </p:cNvPr>
          <p:cNvSpPr/>
          <p:nvPr/>
        </p:nvSpPr>
        <p:spPr>
          <a:xfrm>
            <a:off x="3635898" y="3229727"/>
            <a:ext cx="1800198" cy="9001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a:t>核内蓄積</a:t>
            </a:r>
            <a:endParaRPr kumimoji="1" lang="ja-JP" altLang="en-US"/>
          </a:p>
        </p:txBody>
      </p:sp>
      <p:sp>
        <p:nvSpPr>
          <p:cNvPr id="16" name="爆発: 8 pt 15">
            <a:extLst>
              <a:ext uri="{FF2B5EF4-FFF2-40B4-BE49-F238E27FC236}">
                <a16:creationId xmlns:a16="http://schemas.microsoft.com/office/drawing/2014/main" id="{617A3E11-9D3B-6BED-881C-2803986146D6}"/>
              </a:ext>
            </a:extLst>
          </p:cNvPr>
          <p:cNvSpPr/>
          <p:nvPr/>
        </p:nvSpPr>
        <p:spPr>
          <a:xfrm>
            <a:off x="2987824" y="1484785"/>
            <a:ext cx="2952328" cy="1240886"/>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b="1"/>
              <a:t>インスリン</a:t>
            </a:r>
            <a:endParaRPr kumimoji="1" lang="en-US" altLang="ja-JP" b="1"/>
          </a:p>
          <a:p>
            <a:pPr algn="ctr"/>
            <a:r>
              <a:rPr kumimoji="1" lang="ja-JP" altLang="en-US" b="1"/>
              <a:t>抵抗性</a:t>
            </a:r>
          </a:p>
        </p:txBody>
      </p:sp>
      <p:grpSp>
        <p:nvGrpSpPr>
          <p:cNvPr id="22" name="グループ化 21">
            <a:extLst>
              <a:ext uri="{FF2B5EF4-FFF2-40B4-BE49-F238E27FC236}">
                <a16:creationId xmlns:a16="http://schemas.microsoft.com/office/drawing/2014/main" id="{E3EEDD85-C5A0-C4E2-2CB7-66E47C4EA4C4}"/>
              </a:ext>
            </a:extLst>
          </p:cNvPr>
          <p:cNvGrpSpPr/>
          <p:nvPr/>
        </p:nvGrpSpPr>
        <p:grpSpPr>
          <a:xfrm>
            <a:off x="1921837" y="3596119"/>
            <a:ext cx="507876" cy="328029"/>
            <a:chOff x="1826051" y="5983378"/>
            <a:chExt cx="720080" cy="397950"/>
          </a:xfrm>
        </p:grpSpPr>
        <p:cxnSp>
          <p:nvCxnSpPr>
            <p:cNvPr id="18" name="直線コネクタ 17">
              <a:extLst>
                <a:ext uri="{FF2B5EF4-FFF2-40B4-BE49-F238E27FC236}">
                  <a16:creationId xmlns:a16="http://schemas.microsoft.com/office/drawing/2014/main" id="{B8009FD9-BFFC-FA4A-A4AA-4CA0AD446145}"/>
                </a:ext>
              </a:extLst>
            </p:cNvPr>
            <p:cNvCxnSpPr/>
            <p:nvPr/>
          </p:nvCxnSpPr>
          <p:spPr>
            <a:xfrm>
              <a:off x="1826051" y="6182353"/>
              <a:ext cx="720080" cy="0"/>
            </a:xfrm>
            <a:prstGeom prst="line">
              <a:avLst/>
            </a:prstGeom>
          </p:spPr>
          <p:style>
            <a:lnRef idx="2">
              <a:schemeClr val="dk1"/>
            </a:lnRef>
            <a:fillRef idx="0">
              <a:schemeClr val="dk1"/>
            </a:fillRef>
            <a:effectRef idx="1">
              <a:schemeClr val="dk1"/>
            </a:effectRef>
            <a:fontRef idx="minor">
              <a:schemeClr val="tx1"/>
            </a:fontRef>
          </p:style>
        </p:cxnSp>
        <p:cxnSp>
          <p:nvCxnSpPr>
            <p:cNvPr id="19" name="直線コネクタ 18">
              <a:extLst>
                <a:ext uri="{FF2B5EF4-FFF2-40B4-BE49-F238E27FC236}">
                  <a16:creationId xmlns:a16="http://schemas.microsoft.com/office/drawing/2014/main" id="{B8FC8335-7B7D-D63F-F79E-387B51990CC9}"/>
                </a:ext>
              </a:extLst>
            </p:cNvPr>
            <p:cNvCxnSpPr>
              <a:cxnSpLocks/>
            </p:cNvCxnSpPr>
            <p:nvPr/>
          </p:nvCxnSpPr>
          <p:spPr>
            <a:xfrm flipV="1">
              <a:off x="2546131" y="5983378"/>
              <a:ext cx="0" cy="397950"/>
            </a:xfrm>
            <a:prstGeom prst="line">
              <a:avLst/>
            </a:prstGeom>
          </p:spPr>
          <p:style>
            <a:lnRef idx="2">
              <a:schemeClr val="dk1"/>
            </a:lnRef>
            <a:fillRef idx="0">
              <a:schemeClr val="dk1"/>
            </a:fillRef>
            <a:effectRef idx="1">
              <a:schemeClr val="dk1"/>
            </a:effectRef>
            <a:fontRef idx="minor">
              <a:schemeClr val="tx1"/>
            </a:fontRef>
          </p:style>
        </p:cxnSp>
      </p:grpSp>
      <p:grpSp>
        <p:nvGrpSpPr>
          <p:cNvPr id="23" name="グループ化 22">
            <a:extLst>
              <a:ext uri="{FF2B5EF4-FFF2-40B4-BE49-F238E27FC236}">
                <a16:creationId xmlns:a16="http://schemas.microsoft.com/office/drawing/2014/main" id="{67BBE08C-EBC6-1B3F-2448-FB8A0F37A459}"/>
              </a:ext>
            </a:extLst>
          </p:cNvPr>
          <p:cNvGrpSpPr/>
          <p:nvPr/>
        </p:nvGrpSpPr>
        <p:grpSpPr>
          <a:xfrm rot="8222092">
            <a:off x="1711952" y="2766728"/>
            <a:ext cx="1694133" cy="328029"/>
            <a:chOff x="1826051" y="5983378"/>
            <a:chExt cx="720080" cy="397950"/>
          </a:xfrm>
        </p:grpSpPr>
        <p:cxnSp>
          <p:nvCxnSpPr>
            <p:cNvPr id="24" name="直線コネクタ 23">
              <a:extLst>
                <a:ext uri="{FF2B5EF4-FFF2-40B4-BE49-F238E27FC236}">
                  <a16:creationId xmlns:a16="http://schemas.microsoft.com/office/drawing/2014/main" id="{1F5ECD3D-EA7F-4A84-ECAA-BE435527F4BC}"/>
                </a:ext>
              </a:extLst>
            </p:cNvPr>
            <p:cNvCxnSpPr/>
            <p:nvPr/>
          </p:nvCxnSpPr>
          <p:spPr>
            <a:xfrm>
              <a:off x="1826051" y="6182353"/>
              <a:ext cx="720080" cy="0"/>
            </a:xfrm>
            <a:prstGeom prst="line">
              <a:avLst/>
            </a:prstGeom>
          </p:spPr>
          <p:style>
            <a:lnRef idx="2">
              <a:schemeClr val="dk1"/>
            </a:lnRef>
            <a:fillRef idx="0">
              <a:schemeClr val="dk1"/>
            </a:fillRef>
            <a:effectRef idx="1">
              <a:schemeClr val="dk1"/>
            </a:effectRef>
            <a:fontRef idx="minor">
              <a:schemeClr val="tx1"/>
            </a:fontRef>
          </p:style>
        </p:cxnSp>
        <p:cxnSp>
          <p:nvCxnSpPr>
            <p:cNvPr id="25" name="直線コネクタ 24">
              <a:extLst>
                <a:ext uri="{FF2B5EF4-FFF2-40B4-BE49-F238E27FC236}">
                  <a16:creationId xmlns:a16="http://schemas.microsoft.com/office/drawing/2014/main" id="{8253662E-90BE-3A6A-1EA8-19A5C9CE58DF}"/>
                </a:ext>
              </a:extLst>
            </p:cNvPr>
            <p:cNvCxnSpPr>
              <a:cxnSpLocks/>
            </p:cNvCxnSpPr>
            <p:nvPr/>
          </p:nvCxnSpPr>
          <p:spPr>
            <a:xfrm flipV="1">
              <a:off x="2546131" y="5983378"/>
              <a:ext cx="0" cy="397950"/>
            </a:xfrm>
            <a:prstGeom prst="line">
              <a:avLst/>
            </a:prstGeom>
          </p:spPr>
          <p:style>
            <a:lnRef idx="2">
              <a:schemeClr val="dk1"/>
            </a:lnRef>
            <a:fillRef idx="0">
              <a:schemeClr val="dk1"/>
            </a:fillRef>
            <a:effectRef idx="1">
              <a:schemeClr val="dk1"/>
            </a:effectRef>
            <a:fontRef idx="minor">
              <a:schemeClr val="tx1"/>
            </a:fontRef>
          </p:style>
        </p:cxnSp>
      </p:grpSp>
      <p:sp>
        <p:nvSpPr>
          <p:cNvPr id="17" name="矢印: 下 16">
            <a:extLst>
              <a:ext uri="{FF2B5EF4-FFF2-40B4-BE49-F238E27FC236}">
                <a16:creationId xmlns:a16="http://schemas.microsoft.com/office/drawing/2014/main" id="{7365D27B-2546-51D6-ABAB-9A042A6AE3A6}"/>
              </a:ext>
            </a:extLst>
          </p:cNvPr>
          <p:cNvSpPr/>
          <p:nvPr/>
        </p:nvSpPr>
        <p:spPr>
          <a:xfrm flipH="1">
            <a:off x="1030464" y="1556793"/>
            <a:ext cx="314319" cy="648072"/>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0" name="矢印: 下 19">
            <a:extLst>
              <a:ext uri="{FF2B5EF4-FFF2-40B4-BE49-F238E27FC236}">
                <a16:creationId xmlns:a16="http://schemas.microsoft.com/office/drawing/2014/main" id="{CEEF98A6-6396-A0FC-341D-F4DD95F04B53}"/>
              </a:ext>
            </a:extLst>
          </p:cNvPr>
          <p:cNvSpPr/>
          <p:nvPr/>
        </p:nvSpPr>
        <p:spPr>
          <a:xfrm flipH="1">
            <a:off x="1057311" y="2593679"/>
            <a:ext cx="260624" cy="308775"/>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1" name="矢印: 下 20">
            <a:extLst>
              <a:ext uri="{FF2B5EF4-FFF2-40B4-BE49-F238E27FC236}">
                <a16:creationId xmlns:a16="http://schemas.microsoft.com/office/drawing/2014/main" id="{0693FC6C-AE83-751F-A0AC-698D5355FDC7}"/>
              </a:ext>
            </a:extLst>
          </p:cNvPr>
          <p:cNvSpPr/>
          <p:nvPr/>
        </p:nvSpPr>
        <p:spPr>
          <a:xfrm flipH="1">
            <a:off x="1043608" y="3244988"/>
            <a:ext cx="260624" cy="308775"/>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6" name="矢印: 下 25">
            <a:extLst>
              <a:ext uri="{FF2B5EF4-FFF2-40B4-BE49-F238E27FC236}">
                <a16:creationId xmlns:a16="http://schemas.microsoft.com/office/drawing/2014/main" id="{E7F16599-F152-1510-62E5-923C8C7E4E4C}"/>
              </a:ext>
            </a:extLst>
          </p:cNvPr>
          <p:cNvSpPr/>
          <p:nvPr/>
        </p:nvSpPr>
        <p:spPr>
          <a:xfrm flipH="1">
            <a:off x="1031602" y="1556793"/>
            <a:ext cx="314319" cy="648072"/>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7" name="矢印: 下 26">
            <a:extLst>
              <a:ext uri="{FF2B5EF4-FFF2-40B4-BE49-F238E27FC236}">
                <a16:creationId xmlns:a16="http://schemas.microsoft.com/office/drawing/2014/main" id="{8C4FB61C-7B2F-7215-32A5-E0BCD6B15C9C}"/>
              </a:ext>
            </a:extLst>
          </p:cNvPr>
          <p:cNvSpPr/>
          <p:nvPr/>
        </p:nvSpPr>
        <p:spPr>
          <a:xfrm flipH="1">
            <a:off x="1058449" y="2593679"/>
            <a:ext cx="260624" cy="308775"/>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8" name="矢印: 下 27">
            <a:extLst>
              <a:ext uri="{FF2B5EF4-FFF2-40B4-BE49-F238E27FC236}">
                <a16:creationId xmlns:a16="http://schemas.microsoft.com/office/drawing/2014/main" id="{3F4CBF33-9FC3-02BE-5F80-008E7AC001EE}"/>
              </a:ext>
            </a:extLst>
          </p:cNvPr>
          <p:cNvSpPr/>
          <p:nvPr/>
        </p:nvSpPr>
        <p:spPr>
          <a:xfrm flipH="1">
            <a:off x="1044746" y="3244988"/>
            <a:ext cx="260624" cy="308775"/>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DD4A3CFF-4307-3888-F985-3C5FC97A2304}"/>
              </a:ext>
            </a:extLst>
          </p:cNvPr>
          <p:cNvSpPr txBox="1"/>
          <p:nvPr/>
        </p:nvSpPr>
        <p:spPr>
          <a:xfrm>
            <a:off x="5040055" y="5635461"/>
            <a:ext cx="4212468" cy="877163"/>
          </a:xfrm>
          <a:prstGeom prst="rect">
            <a:avLst/>
          </a:prstGeom>
          <a:noFill/>
        </p:spPr>
        <p:txBody>
          <a:bodyPr wrap="square">
            <a:spAutoFit/>
          </a:bodyPr>
          <a:lstStyle/>
          <a:p>
            <a:r>
              <a:rPr lang="en-US" altLang="ja-JP" sz="1100" b="1" i="1">
                <a:latin typeface="+mn-ea"/>
              </a:rPr>
              <a:t>Li S et al.</a:t>
            </a:r>
            <a:r>
              <a:rPr lang="pl-PL" altLang="ja-JP" sz="1100" b="1" i="1">
                <a:latin typeface="+mn-ea"/>
              </a:rPr>
              <a:t> Proc Natl Acad Sci U S A. 2010 Feb 23;107(8):3441-6. </a:t>
            </a:r>
            <a:endParaRPr lang="en-US" altLang="ja-JP" sz="1100" b="1" i="1">
              <a:latin typeface="+mn-ea"/>
            </a:endParaRPr>
          </a:p>
          <a:p>
            <a:r>
              <a:rPr lang="en-US" altLang="ja-JP" sz="1100" b="1" i="1">
                <a:latin typeface="+mn-ea"/>
              </a:rPr>
              <a:t>Brown</a:t>
            </a:r>
            <a:r>
              <a:rPr lang="ja-JP" altLang="en-US" sz="1100" b="1" i="1">
                <a:latin typeface="+mn-ea"/>
              </a:rPr>
              <a:t> </a:t>
            </a:r>
            <a:r>
              <a:rPr lang="en-US" altLang="ja-JP" sz="1100" b="1" i="1">
                <a:latin typeface="+mn-ea"/>
              </a:rPr>
              <a:t>MS et al. Cell </a:t>
            </a:r>
            <a:r>
              <a:rPr lang="en-US" altLang="ja-JP" sz="1100" b="1" i="1" err="1">
                <a:latin typeface="+mn-ea"/>
              </a:rPr>
              <a:t>Metab</a:t>
            </a:r>
            <a:r>
              <a:rPr lang="en-US" altLang="ja-JP" sz="1100" b="1" i="1">
                <a:latin typeface="+mn-ea"/>
              </a:rPr>
              <a:t>. 2008 Feb;7(2):95-6.</a:t>
            </a:r>
          </a:p>
          <a:p>
            <a:r>
              <a:rPr lang="en-US" altLang="ja-JP" sz="1100" b="1" i="1">
                <a:latin typeface="+mn-ea"/>
              </a:rPr>
              <a:t>Honma M et al. Int J </a:t>
            </a:r>
            <a:r>
              <a:rPr lang="en-US" altLang="ja-JP" sz="1100" b="1" i="1" err="1">
                <a:latin typeface="+mn-ea"/>
              </a:rPr>
              <a:t>Obes</a:t>
            </a:r>
            <a:r>
              <a:rPr lang="en-US" altLang="ja-JP" sz="1100" b="1" i="1">
                <a:latin typeface="+mn-ea"/>
              </a:rPr>
              <a:t> (Lond). 2018 Sep;42(9):1544-1555. </a:t>
            </a:r>
          </a:p>
          <a:p>
            <a:r>
              <a:rPr lang="en-US" altLang="ja-JP"/>
              <a:t> </a:t>
            </a:r>
            <a:endParaRPr lang="ja-JP" altLang="en-US"/>
          </a:p>
        </p:txBody>
      </p:sp>
      <p:sp>
        <p:nvSpPr>
          <p:cNvPr id="31" name="テキスト ボックス 30">
            <a:extLst>
              <a:ext uri="{FF2B5EF4-FFF2-40B4-BE49-F238E27FC236}">
                <a16:creationId xmlns:a16="http://schemas.microsoft.com/office/drawing/2014/main" id="{AE0ECB31-F65E-E122-CB1A-4146448CF8D4}"/>
              </a:ext>
            </a:extLst>
          </p:cNvPr>
          <p:cNvSpPr txBox="1"/>
          <p:nvPr/>
        </p:nvSpPr>
        <p:spPr>
          <a:xfrm>
            <a:off x="179512" y="5375668"/>
            <a:ext cx="6768752" cy="1292662"/>
          </a:xfrm>
          <a:prstGeom prst="rect">
            <a:avLst/>
          </a:prstGeom>
          <a:noFill/>
        </p:spPr>
        <p:txBody>
          <a:bodyPr wrap="square">
            <a:spAutoFit/>
          </a:bodyPr>
          <a:lstStyle/>
          <a:p>
            <a:r>
              <a:rPr lang="en-US" altLang="ja-JP" sz="1300">
                <a:latin typeface="+mn-ea"/>
              </a:rPr>
              <a:t>IRS-1</a:t>
            </a:r>
            <a:r>
              <a:rPr lang="ja-JP" altLang="en-US" sz="1300">
                <a:latin typeface="+mn-ea"/>
              </a:rPr>
              <a:t>： </a:t>
            </a:r>
            <a:r>
              <a:rPr lang="en-US" altLang="ja-JP" sz="1300">
                <a:latin typeface="+mn-ea"/>
              </a:rPr>
              <a:t>Insulin Receptor Substrate(</a:t>
            </a:r>
            <a:r>
              <a:rPr lang="ja-JP" altLang="en-US" sz="1300">
                <a:latin typeface="+mn-ea"/>
              </a:rPr>
              <a:t>インスリン受容体基質</a:t>
            </a:r>
            <a:r>
              <a:rPr lang="en-US" altLang="ja-JP" sz="1300">
                <a:latin typeface="+mn-ea"/>
              </a:rPr>
              <a:t>)</a:t>
            </a:r>
          </a:p>
          <a:p>
            <a:r>
              <a:rPr lang="en-US" altLang="ja-JP" sz="1300">
                <a:latin typeface="+mn-ea"/>
              </a:rPr>
              <a:t>1PI3K</a:t>
            </a:r>
            <a:r>
              <a:rPr lang="ja-JP" altLang="en-US" sz="1300">
                <a:latin typeface="+mn-ea"/>
              </a:rPr>
              <a:t>： </a:t>
            </a:r>
            <a:r>
              <a:rPr lang="en-US" altLang="ja-JP" sz="1300">
                <a:latin typeface="+mn-ea"/>
              </a:rPr>
              <a:t>Phosphoinositide 3-kinase</a:t>
            </a:r>
            <a:r>
              <a:rPr lang="ja-JP" altLang="en-US" sz="1300">
                <a:latin typeface="+mn-ea"/>
              </a:rPr>
              <a:t>（ホスホイノシチド</a:t>
            </a:r>
            <a:r>
              <a:rPr lang="en-US" altLang="ja-JP" sz="1300">
                <a:latin typeface="+mn-ea"/>
              </a:rPr>
              <a:t>3</a:t>
            </a:r>
            <a:r>
              <a:rPr lang="ja-JP" altLang="en-US" sz="1300">
                <a:latin typeface="+mn-ea"/>
              </a:rPr>
              <a:t>キナーゼ</a:t>
            </a:r>
            <a:r>
              <a:rPr lang="en-US" altLang="ja-JP" sz="1300">
                <a:latin typeface="+mn-ea"/>
              </a:rPr>
              <a:t>)</a:t>
            </a:r>
          </a:p>
          <a:p>
            <a:r>
              <a:rPr lang="en-US" altLang="ja-JP" sz="1300">
                <a:latin typeface="+mn-ea"/>
              </a:rPr>
              <a:t>Akt   </a:t>
            </a:r>
            <a:r>
              <a:rPr lang="ja-JP" altLang="en-US" sz="1300">
                <a:latin typeface="+mn-ea"/>
              </a:rPr>
              <a:t>： </a:t>
            </a:r>
            <a:r>
              <a:rPr lang="en-US" altLang="ja-JP" sz="1300">
                <a:latin typeface="+mn-ea"/>
              </a:rPr>
              <a:t>Protein Kinase B (</a:t>
            </a:r>
            <a:r>
              <a:rPr lang="ja-JP" altLang="en-US" sz="1300">
                <a:latin typeface="+mn-ea"/>
              </a:rPr>
              <a:t>プロテインキナーゼ</a:t>
            </a:r>
            <a:r>
              <a:rPr lang="en-US" altLang="ja-JP" sz="1300">
                <a:latin typeface="+mn-ea"/>
              </a:rPr>
              <a:t>B</a:t>
            </a:r>
            <a:r>
              <a:rPr lang="ja-JP" altLang="en-US" sz="1300">
                <a:latin typeface="+mn-ea"/>
              </a:rPr>
              <a:t>）</a:t>
            </a:r>
            <a:endParaRPr lang="en-US" altLang="ja-JP" sz="1300">
              <a:latin typeface="+mn-ea"/>
            </a:endParaRPr>
          </a:p>
          <a:p>
            <a:r>
              <a:rPr lang="en-US" altLang="ja-JP" sz="1300">
                <a:latin typeface="+mn-ea"/>
              </a:rPr>
              <a:t>FOXO</a:t>
            </a:r>
            <a:r>
              <a:rPr lang="ja-JP" altLang="en-US" sz="1300">
                <a:latin typeface="+mn-ea"/>
              </a:rPr>
              <a:t>： </a:t>
            </a:r>
            <a:r>
              <a:rPr lang="en-US" altLang="ja-JP" sz="1300" err="1">
                <a:latin typeface="+mn-ea"/>
              </a:rPr>
              <a:t>Forkhead</a:t>
            </a:r>
            <a:r>
              <a:rPr lang="en-US" altLang="ja-JP" sz="1300">
                <a:latin typeface="+mn-ea"/>
              </a:rPr>
              <a:t> Box O(</a:t>
            </a:r>
            <a:r>
              <a:rPr lang="ja-JP" altLang="en-US" sz="1300">
                <a:latin typeface="+mn-ea"/>
              </a:rPr>
              <a:t> フォークヘッドボックス</a:t>
            </a:r>
            <a:r>
              <a:rPr lang="en-US" altLang="ja-JP" sz="1300">
                <a:latin typeface="+mn-ea"/>
              </a:rPr>
              <a:t>O)</a:t>
            </a:r>
          </a:p>
          <a:p>
            <a:r>
              <a:rPr lang="en-US" altLang="ja-JP" sz="1300">
                <a:latin typeface="+mn-ea"/>
              </a:rPr>
              <a:t>G6Pase</a:t>
            </a:r>
            <a:r>
              <a:rPr lang="ja-JP" altLang="en-US" sz="1300">
                <a:latin typeface="+mn-ea"/>
              </a:rPr>
              <a:t>：</a:t>
            </a:r>
            <a:r>
              <a:rPr lang="en-US" altLang="ja-JP" sz="1300">
                <a:latin typeface="+mn-ea"/>
              </a:rPr>
              <a:t>Glucose-6-phosphatase(</a:t>
            </a:r>
            <a:r>
              <a:rPr lang="ja-JP" altLang="en-US" sz="1300">
                <a:latin typeface="+mn-ea"/>
              </a:rPr>
              <a:t>グルコース</a:t>
            </a:r>
            <a:r>
              <a:rPr lang="en-US" altLang="ja-JP" sz="1300">
                <a:latin typeface="+mn-ea"/>
              </a:rPr>
              <a:t>-6-</a:t>
            </a:r>
            <a:r>
              <a:rPr lang="ja-JP" altLang="en-US" sz="1300">
                <a:latin typeface="+mn-ea"/>
              </a:rPr>
              <a:t>ホスファターゼ</a:t>
            </a:r>
            <a:r>
              <a:rPr lang="en-US" altLang="ja-JP" sz="1300">
                <a:latin typeface="+mn-ea"/>
              </a:rPr>
              <a:t>)</a:t>
            </a:r>
          </a:p>
          <a:p>
            <a:r>
              <a:rPr lang="en-US" altLang="ja-JP" sz="1300">
                <a:latin typeface="+mn-ea"/>
              </a:rPr>
              <a:t>PEPCK</a:t>
            </a:r>
            <a:r>
              <a:rPr lang="ja-JP" altLang="en-US" sz="1300">
                <a:latin typeface="+mn-ea"/>
              </a:rPr>
              <a:t>：</a:t>
            </a:r>
            <a:r>
              <a:rPr lang="en-US" altLang="ja-JP" sz="1300">
                <a:latin typeface="+mn-ea"/>
              </a:rPr>
              <a:t>Phosphoenolpyruvate </a:t>
            </a:r>
            <a:r>
              <a:rPr lang="en-US" altLang="ja-JP" sz="1300" err="1">
                <a:latin typeface="+mn-ea"/>
              </a:rPr>
              <a:t>carboxykinase</a:t>
            </a:r>
            <a:r>
              <a:rPr lang="en-US" altLang="ja-JP" sz="1300">
                <a:latin typeface="+mn-ea"/>
              </a:rPr>
              <a:t>(</a:t>
            </a:r>
            <a:r>
              <a:rPr lang="ja-JP" altLang="en-US" sz="1300">
                <a:latin typeface="+mn-ea"/>
              </a:rPr>
              <a:t>ホスホエノールピルビン酸カルボキシキナーゼ</a:t>
            </a:r>
            <a:r>
              <a:rPr lang="en-US" altLang="ja-JP" sz="1300">
                <a:latin typeface="+mn-ea"/>
              </a:rPr>
              <a:t>)</a:t>
            </a:r>
            <a:endParaRPr lang="ja-JP" altLang="en-US" sz="1300">
              <a:latin typeface="+mn-ea"/>
            </a:endParaRPr>
          </a:p>
        </p:txBody>
      </p:sp>
    </p:spTree>
    <p:extLst>
      <p:ext uri="{BB962C8B-B14F-4D97-AF65-F5344CB8AC3E}">
        <p14:creationId xmlns:p14="http://schemas.microsoft.com/office/powerpoint/2010/main" val="4018330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3799B3A-F8A9-DDCC-3B27-92621DE6443D}"/>
              </a:ext>
            </a:extLst>
          </p:cNvPr>
          <p:cNvSpPr>
            <a:spLocks noGrp="1"/>
          </p:cNvSpPr>
          <p:nvPr>
            <p:ph type="title"/>
          </p:nvPr>
        </p:nvSpPr>
        <p:spPr>
          <a:xfrm>
            <a:off x="457200" y="274638"/>
            <a:ext cx="8229600" cy="454062"/>
          </a:xfrm>
        </p:spPr>
        <p:txBody>
          <a:bodyPr>
            <a:noAutofit/>
          </a:bodyPr>
          <a:lstStyle/>
          <a:p>
            <a:pPr algn="ctr"/>
            <a:r>
              <a:rPr lang="ja-JP" altLang="en-US" sz="3200"/>
              <a:t>肝細胞における</a:t>
            </a:r>
            <a:r>
              <a:rPr lang="ja-JP" altLang="en-US" sz="3200">
                <a:solidFill>
                  <a:srgbClr val="FF0000"/>
                </a:solidFill>
              </a:rPr>
              <a:t>選択的</a:t>
            </a:r>
            <a:r>
              <a:rPr lang="ja-JP" altLang="en-US" sz="3200"/>
              <a:t>インスリン抵抗性発現</a:t>
            </a:r>
            <a:endParaRPr kumimoji="1" lang="ja-JP" altLang="en-US" sz="3200"/>
          </a:p>
        </p:txBody>
      </p:sp>
      <p:sp>
        <p:nvSpPr>
          <p:cNvPr id="4" name="四角形: 角を丸くする 3">
            <a:extLst>
              <a:ext uri="{FF2B5EF4-FFF2-40B4-BE49-F238E27FC236}">
                <a16:creationId xmlns:a16="http://schemas.microsoft.com/office/drawing/2014/main" id="{C9C7CD6A-63EE-287B-4317-248BCE8B4EED}"/>
              </a:ext>
            </a:extLst>
          </p:cNvPr>
          <p:cNvSpPr/>
          <p:nvPr/>
        </p:nvSpPr>
        <p:spPr>
          <a:xfrm>
            <a:off x="251520" y="1393523"/>
            <a:ext cx="7416826" cy="3888432"/>
          </a:xfrm>
          <a:prstGeom prst="roundRect">
            <a:avLst/>
          </a:prstGeom>
          <a:ln w="57150"/>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CFEA52E9-B515-7F4C-4DEB-919F85D9E635}"/>
              </a:ext>
            </a:extLst>
          </p:cNvPr>
          <p:cNvSpPr/>
          <p:nvPr/>
        </p:nvSpPr>
        <p:spPr>
          <a:xfrm>
            <a:off x="611562" y="2329627"/>
            <a:ext cx="1296144" cy="2880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US" altLang="ja-JP" b="1">
                <a:latin typeface="+mj-ea"/>
                <a:ea typeface="+mj-ea"/>
              </a:rPr>
              <a:t>IRS-1/2</a:t>
            </a:r>
            <a:endParaRPr kumimoji="1" lang="ja-JP" altLang="en-US" b="1">
              <a:latin typeface="+mj-ea"/>
              <a:ea typeface="+mj-ea"/>
            </a:endParaRPr>
          </a:p>
        </p:txBody>
      </p:sp>
      <p:sp>
        <p:nvSpPr>
          <p:cNvPr id="6" name="四角形: 角を丸くする 5">
            <a:extLst>
              <a:ext uri="{FF2B5EF4-FFF2-40B4-BE49-F238E27FC236}">
                <a16:creationId xmlns:a16="http://schemas.microsoft.com/office/drawing/2014/main" id="{23986688-9515-5E0A-E652-D5E24AAF7F4E}"/>
              </a:ext>
            </a:extLst>
          </p:cNvPr>
          <p:cNvSpPr/>
          <p:nvPr/>
        </p:nvSpPr>
        <p:spPr>
          <a:xfrm>
            <a:off x="611562" y="2977699"/>
            <a:ext cx="1296144" cy="2880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b="1">
                <a:latin typeface="+mj-ea"/>
                <a:ea typeface="+mj-ea"/>
              </a:rPr>
              <a:t>PI</a:t>
            </a:r>
            <a:r>
              <a:rPr lang="ja-JP" altLang="en-US" b="1">
                <a:latin typeface="+mj-ea"/>
                <a:ea typeface="+mj-ea"/>
              </a:rPr>
              <a:t>３</a:t>
            </a:r>
            <a:r>
              <a:rPr lang="en-US" altLang="ja-JP" b="1">
                <a:latin typeface="+mj-ea"/>
                <a:ea typeface="+mj-ea"/>
              </a:rPr>
              <a:t>K</a:t>
            </a:r>
            <a:endParaRPr kumimoji="1" lang="ja-JP" altLang="en-US" b="1">
              <a:latin typeface="+mj-ea"/>
              <a:ea typeface="+mj-ea"/>
            </a:endParaRPr>
          </a:p>
        </p:txBody>
      </p:sp>
      <p:sp>
        <p:nvSpPr>
          <p:cNvPr id="7" name="四角形: 角を丸くする 6">
            <a:extLst>
              <a:ext uri="{FF2B5EF4-FFF2-40B4-BE49-F238E27FC236}">
                <a16:creationId xmlns:a16="http://schemas.microsoft.com/office/drawing/2014/main" id="{D66A6E29-BB57-E949-C7FA-8E485F0D2EF5}"/>
              </a:ext>
            </a:extLst>
          </p:cNvPr>
          <p:cNvSpPr/>
          <p:nvPr/>
        </p:nvSpPr>
        <p:spPr>
          <a:xfrm>
            <a:off x="611562" y="3625771"/>
            <a:ext cx="1296144" cy="2880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US" altLang="ja-JP" b="1">
                <a:latin typeface="+mj-ea"/>
                <a:ea typeface="+mj-ea"/>
              </a:rPr>
              <a:t>Akt</a:t>
            </a:r>
            <a:endParaRPr kumimoji="1" lang="ja-JP" altLang="en-US" b="1">
              <a:latin typeface="+mj-ea"/>
              <a:ea typeface="+mj-ea"/>
            </a:endParaRPr>
          </a:p>
        </p:txBody>
      </p:sp>
      <p:sp>
        <p:nvSpPr>
          <p:cNvPr id="8" name="楕円 7">
            <a:extLst>
              <a:ext uri="{FF2B5EF4-FFF2-40B4-BE49-F238E27FC236}">
                <a16:creationId xmlns:a16="http://schemas.microsoft.com/office/drawing/2014/main" id="{B6545D9F-24CA-FB77-8DC3-18E3C213CE06}"/>
              </a:ext>
            </a:extLst>
          </p:cNvPr>
          <p:cNvSpPr/>
          <p:nvPr/>
        </p:nvSpPr>
        <p:spPr>
          <a:xfrm>
            <a:off x="3923930" y="2941695"/>
            <a:ext cx="2232250" cy="165618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BF97F9C4-6918-097A-9C2C-307FFE43321B}"/>
              </a:ext>
            </a:extLst>
          </p:cNvPr>
          <p:cNvSpPr/>
          <p:nvPr/>
        </p:nvSpPr>
        <p:spPr>
          <a:xfrm>
            <a:off x="2087725" y="3410545"/>
            <a:ext cx="1152128" cy="64807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sz="1600" b="1">
                <a:latin typeface="+mj-ea"/>
                <a:ea typeface="+mj-ea"/>
              </a:rPr>
              <a:t>mTOR</a:t>
            </a:r>
            <a:endParaRPr kumimoji="1" lang="ja-JP" altLang="en-US" sz="1600" b="1">
              <a:latin typeface="+mj-ea"/>
              <a:ea typeface="+mj-ea"/>
            </a:endParaRPr>
          </a:p>
        </p:txBody>
      </p:sp>
      <p:sp>
        <p:nvSpPr>
          <p:cNvPr id="10" name="アーチ 9">
            <a:extLst>
              <a:ext uri="{FF2B5EF4-FFF2-40B4-BE49-F238E27FC236}">
                <a16:creationId xmlns:a16="http://schemas.microsoft.com/office/drawing/2014/main" id="{E7876476-ABD7-622E-1AC6-B2357FFAB119}"/>
              </a:ext>
            </a:extLst>
          </p:cNvPr>
          <p:cNvSpPr/>
          <p:nvPr/>
        </p:nvSpPr>
        <p:spPr>
          <a:xfrm rot="10800000">
            <a:off x="683569" y="692696"/>
            <a:ext cx="1008112" cy="864096"/>
          </a:xfrm>
          <a:prstGeom prst="blockArc">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solidFill>
                <a:schemeClr val="tx1"/>
              </a:solidFill>
            </a:endParaRPr>
          </a:p>
        </p:txBody>
      </p:sp>
      <p:sp>
        <p:nvSpPr>
          <p:cNvPr id="11" name="楕円 10">
            <a:extLst>
              <a:ext uri="{FF2B5EF4-FFF2-40B4-BE49-F238E27FC236}">
                <a16:creationId xmlns:a16="http://schemas.microsoft.com/office/drawing/2014/main" id="{38E8A55F-931A-D380-E56E-710BBB5B31F7}"/>
              </a:ext>
            </a:extLst>
          </p:cNvPr>
          <p:cNvSpPr/>
          <p:nvPr/>
        </p:nvSpPr>
        <p:spPr>
          <a:xfrm>
            <a:off x="863588" y="747901"/>
            <a:ext cx="648072" cy="57361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1400" b="1">
                <a:latin typeface="+mj-ea"/>
                <a:ea typeface="+mj-ea"/>
              </a:rPr>
              <a:t>INS</a:t>
            </a:r>
            <a:endParaRPr kumimoji="1" lang="ja-JP" altLang="en-US" sz="1400" b="1">
              <a:latin typeface="+mj-ea"/>
              <a:ea typeface="+mj-ea"/>
            </a:endParaRPr>
          </a:p>
        </p:txBody>
      </p:sp>
      <p:sp>
        <p:nvSpPr>
          <p:cNvPr id="12" name="四角形: 角を丸くする 11">
            <a:extLst>
              <a:ext uri="{FF2B5EF4-FFF2-40B4-BE49-F238E27FC236}">
                <a16:creationId xmlns:a16="http://schemas.microsoft.com/office/drawing/2014/main" id="{28811DC5-7CAF-EC6F-0BA5-45C80BDB9B0F}"/>
              </a:ext>
            </a:extLst>
          </p:cNvPr>
          <p:cNvSpPr/>
          <p:nvPr/>
        </p:nvSpPr>
        <p:spPr>
          <a:xfrm>
            <a:off x="5004048" y="3301735"/>
            <a:ext cx="1015752" cy="2880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b="1">
                <a:latin typeface="+mj-ea"/>
                <a:ea typeface="+mj-ea"/>
              </a:rPr>
              <a:t>ACC</a:t>
            </a:r>
            <a:endParaRPr kumimoji="1" lang="ja-JP" altLang="en-US" b="1">
              <a:latin typeface="+mj-ea"/>
              <a:ea typeface="+mj-ea"/>
            </a:endParaRPr>
          </a:p>
        </p:txBody>
      </p:sp>
      <p:sp>
        <p:nvSpPr>
          <p:cNvPr id="13" name="四角形: 角を丸くする 12">
            <a:extLst>
              <a:ext uri="{FF2B5EF4-FFF2-40B4-BE49-F238E27FC236}">
                <a16:creationId xmlns:a16="http://schemas.microsoft.com/office/drawing/2014/main" id="{4AC97CDD-4C2E-F20D-B800-D08A62905731}"/>
              </a:ext>
            </a:extLst>
          </p:cNvPr>
          <p:cNvSpPr/>
          <p:nvPr/>
        </p:nvSpPr>
        <p:spPr>
          <a:xfrm>
            <a:off x="5004048" y="3705201"/>
            <a:ext cx="1015752" cy="2880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US" altLang="ja-JP" b="1">
                <a:latin typeface="+mj-ea"/>
                <a:ea typeface="+mj-ea"/>
              </a:rPr>
              <a:t>FAS</a:t>
            </a:r>
            <a:endParaRPr kumimoji="1" lang="ja-JP" altLang="en-US" b="1">
              <a:latin typeface="+mj-ea"/>
              <a:ea typeface="+mj-ea"/>
            </a:endParaRPr>
          </a:p>
        </p:txBody>
      </p:sp>
      <p:sp>
        <p:nvSpPr>
          <p:cNvPr id="14" name="楕円 13">
            <a:extLst>
              <a:ext uri="{FF2B5EF4-FFF2-40B4-BE49-F238E27FC236}">
                <a16:creationId xmlns:a16="http://schemas.microsoft.com/office/drawing/2014/main" id="{1285C951-C53F-CCD7-0EEB-64A9F654E46A}"/>
              </a:ext>
            </a:extLst>
          </p:cNvPr>
          <p:cNvSpPr/>
          <p:nvPr/>
        </p:nvSpPr>
        <p:spPr>
          <a:xfrm>
            <a:off x="3563892" y="3410545"/>
            <a:ext cx="1152128" cy="64807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ja-JP" sz="1600" b="1">
                <a:latin typeface="+mj-ea"/>
                <a:ea typeface="+mj-ea"/>
              </a:rPr>
              <a:t>SREBP</a:t>
            </a:r>
            <a:endParaRPr kumimoji="1" lang="ja-JP" altLang="en-US" sz="1600" b="1">
              <a:latin typeface="+mj-ea"/>
              <a:ea typeface="+mj-ea"/>
            </a:endParaRPr>
          </a:p>
        </p:txBody>
      </p:sp>
      <p:sp>
        <p:nvSpPr>
          <p:cNvPr id="15" name="四角形: 角を丸くする 14">
            <a:extLst>
              <a:ext uri="{FF2B5EF4-FFF2-40B4-BE49-F238E27FC236}">
                <a16:creationId xmlns:a16="http://schemas.microsoft.com/office/drawing/2014/main" id="{F81082EE-E554-87D3-9663-8A0B4BDCFF32}"/>
              </a:ext>
            </a:extLst>
          </p:cNvPr>
          <p:cNvSpPr/>
          <p:nvPr/>
        </p:nvSpPr>
        <p:spPr>
          <a:xfrm>
            <a:off x="5040055" y="4076782"/>
            <a:ext cx="1015752" cy="2880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b="1">
                <a:latin typeface="+mj-ea"/>
                <a:ea typeface="+mj-ea"/>
              </a:rPr>
              <a:t>SCD1</a:t>
            </a:r>
            <a:endParaRPr kumimoji="1" lang="ja-JP" altLang="en-US" b="1">
              <a:latin typeface="+mj-ea"/>
              <a:ea typeface="+mj-ea"/>
            </a:endParaRPr>
          </a:p>
        </p:txBody>
      </p:sp>
      <p:sp>
        <p:nvSpPr>
          <p:cNvPr id="16" name="矢印: 右 15">
            <a:extLst>
              <a:ext uri="{FF2B5EF4-FFF2-40B4-BE49-F238E27FC236}">
                <a16:creationId xmlns:a16="http://schemas.microsoft.com/office/drawing/2014/main" id="{42AD31C1-1AE8-3956-0C43-A6E8E6EBE6DA}"/>
              </a:ext>
            </a:extLst>
          </p:cNvPr>
          <p:cNvSpPr/>
          <p:nvPr/>
        </p:nvSpPr>
        <p:spPr>
          <a:xfrm>
            <a:off x="6279032" y="3337739"/>
            <a:ext cx="2037383" cy="9001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a:t>中性脂肪蓄積</a:t>
            </a:r>
            <a:endParaRPr kumimoji="1" lang="ja-JP" altLang="en-US"/>
          </a:p>
        </p:txBody>
      </p:sp>
      <p:sp>
        <p:nvSpPr>
          <p:cNvPr id="2" name="爆発: 8 pt 1">
            <a:extLst>
              <a:ext uri="{FF2B5EF4-FFF2-40B4-BE49-F238E27FC236}">
                <a16:creationId xmlns:a16="http://schemas.microsoft.com/office/drawing/2014/main" id="{558B9957-EAA1-F976-214F-9670C23D727A}"/>
              </a:ext>
            </a:extLst>
          </p:cNvPr>
          <p:cNvSpPr/>
          <p:nvPr/>
        </p:nvSpPr>
        <p:spPr>
          <a:xfrm>
            <a:off x="2987824" y="1556793"/>
            <a:ext cx="2952328" cy="1240886"/>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b="1"/>
              <a:t>インスリン</a:t>
            </a:r>
            <a:endParaRPr kumimoji="1" lang="en-US" altLang="ja-JP" b="1"/>
          </a:p>
          <a:p>
            <a:pPr algn="ctr"/>
            <a:r>
              <a:rPr kumimoji="1" lang="ja-JP" altLang="en-US" b="1"/>
              <a:t>抵抗性</a:t>
            </a:r>
          </a:p>
        </p:txBody>
      </p:sp>
      <p:grpSp>
        <p:nvGrpSpPr>
          <p:cNvPr id="17" name="グループ化 16">
            <a:extLst>
              <a:ext uri="{FF2B5EF4-FFF2-40B4-BE49-F238E27FC236}">
                <a16:creationId xmlns:a16="http://schemas.microsoft.com/office/drawing/2014/main" id="{AE311F8E-9D67-0E4C-81DE-7F0D86190BE9}"/>
              </a:ext>
            </a:extLst>
          </p:cNvPr>
          <p:cNvGrpSpPr/>
          <p:nvPr/>
        </p:nvGrpSpPr>
        <p:grpSpPr>
          <a:xfrm rot="8222092">
            <a:off x="1671064" y="2756784"/>
            <a:ext cx="1694133" cy="397950"/>
            <a:chOff x="1826051" y="5983378"/>
            <a:chExt cx="720080" cy="397950"/>
          </a:xfrm>
        </p:grpSpPr>
        <p:cxnSp>
          <p:nvCxnSpPr>
            <p:cNvPr id="18" name="直線コネクタ 17">
              <a:extLst>
                <a:ext uri="{FF2B5EF4-FFF2-40B4-BE49-F238E27FC236}">
                  <a16:creationId xmlns:a16="http://schemas.microsoft.com/office/drawing/2014/main" id="{08DDB675-A05C-6960-93F3-DB34AC184FCA}"/>
                </a:ext>
              </a:extLst>
            </p:cNvPr>
            <p:cNvCxnSpPr/>
            <p:nvPr/>
          </p:nvCxnSpPr>
          <p:spPr>
            <a:xfrm>
              <a:off x="1826051" y="6182353"/>
              <a:ext cx="720080" cy="0"/>
            </a:xfrm>
            <a:prstGeom prst="line">
              <a:avLst/>
            </a:prstGeom>
          </p:spPr>
          <p:style>
            <a:lnRef idx="2">
              <a:schemeClr val="dk1"/>
            </a:lnRef>
            <a:fillRef idx="0">
              <a:schemeClr val="dk1"/>
            </a:fillRef>
            <a:effectRef idx="1">
              <a:schemeClr val="dk1"/>
            </a:effectRef>
            <a:fontRef idx="minor">
              <a:schemeClr val="tx1"/>
            </a:fontRef>
          </p:style>
        </p:cxnSp>
        <p:cxnSp>
          <p:nvCxnSpPr>
            <p:cNvPr id="19" name="直線コネクタ 18">
              <a:extLst>
                <a:ext uri="{FF2B5EF4-FFF2-40B4-BE49-F238E27FC236}">
                  <a16:creationId xmlns:a16="http://schemas.microsoft.com/office/drawing/2014/main" id="{99AB07F1-2F8E-EEB7-2462-AFA0F154CE03}"/>
                </a:ext>
              </a:extLst>
            </p:cNvPr>
            <p:cNvCxnSpPr>
              <a:cxnSpLocks/>
            </p:cNvCxnSpPr>
            <p:nvPr/>
          </p:nvCxnSpPr>
          <p:spPr>
            <a:xfrm flipV="1">
              <a:off x="2546131" y="5983378"/>
              <a:ext cx="0" cy="397950"/>
            </a:xfrm>
            <a:prstGeom prst="line">
              <a:avLst/>
            </a:prstGeom>
          </p:spPr>
          <p:style>
            <a:lnRef idx="2">
              <a:schemeClr val="dk1"/>
            </a:lnRef>
            <a:fillRef idx="0">
              <a:schemeClr val="dk1"/>
            </a:fillRef>
            <a:effectRef idx="1">
              <a:schemeClr val="dk1"/>
            </a:effectRef>
            <a:fontRef idx="minor">
              <a:schemeClr val="tx1"/>
            </a:fontRef>
          </p:style>
        </p:cxnSp>
      </p:grpSp>
      <p:sp>
        <p:nvSpPr>
          <p:cNvPr id="20" name="矢印: 下 19">
            <a:extLst>
              <a:ext uri="{FF2B5EF4-FFF2-40B4-BE49-F238E27FC236}">
                <a16:creationId xmlns:a16="http://schemas.microsoft.com/office/drawing/2014/main" id="{16DB3EA5-22AE-7087-0873-ACBDFD9AC7E3}"/>
              </a:ext>
            </a:extLst>
          </p:cNvPr>
          <p:cNvSpPr/>
          <p:nvPr/>
        </p:nvSpPr>
        <p:spPr>
          <a:xfrm flipH="1">
            <a:off x="1031602" y="1628801"/>
            <a:ext cx="314319" cy="648072"/>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1" name="矢印: 下 20">
            <a:extLst>
              <a:ext uri="{FF2B5EF4-FFF2-40B4-BE49-F238E27FC236}">
                <a16:creationId xmlns:a16="http://schemas.microsoft.com/office/drawing/2014/main" id="{E7A85FC5-504B-A2E3-2F48-9D6B513873D3}"/>
              </a:ext>
            </a:extLst>
          </p:cNvPr>
          <p:cNvSpPr/>
          <p:nvPr/>
        </p:nvSpPr>
        <p:spPr>
          <a:xfrm flipH="1">
            <a:off x="1031602" y="2665687"/>
            <a:ext cx="287471" cy="308775"/>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2" name="矢印: 下 21">
            <a:extLst>
              <a:ext uri="{FF2B5EF4-FFF2-40B4-BE49-F238E27FC236}">
                <a16:creationId xmlns:a16="http://schemas.microsoft.com/office/drawing/2014/main" id="{2B1CF4B9-4A00-7948-5EF3-A3432B60D154}"/>
              </a:ext>
            </a:extLst>
          </p:cNvPr>
          <p:cNvSpPr/>
          <p:nvPr/>
        </p:nvSpPr>
        <p:spPr>
          <a:xfrm rot="16200000" flipH="1">
            <a:off x="3277558" y="3589767"/>
            <a:ext cx="286334" cy="308775"/>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3" name="矢印: 下 22">
            <a:extLst>
              <a:ext uri="{FF2B5EF4-FFF2-40B4-BE49-F238E27FC236}">
                <a16:creationId xmlns:a16="http://schemas.microsoft.com/office/drawing/2014/main" id="{DE66436B-1326-2D05-E03F-7BAC911FE18F}"/>
              </a:ext>
            </a:extLst>
          </p:cNvPr>
          <p:cNvSpPr/>
          <p:nvPr/>
        </p:nvSpPr>
        <p:spPr>
          <a:xfrm flipH="1">
            <a:off x="1000984" y="3305662"/>
            <a:ext cx="286334" cy="308775"/>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5685A0F2-AB77-417A-F9FF-7746DB3ED503}"/>
              </a:ext>
            </a:extLst>
          </p:cNvPr>
          <p:cNvSpPr txBox="1"/>
          <p:nvPr/>
        </p:nvSpPr>
        <p:spPr>
          <a:xfrm>
            <a:off x="5040055" y="6113519"/>
            <a:ext cx="4032448" cy="600164"/>
          </a:xfrm>
          <a:prstGeom prst="rect">
            <a:avLst/>
          </a:prstGeom>
          <a:noFill/>
        </p:spPr>
        <p:txBody>
          <a:bodyPr wrap="square">
            <a:spAutoFit/>
          </a:bodyPr>
          <a:lstStyle/>
          <a:p>
            <a:r>
              <a:rPr lang="en-US" altLang="ja-JP" sz="1100" b="1" i="1">
                <a:latin typeface="+mn-ea"/>
              </a:rPr>
              <a:t>Li S et al. Proc Natl </a:t>
            </a:r>
            <a:r>
              <a:rPr lang="en-US" altLang="ja-JP" sz="1100" b="1" i="1" err="1">
                <a:latin typeface="+mn-ea"/>
              </a:rPr>
              <a:t>Acad</a:t>
            </a:r>
            <a:r>
              <a:rPr lang="en-US" altLang="ja-JP" sz="1100" b="1" i="1">
                <a:latin typeface="+mn-ea"/>
              </a:rPr>
              <a:t> Sci U S A. 2010 Feb 23;107(8):3441-6. </a:t>
            </a:r>
          </a:p>
          <a:p>
            <a:r>
              <a:rPr lang="en-US" altLang="ja-JP" sz="1100" b="1" i="1">
                <a:latin typeface="+mn-ea"/>
              </a:rPr>
              <a:t>Brown MS et al. Cell </a:t>
            </a:r>
            <a:r>
              <a:rPr lang="en-US" altLang="ja-JP" sz="1100" b="1" i="1" err="1">
                <a:latin typeface="+mn-ea"/>
              </a:rPr>
              <a:t>Metab</a:t>
            </a:r>
            <a:r>
              <a:rPr lang="en-US" altLang="ja-JP" sz="1100" b="1" i="1">
                <a:latin typeface="+mn-ea"/>
              </a:rPr>
              <a:t>. 2008 Feb;7(2):95-6.</a:t>
            </a:r>
          </a:p>
          <a:p>
            <a:r>
              <a:rPr lang="en-US" altLang="ja-JP" sz="1100" b="1" i="1">
                <a:latin typeface="+mn-ea"/>
              </a:rPr>
              <a:t>Honma M et al. Int J </a:t>
            </a:r>
            <a:r>
              <a:rPr lang="en-US" altLang="ja-JP" sz="1100" b="1" i="1" err="1">
                <a:latin typeface="+mn-ea"/>
              </a:rPr>
              <a:t>Obes</a:t>
            </a:r>
            <a:r>
              <a:rPr lang="en-US" altLang="ja-JP" sz="1100" b="1" i="1">
                <a:latin typeface="+mn-ea"/>
              </a:rPr>
              <a:t> (Lond). 2018 Sep;42(9):1544-1555. </a:t>
            </a:r>
          </a:p>
        </p:txBody>
      </p:sp>
      <p:sp>
        <p:nvSpPr>
          <p:cNvPr id="26" name="テキスト ボックス 25">
            <a:extLst>
              <a:ext uri="{FF2B5EF4-FFF2-40B4-BE49-F238E27FC236}">
                <a16:creationId xmlns:a16="http://schemas.microsoft.com/office/drawing/2014/main" id="{34F1DAA3-2222-0CBC-4075-DF2B96CC1DCC}"/>
              </a:ext>
            </a:extLst>
          </p:cNvPr>
          <p:cNvSpPr txBox="1"/>
          <p:nvPr/>
        </p:nvSpPr>
        <p:spPr>
          <a:xfrm>
            <a:off x="116243" y="5508429"/>
            <a:ext cx="6300188" cy="1015663"/>
          </a:xfrm>
          <a:prstGeom prst="rect">
            <a:avLst/>
          </a:prstGeom>
          <a:noFill/>
        </p:spPr>
        <p:txBody>
          <a:bodyPr wrap="square">
            <a:spAutoFit/>
          </a:bodyPr>
          <a:lstStyle/>
          <a:p>
            <a:r>
              <a:rPr lang="en-US" altLang="ja-JP" sz="1200">
                <a:latin typeface="ＭＳ Ｐゴシック" panose="020B0600070205080204" pitchFamily="50" charset="-128"/>
                <a:ea typeface="ＭＳ Ｐゴシック" panose="020B0600070205080204" pitchFamily="50" charset="-128"/>
              </a:rPr>
              <a:t>mTOR</a:t>
            </a:r>
            <a:r>
              <a:rPr lang="ja-JP" altLang="en-US" sz="1200">
                <a:latin typeface="ＭＳ Ｐゴシック" panose="020B0600070205080204" pitchFamily="50" charset="-128"/>
                <a:ea typeface="ＭＳ Ｐゴシック" panose="020B0600070205080204" pitchFamily="50" charset="-128"/>
              </a:rPr>
              <a:t>： </a:t>
            </a:r>
            <a:r>
              <a:rPr lang="en-US" altLang="ja-JP" sz="1200">
                <a:latin typeface="ＭＳ Ｐゴシック" panose="020B0600070205080204" pitchFamily="50" charset="-128"/>
                <a:ea typeface="ＭＳ Ｐゴシック" panose="020B0600070205080204" pitchFamily="50" charset="-128"/>
              </a:rPr>
              <a:t>Mechanistic Target of Rapamycin(</a:t>
            </a:r>
            <a:r>
              <a:rPr lang="ja-JP" altLang="en-US" sz="1200">
                <a:latin typeface="ＭＳ Ｐゴシック" panose="020B0600070205080204" pitchFamily="50" charset="-128"/>
                <a:ea typeface="ＭＳ Ｐゴシック" panose="020B0600070205080204" pitchFamily="50" charset="-128"/>
              </a:rPr>
              <a:t>ラパマイシン標的タンパク質</a:t>
            </a:r>
            <a:r>
              <a:rPr lang="en-US" altLang="ja-JP" sz="1200">
                <a:latin typeface="ＭＳ Ｐゴシック" panose="020B0600070205080204" pitchFamily="50" charset="-128"/>
                <a:ea typeface="ＭＳ Ｐゴシック" panose="020B0600070205080204" pitchFamily="50" charset="-128"/>
              </a:rPr>
              <a:t>)</a:t>
            </a:r>
          </a:p>
          <a:p>
            <a:r>
              <a:rPr lang="en-US" altLang="ja-JP" sz="1200">
                <a:latin typeface="ＭＳ Ｐゴシック" panose="020B0600070205080204" pitchFamily="50" charset="-128"/>
                <a:ea typeface="ＭＳ Ｐゴシック" panose="020B0600070205080204" pitchFamily="50" charset="-128"/>
              </a:rPr>
              <a:t>SREBP</a:t>
            </a:r>
            <a:r>
              <a:rPr lang="ja-JP" altLang="en-US" sz="1200">
                <a:latin typeface="ＭＳ Ｐゴシック" panose="020B0600070205080204" pitchFamily="50" charset="-128"/>
                <a:ea typeface="ＭＳ Ｐゴシック" panose="020B0600070205080204" pitchFamily="50" charset="-128"/>
              </a:rPr>
              <a:t>： </a:t>
            </a:r>
            <a:r>
              <a:rPr lang="en-US" altLang="ja-JP" sz="1200">
                <a:latin typeface="ＭＳ Ｐゴシック" panose="020B0600070205080204" pitchFamily="50" charset="-128"/>
                <a:ea typeface="ＭＳ Ｐゴシック" panose="020B0600070205080204" pitchFamily="50" charset="-128"/>
              </a:rPr>
              <a:t>Sterol Regulatory Element-Binding Protein(</a:t>
            </a:r>
            <a:r>
              <a:rPr lang="ja-JP" altLang="en-US" sz="1200">
                <a:latin typeface="ＭＳ Ｐゴシック" panose="020B0600070205080204" pitchFamily="50" charset="-128"/>
                <a:ea typeface="ＭＳ Ｐゴシック" panose="020B0600070205080204" pitchFamily="50" charset="-128"/>
              </a:rPr>
              <a:t>ステロール調節エレ</a:t>
            </a:r>
            <a:r>
              <a:rPr lang="en-US" altLang="ja-JP" sz="1200">
                <a:latin typeface="ＭＳ Ｐゴシック" panose="020B0600070205080204" pitchFamily="50" charset="-128"/>
                <a:ea typeface="ＭＳ Ｐゴシック" panose="020B0600070205080204" pitchFamily="50" charset="-128"/>
              </a:rPr>
              <a:t> </a:t>
            </a:r>
            <a:r>
              <a:rPr lang="ja-JP" altLang="en-US" sz="1200">
                <a:latin typeface="ＭＳ Ｐゴシック" panose="020B0600070205080204" pitchFamily="50" charset="-128"/>
                <a:ea typeface="ＭＳ Ｐゴシック" panose="020B0600070205080204" pitchFamily="50" charset="-128"/>
              </a:rPr>
              <a:t>メント結合タンパク質</a:t>
            </a:r>
            <a:r>
              <a:rPr lang="en-US" altLang="ja-JP" sz="1200">
                <a:latin typeface="ＭＳ Ｐゴシック" panose="020B0600070205080204" pitchFamily="50" charset="-128"/>
                <a:ea typeface="ＭＳ Ｐゴシック" panose="020B0600070205080204" pitchFamily="50" charset="-128"/>
              </a:rPr>
              <a:t>)</a:t>
            </a:r>
          </a:p>
          <a:p>
            <a:r>
              <a:rPr lang="en-US" altLang="ja-JP" sz="1200">
                <a:latin typeface="ＭＳ Ｐゴシック" panose="020B0600070205080204" pitchFamily="50" charset="-128"/>
                <a:ea typeface="ＭＳ Ｐゴシック" panose="020B0600070205080204" pitchFamily="50" charset="-128"/>
              </a:rPr>
              <a:t>ACC</a:t>
            </a:r>
            <a:r>
              <a:rPr lang="ja-JP" altLang="en-US" sz="1200">
                <a:latin typeface="ＭＳ Ｐゴシック" panose="020B0600070205080204" pitchFamily="50" charset="-128"/>
                <a:ea typeface="ＭＳ Ｐゴシック" panose="020B0600070205080204" pitchFamily="50" charset="-128"/>
              </a:rPr>
              <a:t>： </a:t>
            </a:r>
            <a:r>
              <a:rPr lang="en-US" altLang="ja-JP" sz="1200">
                <a:latin typeface="ＭＳ Ｐゴシック" panose="020B0600070205080204" pitchFamily="50" charset="-128"/>
                <a:ea typeface="ＭＳ Ｐゴシック" panose="020B0600070205080204" pitchFamily="50" charset="-128"/>
              </a:rPr>
              <a:t>Acetyl-CoA Carboxylase(</a:t>
            </a:r>
            <a:r>
              <a:rPr lang="ja-JP" altLang="en-US" sz="1200">
                <a:latin typeface="ＭＳ Ｐゴシック" panose="020B0600070205080204" pitchFamily="50" charset="-128"/>
                <a:ea typeface="ＭＳ Ｐゴシック" panose="020B0600070205080204" pitchFamily="50" charset="-128"/>
              </a:rPr>
              <a:t>アセチル</a:t>
            </a:r>
            <a:r>
              <a:rPr lang="en-US" altLang="ja-JP" sz="1200">
                <a:latin typeface="ＭＳ Ｐゴシック" panose="020B0600070205080204" pitchFamily="50" charset="-128"/>
                <a:ea typeface="ＭＳ Ｐゴシック" panose="020B0600070205080204" pitchFamily="50" charset="-128"/>
              </a:rPr>
              <a:t>CoA</a:t>
            </a:r>
            <a:r>
              <a:rPr lang="ja-JP" altLang="en-US" sz="1200">
                <a:latin typeface="ＭＳ Ｐゴシック" panose="020B0600070205080204" pitchFamily="50" charset="-128"/>
                <a:ea typeface="ＭＳ Ｐゴシック" panose="020B0600070205080204" pitchFamily="50" charset="-128"/>
              </a:rPr>
              <a:t>カルボキシラーゼ</a:t>
            </a:r>
            <a:r>
              <a:rPr lang="en-US" altLang="ja-JP" sz="1200">
                <a:latin typeface="ＭＳ Ｐゴシック" panose="020B0600070205080204" pitchFamily="50" charset="-128"/>
                <a:ea typeface="ＭＳ Ｐゴシック" panose="020B0600070205080204" pitchFamily="50" charset="-128"/>
              </a:rPr>
              <a:t>)</a:t>
            </a:r>
          </a:p>
          <a:p>
            <a:r>
              <a:rPr lang="en-US" altLang="ja-JP" sz="1200">
                <a:latin typeface="ＭＳ Ｐゴシック" panose="020B0600070205080204" pitchFamily="50" charset="-128"/>
                <a:ea typeface="ＭＳ Ｐゴシック" panose="020B0600070205080204" pitchFamily="50" charset="-128"/>
              </a:rPr>
              <a:t>FAS</a:t>
            </a:r>
            <a:r>
              <a:rPr lang="ja-JP" altLang="en-US" sz="1200">
                <a:latin typeface="ＭＳ Ｐゴシック" panose="020B0600070205080204" pitchFamily="50" charset="-128"/>
                <a:ea typeface="ＭＳ Ｐゴシック" panose="020B0600070205080204" pitchFamily="50" charset="-128"/>
              </a:rPr>
              <a:t>： </a:t>
            </a:r>
            <a:r>
              <a:rPr lang="en-US" altLang="ja-JP" sz="1200">
                <a:latin typeface="ＭＳ Ｐゴシック" panose="020B0600070205080204" pitchFamily="50" charset="-128"/>
                <a:ea typeface="ＭＳ Ｐゴシック" panose="020B0600070205080204" pitchFamily="50" charset="-128"/>
              </a:rPr>
              <a:t>Fatty Acid Synthase(</a:t>
            </a:r>
            <a:r>
              <a:rPr lang="ja-JP" altLang="en-US" sz="1200">
                <a:latin typeface="ＭＳ Ｐゴシック" panose="020B0600070205080204" pitchFamily="50" charset="-128"/>
                <a:ea typeface="ＭＳ Ｐゴシック" panose="020B0600070205080204" pitchFamily="50" charset="-128"/>
              </a:rPr>
              <a:t>脂肪酸合成酵素</a:t>
            </a:r>
            <a:r>
              <a:rPr lang="en-US" altLang="ja-JP" sz="1200">
                <a:latin typeface="ＭＳ Ｐゴシック" panose="020B0600070205080204" pitchFamily="50" charset="-128"/>
                <a:ea typeface="ＭＳ Ｐゴシック" panose="020B0600070205080204" pitchFamily="50" charset="-128"/>
              </a:rPr>
              <a:t>)</a:t>
            </a:r>
          </a:p>
          <a:p>
            <a:r>
              <a:rPr lang="en-US" altLang="ja-JP" sz="1200">
                <a:latin typeface="ＭＳ Ｐゴシック" panose="020B0600070205080204" pitchFamily="50" charset="-128"/>
                <a:ea typeface="ＭＳ Ｐゴシック" panose="020B0600070205080204" pitchFamily="50" charset="-128"/>
              </a:rPr>
              <a:t>SCD1</a:t>
            </a:r>
            <a:r>
              <a:rPr lang="ja-JP" altLang="en-US" sz="1200">
                <a:latin typeface="ＭＳ Ｐゴシック" panose="020B0600070205080204" pitchFamily="50" charset="-128"/>
                <a:ea typeface="ＭＳ Ｐゴシック" panose="020B0600070205080204" pitchFamily="50" charset="-128"/>
              </a:rPr>
              <a:t>： </a:t>
            </a:r>
            <a:r>
              <a:rPr lang="en-US" altLang="ja-JP" sz="1200">
                <a:latin typeface="ＭＳ Ｐゴシック" panose="020B0600070205080204" pitchFamily="50" charset="-128"/>
                <a:ea typeface="ＭＳ Ｐゴシック" panose="020B0600070205080204" pitchFamily="50" charset="-128"/>
              </a:rPr>
              <a:t>Stearoyl-CoA Desaturase(</a:t>
            </a:r>
            <a:r>
              <a:rPr lang="ja-JP" altLang="en-US" sz="1200">
                <a:latin typeface="ＭＳ Ｐゴシック" panose="020B0600070205080204" pitchFamily="50" charset="-128"/>
                <a:ea typeface="ＭＳ Ｐゴシック" panose="020B0600070205080204" pitchFamily="50" charset="-128"/>
              </a:rPr>
              <a:t>ステアロイル</a:t>
            </a:r>
            <a:r>
              <a:rPr lang="en-US" altLang="ja-JP" sz="1200">
                <a:latin typeface="ＭＳ Ｐゴシック" panose="020B0600070205080204" pitchFamily="50" charset="-128"/>
                <a:ea typeface="ＭＳ Ｐゴシック" panose="020B0600070205080204" pitchFamily="50" charset="-128"/>
              </a:rPr>
              <a:t>CoA</a:t>
            </a:r>
            <a:r>
              <a:rPr lang="ja-JP" altLang="en-US" sz="1200">
                <a:latin typeface="ＭＳ Ｐゴシック" panose="020B0600070205080204" pitchFamily="50" charset="-128"/>
                <a:ea typeface="ＭＳ Ｐゴシック" panose="020B0600070205080204" pitchFamily="50" charset="-128"/>
              </a:rPr>
              <a:t>デサチュラーゼ</a:t>
            </a:r>
            <a:r>
              <a:rPr lang="en-US" altLang="ja-JP" sz="1200">
                <a:latin typeface="ＭＳ Ｐゴシック" panose="020B0600070205080204" pitchFamily="50" charset="-128"/>
                <a:ea typeface="ＭＳ Ｐゴシック" panose="020B0600070205080204" pitchFamily="50" charset="-128"/>
              </a:rPr>
              <a:t>)1</a:t>
            </a:r>
            <a:endParaRPr lang="ja-JP" altLang="en-US" sz="120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46323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8BFEB-6660-383C-9C1A-4FF90D32B22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24341D0-1A95-3F48-5BBA-7EB4134FEEDD}"/>
              </a:ext>
            </a:extLst>
          </p:cNvPr>
          <p:cNvSpPr>
            <a:spLocks noGrp="1"/>
          </p:cNvSpPr>
          <p:nvPr>
            <p:ph type="title"/>
          </p:nvPr>
        </p:nvSpPr>
        <p:spPr>
          <a:xfrm>
            <a:off x="457200" y="106636"/>
            <a:ext cx="8229600" cy="668063"/>
          </a:xfrm>
        </p:spPr>
        <p:txBody>
          <a:bodyPr>
            <a:normAutofit/>
          </a:bodyPr>
          <a:lstStyle/>
          <a:p>
            <a:pPr algn="ctr"/>
            <a:r>
              <a:rPr lang="en-US" altLang="ja-JP" sz="3200">
                <a:latin typeface="+mj-ea"/>
              </a:rPr>
              <a:t>MASLD</a:t>
            </a:r>
            <a:r>
              <a:rPr lang="ja-JP" altLang="en-US" sz="3200">
                <a:latin typeface="+mj-ea"/>
              </a:rPr>
              <a:t>発症制御の分子メカニズム</a:t>
            </a:r>
            <a:endParaRPr kumimoji="1" lang="ja-JP" altLang="en-US" sz="3200"/>
          </a:p>
        </p:txBody>
      </p:sp>
      <p:sp>
        <p:nvSpPr>
          <p:cNvPr id="4" name="正方形/長方形 3">
            <a:extLst>
              <a:ext uri="{FF2B5EF4-FFF2-40B4-BE49-F238E27FC236}">
                <a16:creationId xmlns:a16="http://schemas.microsoft.com/office/drawing/2014/main" id="{F6206396-25D6-05CE-4E13-259614350A0E}"/>
              </a:ext>
            </a:extLst>
          </p:cNvPr>
          <p:cNvSpPr/>
          <p:nvPr/>
        </p:nvSpPr>
        <p:spPr>
          <a:xfrm>
            <a:off x="1127540" y="866088"/>
            <a:ext cx="1368152"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ja-JP"/>
              <a:t>Fructose</a:t>
            </a:r>
            <a:endParaRPr kumimoji="1" lang="en-US" altLang="ja-JP"/>
          </a:p>
        </p:txBody>
      </p:sp>
      <p:sp>
        <p:nvSpPr>
          <p:cNvPr id="8" name="矢印: 下 7">
            <a:extLst>
              <a:ext uri="{FF2B5EF4-FFF2-40B4-BE49-F238E27FC236}">
                <a16:creationId xmlns:a16="http://schemas.microsoft.com/office/drawing/2014/main" id="{B3263CB4-6E99-B288-F551-0F5D10F80BEA}"/>
              </a:ext>
            </a:extLst>
          </p:cNvPr>
          <p:cNvSpPr/>
          <p:nvPr/>
        </p:nvSpPr>
        <p:spPr>
          <a:xfrm rot="18671702">
            <a:off x="1983280" y="1297611"/>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46AD515E-1082-23ED-730E-2E7A434C0A02}"/>
              </a:ext>
            </a:extLst>
          </p:cNvPr>
          <p:cNvSpPr/>
          <p:nvPr/>
        </p:nvSpPr>
        <p:spPr>
          <a:xfrm rot="16200000">
            <a:off x="1836617" y="1804232"/>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27" name="正方形/長方形 1026">
            <a:extLst>
              <a:ext uri="{FF2B5EF4-FFF2-40B4-BE49-F238E27FC236}">
                <a16:creationId xmlns:a16="http://schemas.microsoft.com/office/drawing/2014/main" id="{0538126E-F814-B531-0063-942B1CB21930}"/>
              </a:ext>
            </a:extLst>
          </p:cNvPr>
          <p:cNvSpPr/>
          <p:nvPr/>
        </p:nvSpPr>
        <p:spPr>
          <a:xfrm>
            <a:off x="323528" y="1719918"/>
            <a:ext cx="1368152"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kumimoji="1" lang="ja-JP" altLang="en-US" b="1"/>
              <a:t>インスリン</a:t>
            </a:r>
            <a:endParaRPr kumimoji="1" lang="en-US" altLang="ja-JP" b="1"/>
          </a:p>
        </p:txBody>
      </p:sp>
      <p:sp>
        <p:nvSpPr>
          <p:cNvPr id="1028" name="矢印: 下 1027">
            <a:extLst>
              <a:ext uri="{FF2B5EF4-FFF2-40B4-BE49-F238E27FC236}">
                <a16:creationId xmlns:a16="http://schemas.microsoft.com/office/drawing/2014/main" id="{BAB32002-F856-C52F-CBB2-7D0EB8DAD4BE}"/>
              </a:ext>
            </a:extLst>
          </p:cNvPr>
          <p:cNvSpPr/>
          <p:nvPr/>
        </p:nvSpPr>
        <p:spPr>
          <a:xfrm rot="2949921">
            <a:off x="2125560" y="2181889"/>
            <a:ext cx="224005" cy="341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29" name="正方形/長方形 1028">
            <a:extLst>
              <a:ext uri="{FF2B5EF4-FFF2-40B4-BE49-F238E27FC236}">
                <a16:creationId xmlns:a16="http://schemas.microsoft.com/office/drawing/2014/main" id="{C67EE240-B492-6199-6430-B96AE2E5E2FB}"/>
              </a:ext>
            </a:extLst>
          </p:cNvPr>
          <p:cNvSpPr/>
          <p:nvPr/>
        </p:nvSpPr>
        <p:spPr>
          <a:xfrm>
            <a:off x="741034" y="2668984"/>
            <a:ext cx="1368152"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2000" b="1">
                <a:latin typeface="+mj-ea"/>
                <a:ea typeface="+mj-ea"/>
              </a:rPr>
              <a:t>SREBP</a:t>
            </a:r>
            <a:endParaRPr kumimoji="1" lang="en-US" altLang="ja-JP" sz="2000" b="1">
              <a:latin typeface="+mj-ea"/>
              <a:ea typeface="+mj-ea"/>
            </a:endParaRPr>
          </a:p>
        </p:txBody>
      </p:sp>
      <p:sp>
        <p:nvSpPr>
          <p:cNvPr id="1030" name="正方形/長方形 1029">
            <a:extLst>
              <a:ext uri="{FF2B5EF4-FFF2-40B4-BE49-F238E27FC236}">
                <a16:creationId xmlns:a16="http://schemas.microsoft.com/office/drawing/2014/main" id="{8CF9D7F4-9C99-1EE3-CA0D-2A0F5BE22291}"/>
              </a:ext>
            </a:extLst>
          </p:cNvPr>
          <p:cNvSpPr/>
          <p:nvPr/>
        </p:nvSpPr>
        <p:spPr>
          <a:xfrm>
            <a:off x="709457" y="3485060"/>
            <a:ext cx="1368152"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2000" b="1">
                <a:latin typeface="+mj-ea"/>
                <a:ea typeface="+mj-ea"/>
              </a:rPr>
              <a:t>ACC</a:t>
            </a:r>
            <a:endParaRPr kumimoji="1" lang="en-US" altLang="ja-JP" sz="2000" b="1">
              <a:latin typeface="+mj-ea"/>
              <a:ea typeface="+mj-ea"/>
            </a:endParaRPr>
          </a:p>
        </p:txBody>
      </p:sp>
      <p:sp>
        <p:nvSpPr>
          <p:cNvPr id="1031" name="矢印: 下 1030">
            <a:extLst>
              <a:ext uri="{FF2B5EF4-FFF2-40B4-BE49-F238E27FC236}">
                <a16:creationId xmlns:a16="http://schemas.microsoft.com/office/drawing/2014/main" id="{5BB84DAF-13AB-77C3-5470-0F593F6D1003}"/>
              </a:ext>
            </a:extLst>
          </p:cNvPr>
          <p:cNvSpPr/>
          <p:nvPr/>
        </p:nvSpPr>
        <p:spPr>
          <a:xfrm>
            <a:off x="1317097" y="3142613"/>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32" name="正方形/長方形 1031">
            <a:extLst>
              <a:ext uri="{FF2B5EF4-FFF2-40B4-BE49-F238E27FC236}">
                <a16:creationId xmlns:a16="http://schemas.microsoft.com/office/drawing/2014/main" id="{B775D722-9C4B-8E72-5958-26CF62A3DDC0}"/>
              </a:ext>
            </a:extLst>
          </p:cNvPr>
          <p:cNvSpPr/>
          <p:nvPr/>
        </p:nvSpPr>
        <p:spPr>
          <a:xfrm>
            <a:off x="703615" y="4284110"/>
            <a:ext cx="1368152"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b="1">
                <a:latin typeface="+mj-ea"/>
                <a:ea typeface="+mj-ea"/>
              </a:rPr>
              <a:t>Lipogenesis</a:t>
            </a:r>
          </a:p>
        </p:txBody>
      </p:sp>
      <p:sp>
        <p:nvSpPr>
          <p:cNvPr id="1033" name="矢印: 下 1032">
            <a:extLst>
              <a:ext uri="{FF2B5EF4-FFF2-40B4-BE49-F238E27FC236}">
                <a16:creationId xmlns:a16="http://schemas.microsoft.com/office/drawing/2014/main" id="{50021B48-D746-4C1A-F471-70CB9690CA28}"/>
              </a:ext>
            </a:extLst>
          </p:cNvPr>
          <p:cNvSpPr/>
          <p:nvPr/>
        </p:nvSpPr>
        <p:spPr>
          <a:xfrm>
            <a:off x="1311255" y="3941663"/>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1036" name="グループ化 1035">
            <a:extLst>
              <a:ext uri="{FF2B5EF4-FFF2-40B4-BE49-F238E27FC236}">
                <a16:creationId xmlns:a16="http://schemas.microsoft.com/office/drawing/2014/main" id="{0E40CCB7-3EBA-CC94-FB37-3A465593F7C4}"/>
              </a:ext>
            </a:extLst>
          </p:cNvPr>
          <p:cNvGrpSpPr/>
          <p:nvPr/>
        </p:nvGrpSpPr>
        <p:grpSpPr>
          <a:xfrm>
            <a:off x="2253202" y="1281224"/>
            <a:ext cx="1440160" cy="979556"/>
            <a:chOff x="3457469" y="2228948"/>
            <a:chExt cx="1440160" cy="979556"/>
          </a:xfrm>
        </p:grpSpPr>
        <p:sp>
          <p:nvSpPr>
            <p:cNvPr id="1034" name="楕円 1033">
              <a:extLst>
                <a:ext uri="{FF2B5EF4-FFF2-40B4-BE49-F238E27FC236}">
                  <a16:creationId xmlns:a16="http://schemas.microsoft.com/office/drawing/2014/main" id="{86250E3B-BD19-944B-8A62-C92267A058F7}"/>
                </a:ext>
              </a:extLst>
            </p:cNvPr>
            <p:cNvSpPr/>
            <p:nvPr/>
          </p:nvSpPr>
          <p:spPr>
            <a:xfrm>
              <a:off x="3457469" y="2228948"/>
              <a:ext cx="1440160" cy="9795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b="1">
                <a:latin typeface="+mj-ea"/>
                <a:ea typeface="+mj-ea"/>
              </a:endParaRPr>
            </a:p>
          </p:txBody>
        </p:sp>
        <p:sp>
          <p:nvSpPr>
            <p:cNvPr id="1035" name="テキスト ボックス 1034">
              <a:extLst>
                <a:ext uri="{FF2B5EF4-FFF2-40B4-BE49-F238E27FC236}">
                  <a16:creationId xmlns:a16="http://schemas.microsoft.com/office/drawing/2014/main" id="{4D5D61CA-45D5-820D-677A-E037B1387574}"/>
                </a:ext>
              </a:extLst>
            </p:cNvPr>
            <p:cNvSpPr txBox="1"/>
            <p:nvPr/>
          </p:nvSpPr>
          <p:spPr>
            <a:xfrm>
              <a:off x="3570652" y="2398681"/>
              <a:ext cx="1213794" cy="553998"/>
            </a:xfrm>
            <a:prstGeom prst="rect">
              <a:avLst/>
            </a:prstGeom>
            <a:noFill/>
          </p:spPr>
          <p:txBody>
            <a:bodyPr wrap="none" rtlCol="0">
              <a:spAutoFit/>
            </a:bodyPr>
            <a:lstStyle/>
            <a:p>
              <a:r>
                <a:rPr kumimoji="1" lang="en-US" altLang="ja-JP" sz="3000" b="1">
                  <a:latin typeface="+mj-ea"/>
                  <a:ea typeface="+mj-ea"/>
                </a:rPr>
                <a:t>mTOR</a:t>
              </a:r>
              <a:endParaRPr kumimoji="1" lang="ja-JP" altLang="en-US" sz="3000" b="1">
                <a:latin typeface="+mj-ea"/>
                <a:ea typeface="+mj-ea"/>
              </a:endParaRPr>
            </a:p>
          </p:txBody>
        </p:sp>
      </p:grpSp>
      <p:sp>
        <p:nvSpPr>
          <p:cNvPr id="1038" name="正方形/長方形 1037">
            <a:extLst>
              <a:ext uri="{FF2B5EF4-FFF2-40B4-BE49-F238E27FC236}">
                <a16:creationId xmlns:a16="http://schemas.microsoft.com/office/drawing/2014/main" id="{5C040356-0F64-24BD-A658-66A93741D2D7}"/>
              </a:ext>
            </a:extLst>
          </p:cNvPr>
          <p:cNvSpPr/>
          <p:nvPr/>
        </p:nvSpPr>
        <p:spPr>
          <a:xfrm>
            <a:off x="2362629" y="2636912"/>
            <a:ext cx="1368152"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sz="2000" b="1">
                <a:latin typeface="+mj-ea"/>
                <a:ea typeface="+mj-ea"/>
              </a:rPr>
              <a:t>NF-k</a:t>
            </a:r>
            <a:r>
              <a:rPr lang="en-US" altLang="ja-JP" sz="2000" b="1">
                <a:latin typeface="+mj-ea"/>
                <a:ea typeface="+mj-ea"/>
              </a:rPr>
              <a:t>B</a:t>
            </a:r>
            <a:endParaRPr kumimoji="1" lang="en-US" altLang="ja-JP" sz="2000" b="1">
              <a:latin typeface="+mj-ea"/>
              <a:ea typeface="+mj-ea"/>
            </a:endParaRPr>
          </a:p>
        </p:txBody>
      </p:sp>
      <p:sp>
        <p:nvSpPr>
          <p:cNvPr id="1039" name="正方形/長方形 1038">
            <a:extLst>
              <a:ext uri="{FF2B5EF4-FFF2-40B4-BE49-F238E27FC236}">
                <a16:creationId xmlns:a16="http://schemas.microsoft.com/office/drawing/2014/main" id="{09E67921-8DFC-D007-2429-BE80335EB6F1}"/>
              </a:ext>
            </a:extLst>
          </p:cNvPr>
          <p:cNvSpPr/>
          <p:nvPr/>
        </p:nvSpPr>
        <p:spPr>
          <a:xfrm>
            <a:off x="2331052" y="3452988"/>
            <a:ext cx="1368152"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sz="1600" b="1">
                <a:latin typeface="+mj-ea"/>
                <a:ea typeface="+mj-ea"/>
              </a:rPr>
              <a:t>IL-6 TNFα</a:t>
            </a:r>
          </a:p>
        </p:txBody>
      </p:sp>
      <p:sp>
        <p:nvSpPr>
          <p:cNvPr id="1040" name="矢印: 下 1039">
            <a:extLst>
              <a:ext uri="{FF2B5EF4-FFF2-40B4-BE49-F238E27FC236}">
                <a16:creationId xmlns:a16="http://schemas.microsoft.com/office/drawing/2014/main" id="{D2A6FFBB-5582-0499-AA63-C0BF9907A6A9}"/>
              </a:ext>
            </a:extLst>
          </p:cNvPr>
          <p:cNvSpPr/>
          <p:nvPr/>
        </p:nvSpPr>
        <p:spPr>
          <a:xfrm>
            <a:off x="2938692" y="3110541"/>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41" name="正方形/長方形 1040">
            <a:extLst>
              <a:ext uri="{FF2B5EF4-FFF2-40B4-BE49-F238E27FC236}">
                <a16:creationId xmlns:a16="http://schemas.microsoft.com/office/drawing/2014/main" id="{19ACB43E-909D-071F-9702-4311D0A0AFF4}"/>
              </a:ext>
            </a:extLst>
          </p:cNvPr>
          <p:cNvSpPr/>
          <p:nvPr/>
        </p:nvSpPr>
        <p:spPr>
          <a:xfrm>
            <a:off x="2325210" y="4252038"/>
            <a:ext cx="1368152"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sz="2000" b="1" err="1">
                <a:latin typeface="+mj-ea"/>
                <a:ea typeface="+mj-ea"/>
              </a:rPr>
              <a:t>Inflamation</a:t>
            </a:r>
            <a:endParaRPr kumimoji="1" lang="en-US" altLang="ja-JP" sz="2000" b="1">
              <a:latin typeface="+mj-ea"/>
              <a:ea typeface="+mj-ea"/>
            </a:endParaRPr>
          </a:p>
        </p:txBody>
      </p:sp>
      <p:sp>
        <p:nvSpPr>
          <p:cNvPr id="1042" name="矢印: 下 1041">
            <a:extLst>
              <a:ext uri="{FF2B5EF4-FFF2-40B4-BE49-F238E27FC236}">
                <a16:creationId xmlns:a16="http://schemas.microsoft.com/office/drawing/2014/main" id="{F19505C1-4A5F-212E-51F7-809BECA69A24}"/>
              </a:ext>
            </a:extLst>
          </p:cNvPr>
          <p:cNvSpPr/>
          <p:nvPr/>
        </p:nvSpPr>
        <p:spPr>
          <a:xfrm>
            <a:off x="2932850" y="3909591"/>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43" name="矢印: 下 1042">
            <a:extLst>
              <a:ext uri="{FF2B5EF4-FFF2-40B4-BE49-F238E27FC236}">
                <a16:creationId xmlns:a16="http://schemas.microsoft.com/office/drawing/2014/main" id="{7CA3C635-E1B6-96F3-88C3-F42FAF38EA42}"/>
              </a:ext>
            </a:extLst>
          </p:cNvPr>
          <p:cNvSpPr/>
          <p:nvPr/>
        </p:nvSpPr>
        <p:spPr>
          <a:xfrm rot="17708768">
            <a:off x="3906184" y="2175933"/>
            <a:ext cx="252401" cy="38605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44" name="正方形/長方形 1043">
            <a:extLst>
              <a:ext uri="{FF2B5EF4-FFF2-40B4-BE49-F238E27FC236}">
                <a16:creationId xmlns:a16="http://schemas.microsoft.com/office/drawing/2014/main" id="{13C7DDA1-205D-8104-34BD-B53DBDD3B5EB}"/>
              </a:ext>
            </a:extLst>
          </p:cNvPr>
          <p:cNvSpPr/>
          <p:nvPr/>
        </p:nvSpPr>
        <p:spPr>
          <a:xfrm>
            <a:off x="4018812" y="2643450"/>
            <a:ext cx="1368152"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sz="2000" b="1">
                <a:latin typeface="+mj-ea"/>
                <a:ea typeface="+mj-ea"/>
              </a:rPr>
              <a:t>TGFβ</a:t>
            </a:r>
          </a:p>
        </p:txBody>
      </p:sp>
      <p:sp>
        <p:nvSpPr>
          <p:cNvPr id="1045" name="正方形/長方形 1044">
            <a:extLst>
              <a:ext uri="{FF2B5EF4-FFF2-40B4-BE49-F238E27FC236}">
                <a16:creationId xmlns:a16="http://schemas.microsoft.com/office/drawing/2014/main" id="{200787CA-BD10-6904-31D0-6A2D50F22674}"/>
              </a:ext>
            </a:extLst>
          </p:cNvPr>
          <p:cNvSpPr/>
          <p:nvPr/>
        </p:nvSpPr>
        <p:spPr>
          <a:xfrm>
            <a:off x="3987236" y="3494046"/>
            <a:ext cx="1368152"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000" b="1">
                <a:latin typeface="+mj-ea"/>
                <a:ea typeface="+mj-ea"/>
              </a:rPr>
              <a:t>星細胞↑</a:t>
            </a:r>
            <a:endParaRPr kumimoji="1" lang="en-US" altLang="ja-JP" sz="2000" b="1">
              <a:latin typeface="+mj-ea"/>
              <a:ea typeface="+mj-ea"/>
            </a:endParaRPr>
          </a:p>
        </p:txBody>
      </p:sp>
      <p:sp>
        <p:nvSpPr>
          <p:cNvPr id="1046" name="矢印: 下 1045">
            <a:extLst>
              <a:ext uri="{FF2B5EF4-FFF2-40B4-BE49-F238E27FC236}">
                <a16:creationId xmlns:a16="http://schemas.microsoft.com/office/drawing/2014/main" id="{B724E7A7-A9AB-436E-1A55-D87542203780}"/>
              </a:ext>
            </a:extLst>
          </p:cNvPr>
          <p:cNvSpPr/>
          <p:nvPr/>
        </p:nvSpPr>
        <p:spPr>
          <a:xfrm>
            <a:off x="4594876" y="3151599"/>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47" name="正方形/長方形 1046">
            <a:extLst>
              <a:ext uri="{FF2B5EF4-FFF2-40B4-BE49-F238E27FC236}">
                <a16:creationId xmlns:a16="http://schemas.microsoft.com/office/drawing/2014/main" id="{A87E959F-408D-0A95-79BB-8850A5E66DF0}"/>
              </a:ext>
            </a:extLst>
          </p:cNvPr>
          <p:cNvSpPr/>
          <p:nvPr/>
        </p:nvSpPr>
        <p:spPr>
          <a:xfrm>
            <a:off x="3981394" y="4293096"/>
            <a:ext cx="1368152"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sz="2000" b="1">
                <a:latin typeface="+mj-ea"/>
                <a:ea typeface="+mj-ea"/>
              </a:rPr>
              <a:t>Fibrosis</a:t>
            </a:r>
          </a:p>
        </p:txBody>
      </p:sp>
      <p:sp>
        <p:nvSpPr>
          <p:cNvPr id="1048" name="矢印: 下 1047">
            <a:extLst>
              <a:ext uri="{FF2B5EF4-FFF2-40B4-BE49-F238E27FC236}">
                <a16:creationId xmlns:a16="http://schemas.microsoft.com/office/drawing/2014/main" id="{AB8F8C36-913F-70B9-5750-5722FAC2356D}"/>
              </a:ext>
            </a:extLst>
          </p:cNvPr>
          <p:cNvSpPr/>
          <p:nvPr/>
        </p:nvSpPr>
        <p:spPr>
          <a:xfrm>
            <a:off x="4589034" y="3950649"/>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49" name="矢印: 下 1048">
            <a:extLst>
              <a:ext uri="{FF2B5EF4-FFF2-40B4-BE49-F238E27FC236}">
                <a16:creationId xmlns:a16="http://schemas.microsoft.com/office/drawing/2014/main" id="{9E7FFAE4-8C44-A3B1-C7EC-01B1B9A9D4C8}"/>
              </a:ext>
            </a:extLst>
          </p:cNvPr>
          <p:cNvSpPr/>
          <p:nvPr/>
        </p:nvSpPr>
        <p:spPr>
          <a:xfrm>
            <a:off x="2880075" y="2306253"/>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895BF64E-85DA-4211-8F39-60FAF2303957}"/>
              </a:ext>
            </a:extLst>
          </p:cNvPr>
          <p:cNvGrpSpPr/>
          <p:nvPr/>
        </p:nvGrpSpPr>
        <p:grpSpPr>
          <a:xfrm>
            <a:off x="1331640" y="4869159"/>
            <a:ext cx="2012448" cy="1832169"/>
            <a:chOff x="2382183" y="4869159"/>
            <a:chExt cx="2012448" cy="1832169"/>
          </a:xfrm>
        </p:grpSpPr>
        <p:pic>
          <p:nvPicPr>
            <p:cNvPr id="1026" name="Picture 2" descr="肝臓の解剖生理-肝臓の働きを知ろう | 看護師学習ノート">
              <a:extLst>
                <a:ext uri="{FF2B5EF4-FFF2-40B4-BE49-F238E27FC236}">
                  <a16:creationId xmlns:a16="http://schemas.microsoft.com/office/drawing/2014/main" id="{F92A8E9A-4034-69B0-F3CB-3BFF353CDFC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50" t="12644" r="3125" b="12644"/>
            <a:stretch/>
          </p:blipFill>
          <p:spPr bwMode="auto">
            <a:xfrm>
              <a:off x="2382183" y="4869159"/>
              <a:ext cx="2012448" cy="1832169"/>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グループ化 38">
              <a:extLst>
                <a:ext uri="{FF2B5EF4-FFF2-40B4-BE49-F238E27FC236}">
                  <a16:creationId xmlns:a16="http://schemas.microsoft.com/office/drawing/2014/main" id="{06EC8783-D27D-37BB-0F23-D8521DF4D44D}"/>
                </a:ext>
              </a:extLst>
            </p:cNvPr>
            <p:cNvGrpSpPr/>
            <p:nvPr/>
          </p:nvGrpSpPr>
          <p:grpSpPr>
            <a:xfrm>
              <a:off x="2489944" y="5319465"/>
              <a:ext cx="1655586" cy="1074578"/>
              <a:chOff x="2489944" y="5319465"/>
              <a:chExt cx="1655586" cy="1074578"/>
            </a:xfrm>
          </p:grpSpPr>
          <p:sp>
            <p:nvSpPr>
              <p:cNvPr id="3" name="楕円 2">
                <a:extLst>
                  <a:ext uri="{FF2B5EF4-FFF2-40B4-BE49-F238E27FC236}">
                    <a16:creationId xmlns:a16="http://schemas.microsoft.com/office/drawing/2014/main" id="{78F29944-BFBC-68D6-27EF-87EFC1DB9348}"/>
                  </a:ext>
                </a:extLst>
              </p:cNvPr>
              <p:cNvSpPr/>
              <p:nvPr/>
            </p:nvSpPr>
            <p:spPr>
              <a:xfrm>
                <a:off x="3148145" y="6021819"/>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AB1BBB66-4733-C47D-28A0-4C66AA4A5D6A}"/>
                  </a:ext>
                </a:extLst>
              </p:cNvPr>
              <p:cNvSpPr/>
              <p:nvPr/>
            </p:nvSpPr>
            <p:spPr>
              <a:xfrm>
                <a:off x="3520205" y="5372289"/>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C1F45633-1698-8E0D-547D-26AC3D65DBC8}"/>
                  </a:ext>
                </a:extLst>
              </p:cNvPr>
              <p:cNvSpPr/>
              <p:nvPr/>
            </p:nvSpPr>
            <p:spPr>
              <a:xfrm>
                <a:off x="3621107" y="5453608"/>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4CCFFC1B-1CEA-21A0-FAC6-22CB3AF1F286}"/>
                  </a:ext>
                </a:extLst>
              </p:cNvPr>
              <p:cNvSpPr/>
              <p:nvPr/>
            </p:nvSpPr>
            <p:spPr>
              <a:xfrm>
                <a:off x="3878855" y="5319465"/>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538F39D6-7BF3-D138-83ED-8083B307B286}"/>
                  </a:ext>
                </a:extLst>
              </p:cNvPr>
              <p:cNvSpPr/>
              <p:nvPr/>
            </p:nvSpPr>
            <p:spPr>
              <a:xfrm>
                <a:off x="4037518" y="5319465"/>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C79DF699-E280-76DC-2DF3-2561BB6806CC}"/>
                  </a:ext>
                </a:extLst>
              </p:cNvPr>
              <p:cNvSpPr/>
              <p:nvPr/>
            </p:nvSpPr>
            <p:spPr>
              <a:xfrm>
                <a:off x="3929506" y="5453608"/>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2C4C71E4-5A5B-52C8-151D-2F81B7EF4962}"/>
                  </a:ext>
                </a:extLst>
              </p:cNvPr>
              <p:cNvSpPr/>
              <p:nvPr/>
            </p:nvSpPr>
            <p:spPr>
              <a:xfrm>
                <a:off x="3491880" y="5542131"/>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BBC323B0-ED88-B0E0-3043-83C205A6899A}"/>
                  </a:ext>
                </a:extLst>
              </p:cNvPr>
              <p:cNvSpPr/>
              <p:nvPr/>
            </p:nvSpPr>
            <p:spPr>
              <a:xfrm>
                <a:off x="3784026" y="5453172"/>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F14B86ED-3F91-01BF-63EB-B06BD692A81F}"/>
                  </a:ext>
                </a:extLst>
              </p:cNvPr>
              <p:cNvSpPr/>
              <p:nvPr/>
            </p:nvSpPr>
            <p:spPr>
              <a:xfrm>
                <a:off x="3480696" y="5727204"/>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365D058D-C86F-FE1F-544D-1BA022549CD4}"/>
                  </a:ext>
                </a:extLst>
              </p:cNvPr>
              <p:cNvSpPr/>
              <p:nvPr/>
            </p:nvSpPr>
            <p:spPr>
              <a:xfrm>
                <a:off x="3651533" y="5619033"/>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D9E018DE-9B37-DD5C-6178-69B5ED7BC6BD}"/>
                  </a:ext>
                </a:extLst>
              </p:cNvPr>
              <p:cNvSpPr/>
              <p:nvPr/>
            </p:nvSpPr>
            <p:spPr>
              <a:xfrm>
                <a:off x="3651533" y="5771433"/>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FB8F2840-6CBE-5824-164E-EEC32094A236}"/>
                  </a:ext>
                </a:extLst>
              </p:cNvPr>
              <p:cNvSpPr/>
              <p:nvPr/>
            </p:nvSpPr>
            <p:spPr>
              <a:xfrm>
                <a:off x="3807532" y="5619033"/>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74693EDD-3A64-4B73-815A-09F1E5061EDC}"/>
                  </a:ext>
                </a:extLst>
              </p:cNvPr>
              <p:cNvSpPr/>
              <p:nvPr/>
            </p:nvSpPr>
            <p:spPr>
              <a:xfrm>
                <a:off x="2489944" y="6034583"/>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69F9DD1B-C5D1-8A5F-5BC3-FDD8EE9177A1}"/>
                  </a:ext>
                </a:extLst>
              </p:cNvPr>
              <p:cNvSpPr/>
              <p:nvPr/>
            </p:nvSpPr>
            <p:spPr>
              <a:xfrm>
                <a:off x="2648085" y="6289692"/>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00461B95-CC38-0B9E-D796-DB19D3460D87}"/>
                  </a:ext>
                </a:extLst>
              </p:cNvPr>
              <p:cNvSpPr/>
              <p:nvPr/>
            </p:nvSpPr>
            <p:spPr>
              <a:xfrm>
                <a:off x="3491880" y="5897918"/>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880A0932-6FCB-0045-68C6-6BEA8C85F3DD}"/>
                  </a:ext>
                </a:extLst>
              </p:cNvPr>
              <p:cNvSpPr/>
              <p:nvPr/>
            </p:nvSpPr>
            <p:spPr>
              <a:xfrm>
                <a:off x="2517880" y="6219656"/>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70D85FAB-A953-49E7-303A-4F0D48300D21}"/>
                  </a:ext>
                </a:extLst>
              </p:cNvPr>
              <p:cNvSpPr/>
              <p:nvPr/>
            </p:nvSpPr>
            <p:spPr>
              <a:xfrm>
                <a:off x="2728606" y="5481420"/>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9797D5BE-120A-F993-E49D-6755674B1DC5}"/>
                  </a:ext>
                </a:extLst>
              </p:cNvPr>
              <p:cNvSpPr/>
              <p:nvPr/>
            </p:nvSpPr>
            <p:spPr>
              <a:xfrm>
                <a:off x="2918365" y="5521933"/>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C2A41180-F5C8-7ECC-0D2E-98243F7AC4D0}"/>
                  </a:ext>
                </a:extLst>
              </p:cNvPr>
              <p:cNvSpPr/>
              <p:nvPr/>
            </p:nvSpPr>
            <p:spPr>
              <a:xfrm>
                <a:off x="2930796" y="5718821"/>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7B6DC776-C0D4-CF51-8CD4-7D6AD1E476D1}"/>
                  </a:ext>
                </a:extLst>
              </p:cNvPr>
              <p:cNvSpPr/>
              <p:nvPr/>
            </p:nvSpPr>
            <p:spPr>
              <a:xfrm>
                <a:off x="2930796" y="5336860"/>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28AC6AF9-9795-4A7F-E9B4-81E7A35BACC8}"/>
                  </a:ext>
                </a:extLst>
              </p:cNvPr>
              <p:cNvSpPr/>
              <p:nvPr/>
            </p:nvSpPr>
            <p:spPr>
              <a:xfrm>
                <a:off x="3076276" y="5371641"/>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6AF1CC62-BEB3-4C3B-D1A2-88C7821E034C}"/>
                  </a:ext>
                </a:extLst>
              </p:cNvPr>
              <p:cNvSpPr/>
              <p:nvPr/>
            </p:nvSpPr>
            <p:spPr>
              <a:xfrm>
                <a:off x="2816444" y="6219656"/>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E37DE037-82A2-59EE-9B41-88D0689AB694}"/>
                  </a:ext>
                </a:extLst>
              </p:cNvPr>
              <p:cNvSpPr/>
              <p:nvPr/>
            </p:nvSpPr>
            <p:spPr>
              <a:xfrm>
                <a:off x="2540073" y="5622853"/>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CBFA8559-8C02-D8FB-4110-55EA5CB42BA7}"/>
                  </a:ext>
                </a:extLst>
              </p:cNvPr>
              <p:cNvSpPr/>
              <p:nvPr/>
            </p:nvSpPr>
            <p:spPr>
              <a:xfrm>
                <a:off x="3109147" y="5636137"/>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9EF95E0D-92BF-D1AE-6EB3-20DFAB826FA9}"/>
                  </a:ext>
                </a:extLst>
              </p:cNvPr>
              <p:cNvSpPr/>
              <p:nvPr/>
            </p:nvSpPr>
            <p:spPr>
              <a:xfrm>
                <a:off x="2698439" y="5680892"/>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4D3EA3E8-8276-09E1-65B6-0ED273307F73}"/>
                  </a:ext>
                </a:extLst>
              </p:cNvPr>
              <p:cNvSpPr/>
              <p:nvPr/>
            </p:nvSpPr>
            <p:spPr>
              <a:xfrm>
                <a:off x="2668734" y="6086759"/>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F19FAC49-AC2C-FA19-1274-BB20F84F40F8}"/>
                  </a:ext>
                </a:extLst>
              </p:cNvPr>
              <p:cNvSpPr/>
              <p:nvPr/>
            </p:nvSpPr>
            <p:spPr>
              <a:xfrm>
                <a:off x="2793669" y="5845743"/>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2028F78C-FB30-3E12-28CF-A9123667D47F}"/>
                  </a:ext>
                </a:extLst>
              </p:cNvPr>
              <p:cNvSpPr/>
              <p:nvPr/>
            </p:nvSpPr>
            <p:spPr>
              <a:xfrm>
                <a:off x="3094139" y="5855066"/>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1D1CC424-82D6-A9BA-2793-D74008404DAC}"/>
                  </a:ext>
                </a:extLst>
              </p:cNvPr>
              <p:cNvSpPr/>
              <p:nvPr/>
            </p:nvSpPr>
            <p:spPr>
              <a:xfrm>
                <a:off x="3248644" y="5432718"/>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5303BCD3-F8DE-2192-11C0-51018FEB9C0E}"/>
                  </a:ext>
                </a:extLst>
              </p:cNvPr>
              <p:cNvSpPr/>
              <p:nvPr/>
            </p:nvSpPr>
            <p:spPr>
              <a:xfrm>
                <a:off x="3221861" y="5776326"/>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A83215F9-FDB1-B8E6-0251-1B800ADDD698}"/>
                  </a:ext>
                </a:extLst>
              </p:cNvPr>
              <p:cNvSpPr/>
              <p:nvPr/>
            </p:nvSpPr>
            <p:spPr>
              <a:xfrm>
                <a:off x="2543950" y="5845744"/>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56903B74-5913-03A5-58B4-2C1B451EAF72}"/>
                  </a:ext>
                </a:extLst>
              </p:cNvPr>
              <p:cNvSpPr/>
              <p:nvPr/>
            </p:nvSpPr>
            <p:spPr>
              <a:xfrm>
                <a:off x="2924456" y="6047239"/>
                <a:ext cx="108012" cy="104351"/>
              </a:xfrm>
              <a:prstGeom prst="ellipse">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1" name="グループ化 40">
            <a:extLst>
              <a:ext uri="{FF2B5EF4-FFF2-40B4-BE49-F238E27FC236}">
                <a16:creationId xmlns:a16="http://schemas.microsoft.com/office/drawing/2014/main" id="{4EC2C5F6-0BB4-A18B-DAC4-17CA3CAEB025}"/>
              </a:ext>
            </a:extLst>
          </p:cNvPr>
          <p:cNvGrpSpPr/>
          <p:nvPr/>
        </p:nvGrpSpPr>
        <p:grpSpPr>
          <a:xfrm>
            <a:off x="6388634" y="1268582"/>
            <a:ext cx="1440160" cy="979556"/>
            <a:chOff x="3457469" y="2228948"/>
            <a:chExt cx="1440160" cy="979556"/>
          </a:xfrm>
        </p:grpSpPr>
        <p:sp>
          <p:nvSpPr>
            <p:cNvPr id="42" name="楕円 41">
              <a:extLst>
                <a:ext uri="{FF2B5EF4-FFF2-40B4-BE49-F238E27FC236}">
                  <a16:creationId xmlns:a16="http://schemas.microsoft.com/office/drawing/2014/main" id="{BCB9398C-18EB-D8BA-8AD5-70F0E9C06893}"/>
                </a:ext>
              </a:extLst>
            </p:cNvPr>
            <p:cNvSpPr/>
            <p:nvPr/>
          </p:nvSpPr>
          <p:spPr>
            <a:xfrm>
              <a:off x="3457469" y="2228948"/>
              <a:ext cx="1440160" cy="97955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2400" b="1">
                <a:latin typeface="+mj-ea"/>
                <a:ea typeface="+mj-ea"/>
              </a:endParaRPr>
            </a:p>
          </p:txBody>
        </p:sp>
        <p:sp>
          <p:nvSpPr>
            <p:cNvPr id="43" name="テキスト ボックス 42">
              <a:extLst>
                <a:ext uri="{FF2B5EF4-FFF2-40B4-BE49-F238E27FC236}">
                  <a16:creationId xmlns:a16="http://schemas.microsoft.com/office/drawing/2014/main" id="{790565ED-4FE4-A7AD-6ACB-C1645192A015}"/>
                </a:ext>
              </a:extLst>
            </p:cNvPr>
            <p:cNvSpPr txBox="1"/>
            <p:nvPr/>
          </p:nvSpPr>
          <p:spPr>
            <a:xfrm>
              <a:off x="3570652" y="2398681"/>
              <a:ext cx="1186543" cy="553998"/>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ja-JP" sz="3000" b="1">
                  <a:latin typeface="+mj-ea"/>
                  <a:ea typeface="+mj-ea"/>
                </a:rPr>
                <a:t>AMPK</a:t>
              </a:r>
              <a:endParaRPr kumimoji="1" lang="ja-JP" altLang="en-US" sz="3000" b="1">
                <a:latin typeface="+mj-ea"/>
                <a:ea typeface="+mj-ea"/>
              </a:endParaRPr>
            </a:p>
          </p:txBody>
        </p:sp>
      </p:grpSp>
      <p:grpSp>
        <p:nvGrpSpPr>
          <p:cNvPr id="44" name="グループ化 43">
            <a:extLst>
              <a:ext uri="{FF2B5EF4-FFF2-40B4-BE49-F238E27FC236}">
                <a16:creationId xmlns:a16="http://schemas.microsoft.com/office/drawing/2014/main" id="{FA0AB38F-CE48-B198-57C3-236562A9C341}"/>
              </a:ext>
            </a:extLst>
          </p:cNvPr>
          <p:cNvGrpSpPr/>
          <p:nvPr/>
        </p:nvGrpSpPr>
        <p:grpSpPr>
          <a:xfrm>
            <a:off x="6432495" y="2695216"/>
            <a:ext cx="1457943" cy="979556"/>
            <a:chOff x="3457469" y="2228948"/>
            <a:chExt cx="1457943" cy="979556"/>
          </a:xfrm>
        </p:grpSpPr>
        <p:sp>
          <p:nvSpPr>
            <p:cNvPr id="45" name="楕円 44">
              <a:extLst>
                <a:ext uri="{FF2B5EF4-FFF2-40B4-BE49-F238E27FC236}">
                  <a16:creationId xmlns:a16="http://schemas.microsoft.com/office/drawing/2014/main" id="{8C76596F-0AAF-0B69-9192-648BF0B5C1BB}"/>
                </a:ext>
              </a:extLst>
            </p:cNvPr>
            <p:cNvSpPr/>
            <p:nvPr/>
          </p:nvSpPr>
          <p:spPr>
            <a:xfrm>
              <a:off x="3457469" y="2228948"/>
              <a:ext cx="1440160" cy="97955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2400" b="1">
                <a:latin typeface="+mj-ea"/>
                <a:ea typeface="+mj-ea"/>
              </a:endParaRPr>
            </a:p>
          </p:txBody>
        </p:sp>
        <p:sp>
          <p:nvSpPr>
            <p:cNvPr id="46" name="テキスト ボックス 45">
              <a:extLst>
                <a:ext uri="{FF2B5EF4-FFF2-40B4-BE49-F238E27FC236}">
                  <a16:creationId xmlns:a16="http://schemas.microsoft.com/office/drawing/2014/main" id="{33B59139-055F-6A99-7B64-365A29DCE690}"/>
                </a:ext>
              </a:extLst>
            </p:cNvPr>
            <p:cNvSpPr txBox="1"/>
            <p:nvPr/>
          </p:nvSpPr>
          <p:spPr>
            <a:xfrm>
              <a:off x="3469182" y="2398681"/>
              <a:ext cx="1446230"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sz="2800" b="1">
                  <a:latin typeface="+mj-ea"/>
                  <a:ea typeface="+mj-ea"/>
                </a:rPr>
                <a:t>PPARα</a:t>
              </a:r>
              <a:endParaRPr kumimoji="1" lang="ja-JP" altLang="en-US" sz="2800" b="1">
                <a:latin typeface="+mj-ea"/>
                <a:ea typeface="+mj-ea"/>
              </a:endParaRPr>
            </a:p>
          </p:txBody>
        </p:sp>
      </p:grpSp>
      <p:grpSp>
        <p:nvGrpSpPr>
          <p:cNvPr id="47" name="グループ化 46">
            <a:extLst>
              <a:ext uri="{FF2B5EF4-FFF2-40B4-BE49-F238E27FC236}">
                <a16:creationId xmlns:a16="http://schemas.microsoft.com/office/drawing/2014/main" id="{5743695A-C477-73FB-DBFD-AB3BA66AFDDD}"/>
              </a:ext>
            </a:extLst>
          </p:cNvPr>
          <p:cNvGrpSpPr/>
          <p:nvPr/>
        </p:nvGrpSpPr>
        <p:grpSpPr>
          <a:xfrm>
            <a:off x="6426425" y="4177636"/>
            <a:ext cx="1440160" cy="979556"/>
            <a:chOff x="3457469" y="2228948"/>
            <a:chExt cx="1440160" cy="979556"/>
          </a:xfrm>
        </p:grpSpPr>
        <p:sp>
          <p:nvSpPr>
            <p:cNvPr id="48" name="楕円 47">
              <a:extLst>
                <a:ext uri="{FF2B5EF4-FFF2-40B4-BE49-F238E27FC236}">
                  <a16:creationId xmlns:a16="http://schemas.microsoft.com/office/drawing/2014/main" id="{3BF96E2C-C462-BE1C-1AD4-8A98937A9CEA}"/>
                </a:ext>
              </a:extLst>
            </p:cNvPr>
            <p:cNvSpPr/>
            <p:nvPr/>
          </p:nvSpPr>
          <p:spPr>
            <a:xfrm>
              <a:off x="3457469" y="2228948"/>
              <a:ext cx="1440160" cy="97955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2400" b="1">
                <a:latin typeface="+mj-ea"/>
                <a:ea typeface="+mj-ea"/>
              </a:endParaRPr>
            </a:p>
          </p:txBody>
        </p:sp>
        <p:sp>
          <p:nvSpPr>
            <p:cNvPr id="49" name="テキスト ボックス 48">
              <a:extLst>
                <a:ext uri="{FF2B5EF4-FFF2-40B4-BE49-F238E27FC236}">
                  <a16:creationId xmlns:a16="http://schemas.microsoft.com/office/drawing/2014/main" id="{0417AE1A-DBA7-7904-2741-C999CAADB60C}"/>
                </a:ext>
              </a:extLst>
            </p:cNvPr>
            <p:cNvSpPr txBox="1"/>
            <p:nvPr/>
          </p:nvSpPr>
          <p:spPr>
            <a:xfrm>
              <a:off x="3634419" y="2422796"/>
              <a:ext cx="1208985"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ja-JP" sz="2800" b="1">
                  <a:latin typeface="+mj-ea"/>
                  <a:ea typeface="+mj-ea"/>
                </a:rPr>
                <a:t>FGS21</a:t>
              </a:r>
              <a:endParaRPr kumimoji="1" lang="ja-JP" altLang="en-US" sz="2800" b="1">
                <a:latin typeface="+mj-ea"/>
                <a:ea typeface="+mj-ea"/>
              </a:endParaRPr>
            </a:p>
          </p:txBody>
        </p:sp>
      </p:grpSp>
      <p:sp>
        <p:nvSpPr>
          <p:cNvPr id="50" name="矢印: 下 49">
            <a:extLst>
              <a:ext uri="{FF2B5EF4-FFF2-40B4-BE49-F238E27FC236}">
                <a16:creationId xmlns:a16="http://schemas.microsoft.com/office/drawing/2014/main" id="{F868266A-6931-85AE-2664-ABD3BBF4C91C}"/>
              </a:ext>
            </a:extLst>
          </p:cNvPr>
          <p:cNvSpPr/>
          <p:nvPr/>
        </p:nvSpPr>
        <p:spPr>
          <a:xfrm>
            <a:off x="7092279" y="2276872"/>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1" name="矢印: 下 50">
            <a:extLst>
              <a:ext uri="{FF2B5EF4-FFF2-40B4-BE49-F238E27FC236}">
                <a16:creationId xmlns:a16="http://schemas.microsoft.com/office/drawing/2014/main" id="{39C29FAA-2A79-F93A-8A3B-92775D6B575E}"/>
              </a:ext>
            </a:extLst>
          </p:cNvPr>
          <p:cNvSpPr/>
          <p:nvPr/>
        </p:nvSpPr>
        <p:spPr>
          <a:xfrm>
            <a:off x="7086437" y="3770968"/>
            <a:ext cx="216025" cy="30610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2" name="矢印: 左右 51">
            <a:extLst>
              <a:ext uri="{FF2B5EF4-FFF2-40B4-BE49-F238E27FC236}">
                <a16:creationId xmlns:a16="http://schemas.microsoft.com/office/drawing/2014/main" id="{D474FC39-ABD7-66EE-670F-D11C2B11178A}"/>
              </a:ext>
            </a:extLst>
          </p:cNvPr>
          <p:cNvSpPr/>
          <p:nvPr/>
        </p:nvSpPr>
        <p:spPr>
          <a:xfrm>
            <a:off x="3819570" y="1555432"/>
            <a:ext cx="2294057" cy="448163"/>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221BDF19-62C0-6E21-2632-EEF3179799C4}"/>
              </a:ext>
            </a:extLst>
          </p:cNvPr>
          <p:cNvSpPr txBox="1"/>
          <p:nvPr/>
        </p:nvSpPr>
        <p:spPr>
          <a:xfrm>
            <a:off x="4805059" y="6186251"/>
            <a:ext cx="4032811" cy="430887"/>
          </a:xfrm>
          <a:prstGeom prst="rect">
            <a:avLst/>
          </a:prstGeom>
          <a:noFill/>
        </p:spPr>
        <p:txBody>
          <a:bodyPr wrap="square">
            <a:spAutoFit/>
          </a:bodyPr>
          <a:lstStyle/>
          <a:p>
            <a:r>
              <a:rPr lang="en-US" altLang="ja-JP" sz="1100" b="1" i="1" err="1">
                <a:latin typeface="+mn-ea"/>
              </a:rPr>
              <a:t>Georgila</a:t>
            </a:r>
            <a:r>
              <a:rPr lang="en-US" altLang="ja-JP" sz="1100" b="1" i="1">
                <a:latin typeface="+mn-ea"/>
              </a:rPr>
              <a:t> K et al. Metabolism. 2020Apr:105:154186. </a:t>
            </a:r>
          </a:p>
          <a:p>
            <a:r>
              <a:rPr lang="en-US" altLang="ja-JP" sz="1100" b="1" i="1" err="1">
                <a:latin typeface="+mn-ea"/>
              </a:rPr>
              <a:t>Kubrusly</a:t>
            </a:r>
            <a:r>
              <a:rPr lang="en-US" altLang="ja-JP" sz="1100" b="1" i="1">
                <a:latin typeface="+mn-ea"/>
              </a:rPr>
              <a:t> MS et al. Histol </a:t>
            </a:r>
            <a:r>
              <a:rPr lang="en-US" altLang="ja-JP" sz="1100" b="1" i="1" err="1">
                <a:latin typeface="+mn-ea"/>
              </a:rPr>
              <a:t>Histopathol</a:t>
            </a:r>
            <a:r>
              <a:rPr lang="en-US" altLang="ja-JP" sz="1100" b="1" i="1">
                <a:latin typeface="+mn-ea"/>
              </a:rPr>
              <a:t>. 2010 Sep;25(9):1123-31. </a:t>
            </a:r>
            <a:endParaRPr lang="ja-JP" altLang="en-US" sz="1100" b="1" i="1">
              <a:latin typeface="+mn-ea"/>
            </a:endParaRPr>
          </a:p>
        </p:txBody>
      </p:sp>
    </p:spTree>
    <p:extLst>
      <p:ext uri="{BB962C8B-B14F-4D97-AF65-F5344CB8AC3E}">
        <p14:creationId xmlns:p14="http://schemas.microsoft.com/office/powerpoint/2010/main" val="4106552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7046C-8849-B4AA-EA9C-BA5310F5326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CEEFB8D-A682-138B-FAF6-C798A1EC1F17}"/>
              </a:ext>
            </a:extLst>
          </p:cNvPr>
          <p:cNvSpPr>
            <a:spLocks noGrp="1"/>
          </p:cNvSpPr>
          <p:nvPr>
            <p:ph type="title"/>
          </p:nvPr>
        </p:nvSpPr>
        <p:spPr>
          <a:xfrm>
            <a:off x="289140" y="236419"/>
            <a:ext cx="8229600" cy="454198"/>
          </a:xfrm>
        </p:spPr>
        <p:txBody>
          <a:bodyPr>
            <a:noAutofit/>
          </a:bodyPr>
          <a:lstStyle/>
          <a:p>
            <a:pPr algn="ctr"/>
            <a:r>
              <a:rPr kumimoji="1" lang="ja-JP" altLang="en-US" sz="4400"/>
              <a:t>冬眠する前に果糖をとる動物</a:t>
            </a:r>
          </a:p>
        </p:txBody>
      </p:sp>
      <p:pic>
        <p:nvPicPr>
          <p:cNvPr id="1028" name="Picture 4" descr="食べる熊イラスト／無料イラストなら「イラストAC」">
            <a:extLst>
              <a:ext uri="{FF2B5EF4-FFF2-40B4-BE49-F238E27FC236}">
                <a16:creationId xmlns:a16="http://schemas.microsoft.com/office/drawing/2014/main" id="{A9BDDC3D-F793-C763-7344-30FE381751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84" t="8317" r="11070" b="10588"/>
          <a:stretch/>
        </p:blipFill>
        <p:spPr bwMode="auto">
          <a:xfrm>
            <a:off x="323529" y="836712"/>
            <a:ext cx="3240360" cy="26327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巣ごもりイラスト｜無料イラスト・フリー素材なら「イラストAC」">
            <a:extLst>
              <a:ext uri="{FF2B5EF4-FFF2-40B4-BE49-F238E27FC236}">
                <a16:creationId xmlns:a16="http://schemas.microsoft.com/office/drawing/2014/main" id="{B83D873A-C173-658A-67D8-8596534585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6" t="17690" r="1939" b="9631"/>
          <a:stretch/>
        </p:blipFill>
        <p:spPr bwMode="auto">
          <a:xfrm>
            <a:off x="5076021" y="1052737"/>
            <a:ext cx="3254204" cy="2510337"/>
          </a:xfrm>
          <a:prstGeom prst="rect">
            <a:avLst/>
          </a:prstGeom>
          <a:noFill/>
          <a:extLst>
            <a:ext uri="{909E8E84-426E-40DD-AFC4-6F175D3DCCD1}">
              <a14:hiddenFill xmlns:a14="http://schemas.microsoft.com/office/drawing/2010/main">
                <a:solidFill>
                  <a:srgbClr val="FFFFFF"/>
                </a:solidFill>
              </a14:hiddenFill>
            </a:ext>
          </a:extLst>
        </p:spPr>
      </p:pic>
      <p:sp>
        <p:nvSpPr>
          <p:cNvPr id="4" name="矢印: 右 3">
            <a:extLst>
              <a:ext uri="{FF2B5EF4-FFF2-40B4-BE49-F238E27FC236}">
                <a16:creationId xmlns:a16="http://schemas.microsoft.com/office/drawing/2014/main" id="{B1695FEB-6711-F90E-D6A5-D5E3734F04A2}"/>
              </a:ext>
            </a:extLst>
          </p:cNvPr>
          <p:cNvSpPr/>
          <p:nvPr/>
        </p:nvSpPr>
        <p:spPr>
          <a:xfrm>
            <a:off x="3923928" y="2060848"/>
            <a:ext cx="795961" cy="64861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DD2E22B-01AE-8016-D46C-CDA5D8CBB7CD}"/>
              </a:ext>
            </a:extLst>
          </p:cNvPr>
          <p:cNvSpPr txBox="1"/>
          <p:nvPr/>
        </p:nvSpPr>
        <p:spPr>
          <a:xfrm>
            <a:off x="251520" y="3645024"/>
            <a:ext cx="4968552" cy="769441"/>
          </a:xfrm>
          <a:prstGeom prst="rect">
            <a:avLst/>
          </a:prstGeom>
          <a:noFill/>
        </p:spPr>
        <p:txBody>
          <a:bodyPr wrap="square">
            <a:spAutoFit/>
          </a:bodyPr>
          <a:lstStyle/>
          <a:p>
            <a:endParaRPr lang="ja-JP" altLang="en-US" sz="4400" b="1">
              <a:latin typeface="+mn-ea"/>
            </a:endParaRPr>
          </a:p>
        </p:txBody>
      </p:sp>
      <p:sp>
        <p:nvSpPr>
          <p:cNvPr id="12" name="タイトル 1">
            <a:extLst>
              <a:ext uri="{FF2B5EF4-FFF2-40B4-BE49-F238E27FC236}">
                <a16:creationId xmlns:a16="http://schemas.microsoft.com/office/drawing/2014/main" id="{A7A1A04A-6CA4-6254-B15C-C58603D2AC3A}"/>
              </a:ext>
            </a:extLst>
          </p:cNvPr>
          <p:cNvSpPr txBox="1">
            <a:spLocks/>
          </p:cNvSpPr>
          <p:nvPr/>
        </p:nvSpPr>
        <p:spPr>
          <a:xfrm>
            <a:off x="680110" y="4308595"/>
            <a:ext cx="4931170" cy="454198"/>
          </a:xfrm>
          <a:prstGeom prst="rect">
            <a:avLst/>
          </a:prstGeom>
        </p:spPr>
        <p:txBody>
          <a:bodyPr vert="horz" anchor="ctr">
            <a:noAutofit/>
            <a:scene3d>
              <a:camera prst="orthographicFront"/>
              <a:lightRig rig="soft" dir="t"/>
            </a:scene3d>
            <a:sp3d prstMaterial="softEdge">
              <a:bevelT w="25400" h="25400"/>
            </a:sp3d>
          </a:bodyPr>
          <a:lstStyle>
            <a:lvl1pPr algn="l" rtl="0" eaLnBrk="1" latinLnBrk="0" hangingPunct="1">
              <a:spcBef>
                <a:spcPct val="0"/>
              </a:spcBef>
              <a:buNone/>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ja-JP" altLang="en-US" sz="4400"/>
              <a:t>冬眠しないで果糖をとりつづけるヒト</a:t>
            </a:r>
          </a:p>
        </p:txBody>
      </p:sp>
      <p:pic>
        <p:nvPicPr>
          <p:cNvPr id="13" name="図 12">
            <a:extLst>
              <a:ext uri="{FF2B5EF4-FFF2-40B4-BE49-F238E27FC236}">
                <a16:creationId xmlns:a16="http://schemas.microsoft.com/office/drawing/2014/main" id="{5F03EC16-58F0-54AA-9E17-FAE0687DDE0D}"/>
              </a:ext>
            </a:extLst>
          </p:cNvPr>
          <p:cNvPicPr>
            <a:picLocks noChangeAspect="1"/>
          </p:cNvPicPr>
          <p:nvPr/>
        </p:nvPicPr>
        <p:blipFill>
          <a:blip r:embed="rId4"/>
          <a:stretch>
            <a:fillRect/>
          </a:stretch>
        </p:blipFill>
        <p:spPr>
          <a:xfrm>
            <a:off x="5724128" y="3789040"/>
            <a:ext cx="2891698" cy="2891698"/>
          </a:xfrm>
          <a:prstGeom prst="rect">
            <a:avLst/>
          </a:prstGeom>
        </p:spPr>
      </p:pic>
    </p:spTree>
    <p:extLst>
      <p:ext uri="{BB962C8B-B14F-4D97-AF65-F5344CB8AC3E}">
        <p14:creationId xmlns:p14="http://schemas.microsoft.com/office/powerpoint/2010/main" val="4277623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064A2CF-369A-75C1-B675-36D24DEF7DA1}"/>
              </a:ext>
            </a:extLst>
          </p:cNvPr>
          <p:cNvSpPr>
            <a:spLocks noGrp="1"/>
          </p:cNvSpPr>
          <p:nvPr>
            <p:ph idx="1"/>
          </p:nvPr>
        </p:nvSpPr>
        <p:spPr/>
        <p:txBody>
          <a:bodyPr>
            <a:normAutofit/>
          </a:bodyPr>
          <a:lstStyle/>
          <a:p>
            <a:pPr marL="624078" indent="-514350">
              <a:buFont typeface="+mj-lt"/>
              <a:buAutoNum type="arabicPeriod"/>
            </a:pPr>
            <a:r>
              <a:rPr kumimoji="1" lang="ja-JP" altLang="en-US" sz="3200">
                <a:latin typeface="+mj-ea"/>
                <a:ea typeface="+mj-ea"/>
              </a:rPr>
              <a:t>脂肪性肝疾患に対する食事療法は脂質制限ではなく</a:t>
            </a:r>
            <a:r>
              <a:rPr lang="ja-JP" altLang="en-US" sz="3200">
                <a:latin typeface="+mj-ea"/>
                <a:ea typeface="+mj-ea"/>
              </a:rPr>
              <a:t>糖質</a:t>
            </a:r>
            <a:r>
              <a:rPr lang="en-US" altLang="ja-JP" sz="3200">
                <a:latin typeface="+mj-ea"/>
                <a:ea typeface="+mj-ea"/>
              </a:rPr>
              <a:t>(</a:t>
            </a:r>
            <a:r>
              <a:rPr kumimoji="1" lang="ja-JP" altLang="en-US" sz="3200">
                <a:latin typeface="+mj-ea"/>
                <a:ea typeface="+mj-ea"/>
              </a:rPr>
              <a:t>果糖</a:t>
            </a:r>
            <a:r>
              <a:rPr kumimoji="1" lang="en-US" altLang="ja-JP" sz="3200">
                <a:latin typeface="+mj-ea"/>
                <a:ea typeface="+mj-ea"/>
              </a:rPr>
              <a:t>)</a:t>
            </a:r>
            <a:r>
              <a:rPr kumimoji="1" lang="ja-JP" altLang="en-US" sz="3200">
                <a:latin typeface="+mj-ea"/>
                <a:ea typeface="+mj-ea"/>
              </a:rPr>
              <a:t>制限。</a:t>
            </a:r>
            <a:endParaRPr kumimoji="1" lang="en-US" altLang="ja-JP" sz="3200">
              <a:latin typeface="+mj-ea"/>
              <a:ea typeface="+mj-ea"/>
            </a:endParaRPr>
          </a:p>
          <a:p>
            <a:pPr marL="624078" indent="-514350">
              <a:buFont typeface="+mj-lt"/>
              <a:buAutoNum type="arabicPeriod"/>
            </a:pPr>
            <a:r>
              <a:rPr kumimoji="1" lang="ja-JP" altLang="en-US" sz="3200">
                <a:latin typeface="+mj-ea"/>
                <a:ea typeface="+mj-ea"/>
              </a:rPr>
              <a:t>脂肪性肝疾患の進行は脂肪蓄積のみならず</a:t>
            </a:r>
            <a:r>
              <a:rPr kumimoji="1" lang="en-US" altLang="ja-JP" sz="3200">
                <a:latin typeface="+mj-ea"/>
                <a:ea typeface="+mj-ea"/>
              </a:rPr>
              <a:t>FGF21</a:t>
            </a:r>
            <a:r>
              <a:rPr kumimoji="1" lang="ja-JP" altLang="en-US" sz="3200">
                <a:latin typeface="+mj-ea"/>
                <a:ea typeface="+mj-ea"/>
              </a:rPr>
              <a:t>抵抗性や高インスリン血症による慢性炎症持続が強く関与。</a:t>
            </a:r>
            <a:endParaRPr kumimoji="1" lang="en-US" altLang="ja-JP" sz="3200">
              <a:latin typeface="+mj-ea"/>
              <a:ea typeface="+mj-ea"/>
            </a:endParaRPr>
          </a:p>
          <a:p>
            <a:pPr marL="624078" indent="-514350">
              <a:buFont typeface="+mj-lt"/>
              <a:buAutoNum type="arabicPeriod"/>
            </a:pPr>
            <a:r>
              <a:rPr lang="ja-JP" altLang="en-US" sz="3200">
                <a:latin typeface="+mj-ea"/>
                <a:ea typeface="+mj-ea"/>
              </a:rPr>
              <a:t>ぺマフィブラートは</a:t>
            </a:r>
            <a:r>
              <a:rPr lang="en-US" altLang="ja-JP" sz="3200">
                <a:latin typeface="+mj-ea"/>
                <a:ea typeface="+mj-ea"/>
              </a:rPr>
              <a:t>TG</a:t>
            </a:r>
            <a:r>
              <a:rPr lang="ja-JP" altLang="en-US" sz="3200">
                <a:latin typeface="+mj-ea"/>
                <a:ea typeface="+mj-ea"/>
              </a:rPr>
              <a:t>低下作用のみならず</a:t>
            </a:r>
            <a:r>
              <a:rPr lang="en-US" altLang="ja-JP" sz="3200">
                <a:latin typeface="+mj-ea"/>
                <a:ea typeface="+mj-ea"/>
              </a:rPr>
              <a:t>FGF</a:t>
            </a:r>
            <a:r>
              <a:rPr lang="ja-JP" altLang="en-US" sz="3200">
                <a:latin typeface="+mj-ea"/>
                <a:ea typeface="+mj-ea"/>
              </a:rPr>
              <a:t>２１の上昇に伴う高インスリン血症の改善によって</a:t>
            </a:r>
            <a:r>
              <a:rPr lang="en-US" altLang="ja-JP" sz="3200">
                <a:latin typeface="+mj-ea"/>
                <a:ea typeface="+mj-ea"/>
              </a:rPr>
              <a:t>MASLD</a:t>
            </a:r>
            <a:r>
              <a:rPr lang="ja-JP" altLang="en-US" sz="3200">
                <a:latin typeface="+mj-ea"/>
                <a:ea typeface="+mj-ea"/>
              </a:rPr>
              <a:t>の治療薬となりうる。</a:t>
            </a:r>
            <a:endParaRPr kumimoji="1" lang="ja-JP" altLang="en-US" sz="3200">
              <a:latin typeface="+mj-ea"/>
              <a:ea typeface="+mj-ea"/>
            </a:endParaRPr>
          </a:p>
        </p:txBody>
      </p:sp>
      <p:sp>
        <p:nvSpPr>
          <p:cNvPr id="3" name="タイトル 2">
            <a:extLst>
              <a:ext uri="{FF2B5EF4-FFF2-40B4-BE49-F238E27FC236}">
                <a16:creationId xmlns:a16="http://schemas.microsoft.com/office/drawing/2014/main" id="{F0753A49-42B3-0572-C028-1E84D3148BB1}"/>
              </a:ext>
            </a:extLst>
          </p:cNvPr>
          <p:cNvSpPr>
            <a:spLocks noGrp="1"/>
          </p:cNvSpPr>
          <p:nvPr>
            <p:ph type="title"/>
          </p:nvPr>
        </p:nvSpPr>
        <p:spPr/>
        <p:txBody>
          <a:bodyPr>
            <a:normAutofit/>
          </a:bodyPr>
          <a:lstStyle/>
          <a:p>
            <a:pPr algn="ctr"/>
            <a:r>
              <a:rPr kumimoji="1" lang="ja-JP" altLang="en-US" sz="5400"/>
              <a:t>結語</a:t>
            </a:r>
          </a:p>
        </p:txBody>
      </p:sp>
    </p:spTree>
    <p:extLst>
      <p:ext uri="{BB962C8B-B14F-4D97-AF65-F5344CB8AC3E}">
        <p14:creationId xmlns:p14="http://schemas.microsoft.com/office/powerpoint/2010/main" val="4234243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D496B2-F577-31A5-7257-75619255EAFC}"/>
              </a:ext>
            </a:extLst>
          </p:cNvPr>
          <p:cNvSpPr>
            <a:spLocks noGrp="1"/>
          </p:cNvSpPr>
          <p:nvPr>
            <p:ph type="title"/>
          </p:nvPr>
        </p:nvSpPr>
        <p:spPr>
          <a:xfrm>
            <a:off x="457200" y="274638"/>
            <a:ext cx="8229600" cy="634082"/>
          </a:xfrm>
        </p:spPr>
        <p:txBody>
          <a:bodyPr>
            <a:noAutofit/>
          </a:bodyPr>
          <a:lstStyle/>
          <a:p>
            <a:pPr algn="ctr"/>
            <a:r>
              <a:rPr kumimoji="1" lang="ja-JP" altLang="en-US" sz="4400"/>
              <a:t>冬眠する前に果糖をとる動物</a:t>
            </a:r>
          </a:p>
        </p:txBody>
      </p:sp>
      <p:pic>
        <p:nvPicPr>
          <p:cNvPr id="1028" name="Picture 4" descr="食べる熊イラスト／無料イラストなら「イラストAC」">
            <a:extLst>
              <a:ext uri="{FF2B5EF4-FFF2-40B4-BE49-F238E27FC236}">
                <a16:creationId xmlns:a16="http://schemas.microsoft.com/office/drawing/2014/main" id="{5B4471AF-BB44-50BA-CFC7-094EDD24F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84" t="8317" r="11070" b="10588"/>
          <a:stretch/>
        </p:blipFill>
        <p:spPr bwMode="auto">
          <a:xfrm>
            <a:off x="323528" y="2060848"/>
            <a:ext cx="3810885"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巣ごもりイラスト｜無料イラスト・フリー素材なら「イラストAC」">
            <a:extLst>
              <a:ext uri="{FF2B5EF4-FFF2-40B4-BE49-F238E27FC236}">
                <a16:creationId xmlns:a16="http://schemas.microsoft.com/office/drawing/2014/main" id="{E40CC951-545A-0DB6-FDF0-7FD64C5D3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6" t="17690" r="1939" b="9631"/>
          <a:stretch/>
        </p:blipFill>
        <p:spPr bwMode="auto">
          <a:xfrm>
            <a:off x="5076021" y="2276873"/>
            <a:ext cx="3827166" cy="2952328"/>
          </a:xfrm>
          <a:prstGeom prst="rect">
            <a:avLst/>
          </a:prstGeom>
          <a:noFill/>
          <a:extLst>
            <a:ext uri="{909E8E84-426E-40DD-AFC4-6F175D3DCCD1}">
              <a14:hiddenFill xmlns:a14="http://schemas.microsoft.com/office/drawing/2010/main">
                <a:solidFill>
                  <a:srgbClr val="FFFFFF"/>
                </a:solidFill>
              </a14:hiddenFill>
            </a:ext>
          </a:extLst>
        </p:spPr>
      </p:pic>
      <p:sp>
        <p:nvSpPr>
          <p:cNvPr id="4" name="矢印: 右 3">
            <a:extLst>
              <a:ext uri="{FF2B5EF4-FFF2-40B4-BE49-F238E27FC236}">
                <a16:creationId xmlns:a16="http://schemas.microsoft.com/office/drawing/2014/main" id="{D956310C-452D-6B08-9ECD-458D3318F76A}"/>
              </a:ext>
            </a:extLst>
          </p:cNvPr>
          <p:cNvSpPr/>
          <p:nvPr/>
        </p:nvSpPr>
        <p:spPr>
          <a:xfrm>
            <a:off x="3923928" y="3284984"/>
            <a:ext cx="936104" cy="77473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42648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1C796E-0FB6-64DD-8B08-88E57C74AC62}"/>
              </a:ext>
            </a:extLst>
          </p:cNvPr>
          <p:cNvSpPr>
            <a:spLocks noGrp="1"/>
          </p:cNvSpPr>
          <p:nvPr>
            <p:ph type="title"/>
          </p:nvPr>
        </p:nvSpPr>
        <p:spPr>
          <a:xfrm>
            <a:off x="457200" y="274638"/>
            <a:ext cx="8686800" cy="1143000"/>
          </a:xfrm>
        </p:spPr>
        <p:txBody>
          <a:bodyPr>
            <a:normAutofit/>
          </a:bodyPr>
          <a:lstStyle/>
          <a:p>
            <a:pPr algn="ctr"/>
            <a:r>
              <a:rPr lang="ja-JP" altLang="en-US" sz="3200" b="1" i="0">
                <a:solidFill>
                  <a:schemeClr val="tx1"/>
                </a:solidFill>
                <a:effectLst/>
                <a:latin typeface="Arial" panose="020B0604020202020204" pitchFamily="34" charset="0"/>
              </a:rPr>
              <a:t>砂糖</a:t>
            </a:r>
            <a:r>
              <a:rPr lang="ja-JP" altLang="en-US" sz="3200" b="0" i="0">
                <a:solidFill>
                  <a:schemeClr val="tx1"/>
                </a:solidFill>
                <a:effectLst/>
                <a:latin typeface="Arial" panose="020B0604020202020204" pitchFamily="34" charset="0"/>
              </a:rPr>
              <a:t>は</a:t>
            </a:r>
            <a:r>
              <a:rPr lang="ja-JP" altLang="en-US" sz="3200" b="0">
                <a:solidFill>
                  <a:schemeClr val="tx1"/>
                </a:solidFill>
                <a:effectLst/>
                <a:latin typeface="Arial" panose="020B0604020202020204" pitchFamily="34" charset="0"/>
              </a:rPr>
              <a:t>糖</a:t>
            </a:r>
            <a:r>
              <a:rPr lang="ja-JP" altLang="en-US" sz="3200" b="0" i="0">
                <a:solidFill>
                  <a:schemeClr val="tx1"/>
                </a:solidFill>
                <a:effectLst/>
                <a:latin typeface="Arial" panose="020B0604020202020204" pitchFamily="34" charset="0"/>
              </a:rPr>
              <a:t>の</a:t>
            </a:r>
            <a:r>
              <a:rPr lang="ja-JP" altLang="en-US" sz="3200" b="0">
                <a:solidFill>
                  <a:schemeClr val="tx1"/>
                </a:solidFill>
                <a:effectLst/>
                <a:latin typeface="Arial" panose="020B0604020202020204" pitchFamily="34" charset="0"/>
              </a:rPr>
              <a:t>結晶</a:t>
            </a:r>
            <a:r>
              <a:rPr lang="ja-JP" altLang="en-US" sz="3200" b="0" i="0">
                <a:solidFill>
                  <a:schemeClr val="tx1"/>
                </a:solidFill>
                <a:effectLst/>
                <a:latin typeface="Arial" panose="020B0604020202020204" pitchFamily="34" charset="0"/>
              </a:rPr>
              <a:t>で主成分は</a:t>
            </a:r>
            <a:r>
              <a:rPr lang="en-US" altLang="ja-JP" sz="3200" b="0" i="0">
                <a:solidFill>
                  <a:schemeClr val="tx1"/>
                </a:solidFill>
                <a:effectLst/>
                <a:latin typeface="Arial" panose="020B0604020202020204" pitchFamily="34" charset="0"/>
              </a:rPr>
              <a:t>Sucrose(</a:t>
            </a:r>
            <a:r>
              <a:rPr lang="ja-JP" altLang="en-US" sz="3200" b="0" i="0">
                <a:solidFill>
                  <a:schemeClr val="tx1"/>
                </a:solidFill>
                <a:effectLst/>
                <a:latin typeface="Arial" panose="020B0604020202020204" pitchFamily="34" charset="0"/>
              </a:rPr>
              <a:t>ショ糖）</a:t>
            </a:r>
            <a:endParaRPr kumimoji="1" lang="ja-JP" altLang="en-US" sz="3200">
              <a:solidFill>
                <a:schemeClr val="tx1"/>
              </a:solidFill>
            </a:endParaRPr>
          </a:p>
        </p:txBody>
      </p:sp>
      <p:sp>
        <p:nvSpPr>
          <p:cNvPr id="3" name="テキスト プレースホルダー 2">
            <a:extLst>
              <a:ext uri="{FF2B5EF4-FFF2-40B4-BE49-F238E27FC236}">
                <a16:creationId xmlns:a16="http://schemas.microsoft.com/office/drawing/2014/main" id="{311311CA-C4C5-CE1A-A854-1B78C302B57F}"/>
              </a:ext>
            </a:extLst>
          </p:cNvPr>
          <p:cNvSpPr>
            <a:spLocks noGrp="1"/>
          </p:cNvSpPr>
          <p:nvPr>
            <p:ph type="body" sz="quarter" idx="13"/>
          </p:nvPr>
        </p:nvSpPr>
        <p:spPr/>
        <p:txBody>
          <a:bodyPr/>
          <a:lstStyle/>
          <a:p>
            <a:r>
              <a:rPr lang="en-US" altLang="ja-JP" b="0" i="0">
                <a:solidFill>
                  <a:srgbClr val="202122"/>
                </a:solidFill>
                <a:effectLst/>
                <a:latin typeface="Arial" panose="020B0604020202020204" pitchFamily="34" charset="0"/>
              </a:rPr>
              <a:t>Wikipedia</a:t>
            </a:r>
            <a:endParaRPr kumimoji="1" lang="ja-JP" altLang="en-US"/>
          </a:p>
        </p:txBody>
      </p:sp>
      <p:pic>
        <p:nvPicPr>
          <p:cNvPr id="1026" name="Picture 2" descr="undefined">
            <a:extLst>
              <a:ext uri="{FF2B5EF4-FFF2-40B4-BE49-F238E27FC236}">
                <a16:creationId xmlns:a16="http://schemas.microsoft.com/office/drawing/2014/main" id="{B795E74E-9A34-9A4F-99EE-CE1C6121EA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593984"/>
            <a:ext cx="6480720" cy="324036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98564FB-7472-C53E-4BD6-17F20980C8E0}"/>
              </a:ext>
            </a:extLst>
          </p:cNvPr>
          <p:cNvSpPr txBox="1"/>
          <p:nvPr/>
        </p:nvSpPr>
        <p:spPr>
          <a:xfrm>
            <a:off x="899592" y="5061738"/>
            <a:ext cx="7200800" cy="923330"/>
          </a:xfrm>
          <a:prstGeom prst="rect">
            <a:avLst/>
          </a:prstGeom>
          <a:noFill/>
        </p:spPr>
        <p:txBody>
          <a:bodyPr wrap="square">
            <a:spAutoFit/>
          </a:bodyPr>
          <a:lstStyle/>
          <a:p>
            <a:r>
              <a:rPr lang="ja-JP" altLang="en-US" b="1">
                <a:latin typeface="Arial" panose="020B0604020202020204" pitchFamily="34" charset="0"/>
              </a:rPr>
              <a:t>グルコース</a:t>
            </a:r>
            <a:r>
              <a:rPr lang="en-US" altLang="ja-JP" b="1" i="0">
                <a:effectLst/>
                <a:latin typeface="Arial" panose="020B0604020202020204" pitchFamily="34" charset="0"/>
              </a:rPr>
              <a:t>(</a:t>
            </a:r>
            <a:r>
              <a:rPr lang="ja-JP" altLang="en-US" b="1" i="0">
                <a:effectLst/>
                <a:latin typeface="Arial" panose="020B0604020202020204" pitchFamily="34" charset="0"/>
              </a:rPr>
              <a:t>左</a:t>
            </a:r>
            <a:r>
              <a:rPr lang="en-US" altLang="ja-JP" b="1" i="0">
                <a:effectLst/>
                <a:latin typeface="Arial" panose="020B0604020202020204" pitchFamily="34" charset="0"/>
              </a:rPr>
              <a:t>) </a:t>
            </a:r>
            <a:r>
              <a:rPr lang="ja-JP" altLang="en-US" b="1" i="0">
                <a:effectLst/>
                <a:latin typeface="Arial" panose="020B0604020202020204" pitchFamily="34" charset="0"/>
              </a:rPr>
              <a:t>と</a:t>
            </a:r>
            <a:r>
              <a:rPr lang="ja-JP" altLang="en-US" b="1">
                <a:latin typeface="Arial" panose="020B0604020202020204" pitchFamily="34" charset="0"/>
              </a:rPr>
              <a:t>フルクトース</a:t>
            </a:r>
            <a:r>
              <a:rPr lang="en-US" altLang="ja-JP" b="1" i="0">
                <a:effectLst/>
                <a:latin typeface="Arial" panose="020B0604020202020204" pitchFamily="34" charset="0"/>
              </a:rPr>
              <a:t>(</a:t>
            </a:r>
            <a:r>
              <a:rPr lang="ja-JP" altLang="en-US" b="1" i="0">
                <a:effectLst/>
                <a:latin typeface="Arial" panose="020B0604020202020204" pitchFamily="34" charset="0"/>
              </a:rPr>
              <a:t>右</a:t>
            </a:r>
            <a:r>
              <a:rPr lang="en-US" altLang="ja-JP" b="1" i="0">
                <a:effectLst/>
                <a:latin typeface="Arial" panose="020B0604020202020204" pitchFamily="34" charset="0"/>
              </a:rPr>
              <a:t>)</a:t>
            </a:r>
            <a:r>
              <a:rPr lang="ja-JP" altLang="en-US" b="1" i="0">
                <a:effectLst/>
                <a:latin typeface="Arial" panose="020B0604020202020204" pitchFamily="34" charset="0"/>
              </a:rPr>
              <a:t>の二糖類である</a:t>
            </a:r>
            <a:r>
              <a:rPr lang="ja-JP" altLang="en-US" b="1">
                <a:latin typeface="Arial" panose="020B0604020202020204" pitchFamily="34" charset="0"/>
              </a:rPr>
              <a:t>スクロース</a:t>
            </a:r>
            <a:r>
              <a:rPr lang="ja-JP" altLang="en-US" b="1" i="0">
                <a:effectLst/>
                <a:latin typeface="Arial" panose="020B0604020202020204" pitchFamily="34" charset="0"/>
              </a:rPr>
              <a:t>（ショ糖）</a:t>
            </a:r>
            <a:br>
              <a:rPr lang="ja-JP" altLang="en-US" b="1"/>
            </a:br>
            <a:r>
              <a:rPr lang="ja-JP" altLang="en-US" b="1" i="0">
                <a:effectLst/>
                <a:latin typeface="Arial" panose="020B0604020202020204" pitchFamily="34" charset="0"/>
              </a:rPr>
              <a:t>ショ糖を酵素的に分解してできる果糖とブドウ糖の混合物（</a:t>
            </a:r>
            <a:r>
              <a:rPr lang="ja-JP" altLang="en-US" b="1">
                <a:latin typeface="Arial" panose="020B0604020202020204" pitchFamily="34" charset="0"/>
              </a:rPr>
              <a:t>転化糖</a:t>
            </a:r>
            <a:r>
              <a:rPr lang="ja-JP" altLang="en-US" b="1" i="0">
                <a:effectLst/>
                <a:latin typeface="Arial" panose="020B0604020202020204" pitchFamily="34" charset="0"/>
              </a:rPr>
              <a:t>）は、砂糖より甘みの強い甘味料として使われる</a:t>
            </a:r>
            <a:r>
              <a:rPr lang="ja-JP" altLang="en-US" b="1">
                <a:latin typeface="Arial" panose="020B0604020202020204" pitchFamily="34" charset="0"/>
              </a:rPr>
              <a:t>。</a:t>
            </a:r>
            <a:endParaRPr lang="ja-JP" altLang="en-US" b="1"/>
          </a:p>
        </p:txBody>
      </p:sp>
    </p:spTree>
    <p:extLst>
      <p:ext uri="{BB962C8B-B14F-4D97-AF65-F5344CB8AC3E}">
        <p14:creationId xmlns:p14="http://schemas.microsoft.com/office/powerpoint/2010/main" val="2795691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6E0BE1-DC58-3EA0-88F1-67A9A5A4F6F1}"/>
              </a:ext>
            </a:extLst>
          </p:cNvPr>
          <p:cNvSpPr>
            <a:spLocks noGrp="1"/>
          </p:cNvSpPr>
          <p:nvPr>
            <p:ph type="title"/>
          </p:nvPr>
        </p:nvSpPr>
        <p:spPr>
          <a:xfrm>
            <a:off x="457200" y="116632"/>
            <a:ext cx="8229600" cy="595416"/>
          </a:xfrm>
        </p:spPr>
        <p:txBody>
          <a:bodyPr>
            <a:normAutofit/>
          </a:bodyPr>
          <a:lstStyle/>
          <a:p>
            <a:pPr algn="ctr"/>
            <a:r>
              <a:rPr lang="ja-JP" altLang="ja-JP" sz="3200" kern="100">
                <a:effectLst/>
                <a:latin typeface="ＭＳ ゴシック" panose="020B0609070205080204" pitchFamily="49" charset="-128"/>
                <a:ea typeface="ＭＳ ゴシック" panose="020B0609070205080204" pitchFamily="49" charset="-128"/>
                <a:cs typeface="Times New Roman" panose="02020603050405020304" pitchFamily="18" charset="0"/>
              </a:rPr>
              <a:t>フルクトースとグルコースの代謝の違い</a:t>
            </a:r>
            <a:endParaRPr kumimoji="1" lang="ja-JP" altLang="en-US" sz="3200">
              <a:latin typeface="ＭＳ ゴシック" panose="020B0609070205080204" pitchFamily="49" charset="-128"/>
              <a:ea typeface="ＭＳ ゴシック" panose="020B0609070205080204" pitchFamily="49" charset="-128"/>
            </a:endParaRPr>
          </a:p>
        </p:txBody>
      </p:sp>
      <p:sp>
        <p:nvSpPr>
          <p:cNvPr id="3" name="テキスト プレースホルダー 2">
            <a:extLst>
              <a:ext uri="{FF2B5EF4-FFF2-40B4-BE49-F238E27FC236}">
                <a16:creationId xmlns:a16="http://schemas.microsoft.com/office/drawing/2014/main" id="{9C85D78B-1395-9F60-CD43-049BF781C638}"/>
              </a:ext>
            </a:extLst>
          </p:cNvPr>
          <p:cNvSpPr>
            <a:spLocks noGrp="1"/>
          </p:cNvSpPr>
          <p:nvPr>
            <p:ph type="body" sz="quarter" idx="13"/>
          </p:nvPr>
        </p:nvSpPr>
        <p:spPr>
          <a:xfrm>
            <a:off x="5004048" y="6453336"/>
            <a:ext cx="3888432" cy="288033"/>
          </a:xfrm>
        </p:spPr>
        <p:txBody>
          <a:bodyPr/>
          <a:lstStyle/>
          <a:p>
            <a:r>
              <a:rPr kumimoji="1" lang="en-US" altLang="ja-JP" sz="1200" b="1" i="1"/>
              <a:t>Jensen T.</a:t>
            </a:r>
            <a:r>
              <a:rPr lang="en-US" altLang="ja-JP" sz="1200" b="1" i="1" kern="0">
                <a:latin typeface="Helvetica" panose="020B0604020202020204" pitchFamily="34" charset="0"/>
                <a:ea typeface="ＭＳ Ｐゴシック" panose="020B0600070205080204" pitchFamily="50" charset="-128"/>
                <a:cs typeface="Times New Roman" panose="02020603050405020304" pitchFamily="18" charset="0"/>
              </a:rPr>
              <a:t> J Hepatol. 2018 May; 68(5): 1063–1075</a:t>
            </a:r>
            <a:r>
              <a:rPr kumimoji="1" lang="en-US" altLang="ja-JP"/>
              <a:t> </a:t>
            </a:r>
            <a:endParaRPr kumimoji="1" lang="ja-JP" altLang="en-US"/>
          </a:p>
        </p:txBody>
      </p:sp>
      <p:sp>
        <p:nvSpPr>
          <p:cNvPr id="5" name="正方形/長方形 4">
            <a:extLst>
              <a:ext uri="{FF2B5EF4-FFF2-40B4-BE49-F238E27FC236}">
                <a16:creationId xmlns:a16="http://schemas.microsoft.com/office/drawing/2014/main" id="{71950102-006C-F7EA-A9FF-1512C8E5368C}"/>
              </a:ext>
            </a:extLst>
          </p:cNvPr>
          <p:cNvSpPr/>
          <p:nvPr/>
        </p:nvSpPr>
        <p:spPr>
          <a:xfrm>
            <a:off x="3419872" y="1030865"/>
            <a:ext cx="2232248" cy="5954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a:t>Fructose</a:t>
            </a:r>
            <a:endParaRPr kumimoji="1" lang="ja-JP" altLang="en-US"/>
          </a:p>
        </p:txBody>
      </p:sp>
      <p:sp>
        <p:nvSpPr>
          <p:cNvPr id="6" name="正方形/長方形 5">
            <a:extLst>
              <a:ext uri="{FF2B5EF4-FFF2-40B4-BE49-F238E27FC236}">
                <a16:creationId xmlns:a16="http://schemas.microsoft.com/office/drawing/2014/main" id="{1E5F6328-8A1F-C0BA-8550-C590EF5E01E1}"/>
              </a:ext>
            </a:extLst>
          </p:cNvPr>
          <p:cNvSpPr/>
          <p:nvPr/>
        </p:nvSpPr>
        <p:spPr>
          <a:xfrm>
            <a:off x="3419872" y="1914119"/>
            <a:ext cx="2232248" cy="5954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a:t>Fructose-1-Phosphate</a:t>
            </a:r>
            <a:endParaRPr kumimoji="1" lang="ja-JP" altLang="en-US"/>
          </a:p>
        </p:txBody>
      </p:sp>
      <p:sp>
        <p:nvSpPr>
          <p:cNvPr id="8" name="正方形/長方形 7">
            <a:extLst>
              <a:ext uri="{FF2B5EF4-FFF2-40B4-BE49-F238E27FC236}">
                <a16:creationId xmlns:a16="http://schemas.microsoft.com/office/drawing/2014/main" id="{01365668-808C-54CF-BF01-A2ABCFF1628F}"/>
              </a:ext>
            </a:extLst>
          </p:cNvPr>
          <p:cNvSpPr/>
          <p:nvPr/>
        </p:nvSpPr>
        <p:spPr>
          <a:xfrm>
            <a:off x="3380927" y="2839387"/>
            <a:ext cx="2232248" cy="59541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a:t>DHAP</a:t>
            </a:r>
          </a:p>
          <a:p>
            <a:pPr algn="ctr"/>
            <a:r>
              <a:rPr kumimoji="1" lang="en-US" altLang="ja-JP"/>
              <a:t>GA3P</a:t>
            </a:r>
            <a:endParaRPr kumimoji="1" lang="ja-JP" altLang="en-US"/>
          </a:p>
        </p:txBody>
      </p:sp>
      <p:sp>
        <p:nvSpPr>
          <p:cNvPr id="9" name="テキスト ボックス 8">
            <a:extLst>
              <a:ext uri="{FF2B5EF4-FFF2-40B4-BE49-F238E27FC236}">
                <a16:creationId xmlns:a16="http://schemas.microsoft.com/office/drawing/2014/main" id="{08623165-D0C0-4EC1-5083-7006BF9F17DA}"/>
              </a:ext>
            </a:extLst>
          </p:cNvPr>
          <p:cNvSpPr txBox="1"/>
          <p:nvPr/>
        </p:nvSpPr>
        <p:spPr>
          <a:xfrm>
            <a:off x="5935081" y="7335078"/>
            <a:ext cx="914400" cy="914400"/>
          </a:xfrm>
          <a:prstGeom prst="rect">
            <a:avLst/>
          </a:prstGeom>
          <a:noFill/>
        </p:spPr>
        <p:txBody>
          <a:bodyPr wrap="square" rtlCol="0">
            <a:spAutoFit/>
          </a:bodyPr>
          <a:lstStyle/>
          <a:p>
            <a:endParaRPr kumimoji="1" lang="ja-JP" altLang="en-US"/>
          </a:p>
        </p:txBody>
      </p:sp>
      <p:sp>
        <p:nvSpPr>
          <p:cNvPr id="10" name="テキスト ボックス 9">
            <a:extLst>
              <a:ext uri="{FF2B5EF4-FFF2-40B4-BE49-F238E27FC236}">
                <a16:creationId xmlns:a16="http://schemas.microsoft.com/office/drawing/2014/main" id="{0556F3A5-F58F-7472-3BEE-66F5CADB13FC}"/>
              </a:ext>
            </a:extLst>
          </p:cNvPr>
          <p:cNvSpPr txBox="1"/>
          <p:nvPr/>
        </p:nvSpPr>
        <p:spPr>
          <a:xfrm>
            <a:off x="6084168" y="5169966"/>
            <a:ext cx="2985113" cy="923330"/>
          </a:xfrm>
          <a:prstGeom prst="rect">
            <a:avLst/>
          </a:prstGeom>
          <a:noFill/>
        </p:spPr>
        <p:txBody>
          <a:bodyPr wrap="none" rtlCol="0">
            <a:spAutoFit/>
          </a:bodyPr>
          <a:lstStyle/>
          <a:p>
            <a:r>
              <a:rPr lang="en-US" altLang="ja-JP" err="1"/>
              <a:t>DHAP:Dihydroxyacetone</a:t>
            </a:r>
            <a:r>
              <a:rPr lang="en-US" altLang="ja-JP"/>
              <a:t>	</a:t>
            </a:r>
          </a:p>
          <a:p>
            <a:r>
              <a:rPr lang="en-US" altLang="ja-JP" err="1"/>
              <a:t>GA:d-Glyceraidehyde</a:t>
            </a:r>
            <a:endParaRPr lang="en-US" altLang="ja-JP"/>
          </a:p>
          <a:p>
            <a:r>
              <a:rPr lang="en-US" altLang="ja-JP"/>
              <a:t>GA3P:d-Glyceraidehyde3</a:t>
            </a:r>
            <a:endParaRPr kumimoji="1" lang="ja-JP" altLang="en-US"/>
          </a:p>
        </p:txBody>
      </p:sp>
      <p:sp>
        <p:nvSpPr>
          <p:cNvPr id="11" name="正方形/長方形 10">
            <a:extLst>
              <a:ext uri="{FF2B5EF4-FFF2-40B4-BE49-F238E27FC236}">
                <a16:creationId xmlns:a16="http://schemas.microsoft.com/office/drawing/2014/main" id="{567FF825-7515-1857-930A-8736414902F0}"/>
              </a:ext>
            </a:extLst>
          </p:cNvPr>
          <p:cNvSpPr/>
          <p:nvPr/>
        </p:nvSpPr>
        <p:spPr>
          <a:xfrm>
            <a:off x="3380927" y="3770858"/>
            <a:ext cx="2232248" cy="59541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a:t>Pyruvate</a:t>
            </a:r>
          </a:p>
        </p:txBody>
      </p:sp>
      <p:sp>
        <p:nvSpPr>
          <p:cNvPr id="12" name="正方形/長方形 11">
            <a:extLst>
              <a:ext uri="{FF2B5EF4-FFF2-40B4-BE49-F238E27FC236}">
                <a16:creationId xmlns:a16="http://schemas.microsoft.com/office/drawing/2014/main" id="{6BD0D440-E045-F4DD-CC59-060DD27D8F0D}"/>
              </a:ext>
            </a:extLst>
          </p:cNvPr>
          <p:cNvSpPr/>
          <p:nvPr/>
        </p:nvSpPr>
        <p:spPr>
          <a:xfrm>
            <a:off x="3380927" y="4654112"/>
            <a:ext cx="2232248" cy="59541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a:t>Fatty acid</a:t>
            </a:r>
          </a:p>
        </p:txBody>
      </p:sp>
      <p:sp>
        <p:nvSpPr>
          <p:cNvPr id="13" name="正方形/長方形 12">
            <a:extLst>
              <a:ext uri="{FF2B5EF4-FFF2-40B4-BE49-F238E27FC236}">
                <a16:creationId xmlns:a16="http://schemas.microsoft.com/office/drawing/2014/main" id="{BCEA5ABF-67CD-00C9-653F-5F0342D6CAD0}"/>
              </a:ext>
            </a:extLst>
          </p:cNvPr>
          <p:cNvSpPr/>
          <p:nvPr/>
        </p:nvSpPr>
        <p:spPr>
          <a:xfrm>
            <a:off x="3380927" y="5494859"/>
            <a:ext cx="2232248" cy="59541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a:t>TG</a:t>
            </a:r>
          </a:p>
        </p:txBody>
      </p:sp>
      <p:sp>
        <p:nvSpPr>
          <p:cNvPr id="14" name="正方形/長方形 13">
            <a:extLst>
              <a:ext uri="{FF2B5EF4-FFF2-40B4-BE49-F238E27FC236}">
                <a16:creationId xmlns:a16="http://schemas.microsoft.com/office/drawing/2014/main" id="{CC1321C1-FBB7-5953-5ED2-5304C9F5C701}"/>
              </a:ext>
            </a:extLst>
          </p:cNvPr>
          <p:cNvSpPr/>
          <p:nvPr/>
        </p:nvSpPr>
        <p:spPr>
          <a:xfrm>
            <a:off x="6283661" y="2868803"/>
            <a:ext cx="2232248" cy="59541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ja-JP"/>
              <a:t>Glucose</a:t>
            </a:r>
          </a:p>
        </p:txBody>
      </p:sp>
      <p:sp>
        <p:nvSpPr>
          <p:cNvPr id="17" name="正方形/長方形 16">
            <a:extLst>
              <a:ext uri="{FF2B5EF4-FFF2-40B4-BE49-F238E27FC236}">
                <a16:creationId xmlns:a16="http://schemas.microsoft.com/office/drawing/2014/main" id="{5C9247BD-032A-B139-06D2-401B87660161}"/>
              </a:ext>
            </a:extLst>
          </p:cNvPr>
          <p:cNvSpPr/>
          <p:nvPr/>
        </p:nvSpPr>
        <p:spPr>
          <a:xfrm>
            <a:off x="179512" y="5373216"/>
            <a:ext cx="2232248" cy="59541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a:t>Uric acid</a:t>
            </a:r>
          </a:p>
        </p:txBody>
      </p:sp>
      <p:sp>
        <p:nvSpPr>
          <p:cNvPr id="19" name="楕円 18">
            <a:extLst>
              <a:ext uri="{FF2B5EF4-FFF2-40B4-BE49-F238E27FC236}">
                <a16:creationId xmlns:a16="http://schemas.microsoft.com/office/drawing/2014/main" id="{555F1115-EDF7-9050-2AA6-38FEDAEB9A62}"/>
              </a:ext>
            </a:extLst>
          </p:cNvPr>
          <p:cNvSpPr/>
          <p:nvPr/>
        </p:nvSpPr>
        <p:spPr>
          <a:xfrm>
            <a:off x="5868144" y="1340768"/>
            <a:ext cx="2644671" cy="87503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a:t>Fructokinase C</a:t>
            </a:r>
          </a:p>
        </p:txBody>
      </p:sp>
      <p:sp>
        <p:nvSpPr>
          <p:cNvPr id="20" name="矢印: 下 19">
            <a:extLst>
              <a:ext uri="{FF2B5EF4-FFF2-40B4-BE49-F238E27FC236}">
                <a16:creationId xmlns:a16="http://schemas.microsoft.com/office/drawing/2014/main" id="{C83A480D-E65D-8FD3-E716-6C809F450A79}"/>
              </a:ext>
            </a:extLst>
          </p:cNvPr>
          <p:cNvSpPr/>
          <p:nvPr/>
        </p:nvSpPr>
        <p:spPr>
          <a:xfrm>
            <a:off x="4355976" y="1658923"/>
            <a:ext cx="288032" cy="257909"/>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22" name="矢印: 下 21">
            <a:extLst>
              <a:ext uri="{FF2B5EF4-FFF2-40B4-BE49-F238E27FC236}">
                <a16:creationId xmlns:a16="http://schemas.microsoft.com/office/drawing/2014/main" id="{E579AAF9-8661-7D4F-7108-3CB4E4F4F405}"/>
              </a:ext>
            </a:extLst>
          </p:cNvPr>
          <p:cNvSpPr/>
          <p:nvPr/>
        </p:nvSpPr>
        <p:spPr>
          <a:xfrm>
            <a:off x="4355976" y="2564904"/>
            <a:ext cx="288032" cy="257909"/>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23" name="矢印: 下 22">
            <a:extLst>
              <a:ext uri="{FF2B5EF4-FFF2-40B4-BE49-F238E27FC236}">
                <a16:creationId xmlns:a16="http://schemas.microsoft.com/office/drawing/2014/main" id="{C1BC3862-BF57-4A6F-5C35-5F90FB0035DA}"/>
              </a:ext>
            </a:extLst>
          </p:cNvPr>
          <p:cNvSpPr/>
          <p:nvPr/>
        </p:nvSpPr>
        <p:spPr>
          <a:xfrm>
            <a:off x="4355976" y="3501008"/>
            <a:ext cx="288032" cy="257909"/>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24" name="矢印: 下 23">
            <a:extLst>
              <a:ext uri="{FF2B5EF4-FFF2-40B4-BE49-F238E27FC236}">
                <a16:creationId xmlns:a16="http://schemas.microsoft.com/office/drawing/2014/main" id="{A30E2AFB-F49A-C0D5-6D68-BFF12E0257D6}"/>
              </a:ext>
            </a:extLst>
          </p:cNvPr>
          <p:cNvSpPr/>
          <p:nvPr/>
        </p:nvSpPr>
        <p:spPr>
          <a:xfrm>
            <a:off x="4355976" y="4365104"/>
            <a:ext cx="288032" cy="257909"/>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25" name="矢印: 下 24">
            <a:extLst>
              <a:ext uri="{FF2B5EF4-FFF2-40B4-BE49-F238E27FC236}">
                <a16:creationId xmlns:a16="http://schemas.microsoft.com/office/drawing/2014/main" id="{F83D5CF9-4838-616D-BE1D-4E5D280CFCE8}"/>
              </a:ext>
            </a:extLst>
          </p:cNvPr>
          <p:cNvSpPr/>
          <p:nvPr/>
        </p:nvSpPr>
        <p:spPr>
          <a:xfrm>
            <a:off x="4355976" y="5259323"/>
            <a:ext cx="288032" cy="257909"/>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26" name="矢印: 下 25">
            <a:extLst>
              <a:ext uri="{FF2B5EF4-FFF2-40B4-BE49-F238E27FC236}">
                <a16:creationId xmlns:a16="http://schemas.microsoft.com/office/drawing/2014/main" id="{5890A59C-C590-A18C-9E03-EBD6DC2C5C9C}"/>
              </a:ext>
            </a:extLst>
          </p:cNvPr>
          <p:cNvSpPr/>
          <p:nvPr/>
        </p:nvSpPr>
        <p:spPr>
          <a:xfrm>
            <a:off x="2195736" y="3633262"/>
            <a:ext cx="288032" cy="257909"/>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27" name="矢印: 下 26">
            <a:extLst>
              <a:ext uri="{FF2B5EF4-FFF2-40B4-BE49-F238E27FC236}">
                <a16:creationId xmlns:a16="http://schemas.microsoft.com/office/drawing/2014/main" id="{C6F1FD02-4D71-D0C7-1F19-BC0017F7F2E8}"/>
              </a:ext>
            </a:extLst>
          </p:cNvPr>
          <p:cNvSpPr/>
          <p:nvPr/>
        </p:nvSpPr>
        <p:spPr>
          <a:xfrm rot="2423632">
            <a:off x="1691680" y="4571707"/>
            <a:ext cx="288032" cy="257909"/>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31" name="矢印: 下 30">
            <a:extLst>
              <a:ext uri="{FF2B5EF4-FFF2-40B4-BE49-F238E27FC236}">
                <a16:creationId xmlns:a16="http://schemas.microsoft.com/office/drawing/2014/main" id="{7C4B433F-DF2E-236F-2955-F84944071892}"/>
              </a:ext>
            </a:extLst>
          </p:cNvPr>
          <p:cNvSpPr/>
          <p:nvPr/>
        </p:nvSpPr>
        <p:spPr>
          <a:xfrm>
            <a:off x="2195736" y="2625150"/>
            <a:ext cx="288032" cy="257909"/>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32" name="矢印: 左カーブ 31">
            <a:extLst>
              <a:ext uri="{FF2B5EF4-FFF2-40B4-BE49-F238E27FC236}">
                <a16:creationId xmlns:a16="http://schemas.microsoft.com/office/drawing/2014/main" id="{13C030BF-9A2C-B687-14EF-B446E6A826B0}"/>
              </a:ext>
            </a:extLst>
          </p:cNvPr>
          <p:cNvSpPr/>
          <p:nvPr/>
        </p:nvSpPr>
        <p:spPr>
          <a:xfrm>
            <a:off x="2987824" y="1412775"/>
            <a:ext cx="288032" cy="803023"/>
          </a:xfrm>
          <a:prstGeom prst="curvedLeftArrow">
            <a:avLst/>
          </a:prstGeom>
          <a:ln cmpd="sng"/>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37" name="楕円 36">
            <a:extLst>
              <a:ext uri="{FF2B5EF4-FFF2-40B4-BE49-F238E27FC236}">
                <a16:creationId xmlns:a16="http://schemas.microsoft.com/office/drawing/2014/main" id="{D37D3494-639E-CF90-B72C-4C23FA142565}"/>
              </a:ext>
            </a:extLst>
          </p:cNvPr>
          <p:cNvSpPr/>
          <p:nvPr/>
        </p:nvSpPr>
        <p:spPr>
          <a:xfrm>
            <a:off x="1763688" y="1058162"/>
            <a:ext cx="1080120" cy="64535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D5BED00E-F745-71C0-E453-1F36A5FD570E}"/>
              </a:ext>
            </a:extLst>
          </p:cNvPr>
          <p:cNvSpPr txBox="1"/>
          <p:nvPr/>
        </p:nvSpPr>
        <p:spPr>
          <a:xfrm>
            <a:off x="1961647" y="1196752"/>
            <a:ext cx="684202" cy="369332"/>
          </a:xfrm>
          <a:prstGeom prst="rect">
            <a:avLst/>
          </a:prstGeom>
          <a:noFill/>
        </p:spPr>
        <p:txBody>
          <a:bodyPr wrap="square">
            <a:spAutoFit/>
          </a:bodyPr>
          <a:lstStyle/>
          <a:p>
            <a:pPr algn="ctr"/>
            <a:r>
              <a:rPr lang="en-US" altLang="ja-JP"/>
              <a:t>ATP</a:t>
            </a:r>
          </a:p>
        </p:txBody>
      </p:sp>
      <p:sp>
        <p:nvSpPr>
          <p:cNvPr id="41" name="楕円 40">
            <a:extLst>
              <a:ext uri="{FF2B5EF4-FFF2-40B4-BE49-F238E27FC236}">
                <a16:creationId xmlns:a16="http://schemas.microsoft.com/office/drawing/2014/main" id="{B56C98F6-D36A-0A66-4C2B-53038F68BE84}"/>
              </a:ext>
            </a:extLst>
          </p:cNvPr>
          <p:cNvSpPr/>
          <p:nvPr/>
        </p:nvSpPr>
        <p:spPr>
          <a:xfrm>
            <a:off x="1763688" y="1919545"/>
            <a:ext cx="1080120" cy="64535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D2893396-9D01-6EC2-D55F-48B8C7B99599}"/>
              </a:ext>
            </a:extLst>
          </p:cNvPr>
          <p:cNvSpPr txBox="1"/>
          <p:nvPr/>
        </p:nvSpPr>
        <p:spPr>
          <a:xfrm>
            <a:off x="1961647" y="2063561"/>
            <a:ext cx="684202" cy="369332"/>
          </a:xfrm>
          <a:prstGeom prst="rect">
            <a:avLst/>
          </a:prstGeom>
          <a:noFill/>
        </p:spPr>
        <p:txBody>
          <a:bodyPr wrap="square">
            <a:spAutoFit/>
          </a:bodyPr>
          <a:lstStyle/>
          <a:p>
            <a:pPr algn="ctr"/>
            <a:r>
              <a:rPr lang="en-US" altLang="ja-JP"/>
              <a:t>ADP</a:t>
            </a:r>
          </a:p>
        </p:txBody>
      </p:sp>
      <p:sp>
        <p:nvSpPr>
          <p:cNvPr id="43" name="楕円 42">
            <a:extLst>
              <a:ext uri="{FF2B5EF4-FFF2-40B4-BE49-F238E27FC236}">
                <a16:creationId xmlns:a16="http://schemas.microsoft.com/office/drawing/2014/main" id="{E96B6B9E-A931-42FE-3919-BE0D07EEA81C}"/>
              </a:ext>
            </a:extLst>
          </p:cNvPr>
          <p:cNvSpPr/>
          <p:nvPr/>
        </p:nvSpPr>
        <p:spPr>
          <a:xfrm>
            <a:off x="1763688" y="2957780"/>
            <a:ext cx="1080120" cy="64535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a:t>AMP</a:t>
            </a:r>
            <a:endParaRPr kumimoji="1" lang="ja-JP" altLang="en-US"/>
          </a:p>
        </p:txBody>
      </p:sp>
      <p:sp>
        <p:nvSpPr>
          <p:cNvPr id="44" name="楕円 43">
            <a:extLst>
              <a:ext uri="{FF2B5EF4-FFF2-40B4-BE49-F238E27FC236}">
                <a16:creationId xmlns:a16="http://schemas.microsoft.com/office/drawing/2014/main" id="{7287EF93-437C-F8DC-6DA0-AE9458237777}"/>
              </a:ext>
            </a:extLst>
          </p:cNvPr>
          <p:cNvSpPr/>
          <p:nvPr/>
        </p:nvSpPr>
        <p:spPr>
          <a:xfrm>
            <a:off x="1763688" y="3933056"/>
            <a:ext cx="1080120" cy="64535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a:t>IMP</a:t>
            </a:r>
            <a:endParaRPr kumimoji="1" lang="ja-JP" altLang="en-US"/>
          </a:p>
        </p:txBody>
      </p:sp>
      <p:sp>
        <p:nvSpPr>
          <p:cNvPr id="45" name="矢印: 下 44">
            <a:extLst>
              <a:ext uri="{FF2B5EF4-FFF2-40B4-BE49-F238E27FC236}">
                <a16:creationId xmlns:a16="http://schemas.microsoft.com/office/drawing/2014/main" id="{131EBAD8-FE45-0191-ABEE-EF49E7B14A37}"/>
              </a:ext>
            </a:extLst>
          </p:cNvPr>
          <p:cNvSpPr/>
          <p:nvPr/>
        </p:nvSpPr>
        <p:spPr>
          <a:xfrm rot="2423632">
            <a:off x="1498428" y="4787731"/>
            <a:ext cx="288032" cy="257909"/>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46" name="矢印: 下 45">
            <a:extLst>
              <a:ext uri="{FF2B5EF4-FFF2-40B4-BE49-F238E27FC236}">
                <a16:creationId xmlns:a16="http://schemas.microsoft.com/office/drawing/2014/main" id="{E794E676-5E59-34FC-CE5D-CB399BEBA86D}"/>
              </a:ext>
            </a:extLst>
          </p:cNvPr>
          <p:cNvSpPr/>
          <p:nvPr/>
        </p:nvSpPr>
        <p:spPr>
          <a:xfrm rot="2423632">
            <a:off x="1305175" y="5003755"/>
            <a:ext cx="288032" cy="257909"/>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4" name="矢印: 上下 3">
            <a:extLst>
              <a:ext uri="{FF2B5EF4-FFF2-40B4-BE49-F238E27FC236}">
                <a16:creationId xmlns:a16="http://schemas.microsoft.com/office/drawing/2014/main" id="{F085AFFF-C81F-542F-9B17-B8BBE51BC443}"/>
              </a:ext>
            </a:extLst>
          </p:cNvPr>
          <p:cNvSpPr/>
          <p:nvPr/>
        </p:nvSpPr>
        <p:spPr>
          <a:xfrm rot="5400000">
            <a:off x="5819793" y="2849934"/>
            <a:ext cx="257249" cy="603802"/>
          </a:xfrm>
          <a:prstGeom prst="up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1395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0B0DEE-00FB-F22A-2B64-56C429A34829}"/>
              </a:ext>
            </a:extLst>
          </p:cNvPr>
          <p:cNvSpPr>
            <a:spLocks noGrp="1"/>
          </p:cNvSpPr>
          <p:nvPr>
            <p:ph type="title"/>
          </p:nvPr>
        </p:nvSpPr>
        <p:spPr>
          <a:xfrm>
            <a:off x="457200" y="260648"/>
            <a:ext cx="8229600" cy="346050"/>
          </a:xfrm>
        </p:spPr>
        <p:txBody>
          <a:bodyPr>
            <a:noAutofit/>
          </a:bodyPr>
          <a:lstStyle/>
          <a:p>
            <a:pPr algn="ctr"/>
            <a:r>
              <a:rPr lang="en-US" altLang="ja-JP" sz="2800" kern="100">
                <a:effectLst/>
                <a:latin typeface="ＭＳ ゴシック" panose="020B0609070205080204" pitchFamily="49" charset="-128"/>
                <a:ea typeface="ＭＳ ゴシック" panose="020B0609070205080204" pitchFamily="49" charset="-128"/>
                <a:cs typeface="Times New Roman" panose="02020603050405020304" pitchFamily="18" charset="0"/>
              </a:rPr>
              <a:t>De Novo</a:t>
            </a:r>
            <a:r>
              <a:rPr lang="ja-JP" altLang="ja-JP" sz="2800" kern="100">
                <a:effectLst/>
                <a:latin typeface="ＭＳ ゴシック" panose="020B0609070205080204" pitchFamily="49" charset="-128"/>
                <a:ea typeface="ＭＳ ゴシック" panose="020B0609070205080204" pitchFamily="49" charset="-128"/>
                <a:cs typeface="Times New Roman" panose="02020603050405020304" pitchFamily="18" charset="0"/>
              </a:rPr>
              <a:t>脂肪生成は</a:t>
            </a:r>
            <a:r>
              <a:rPr lang="en-US" altLang="ja-JP" sz="2800" kern="100">
                <a:effectLst/>
                <a:latin typeface="ＭＳ ゴシック" panose="020B0609070205080204" pitchFamily="49" charset="-128"/>
                <a:ea typeface="ＭＳ ゴシック" panose="020B0609070205080204" pitchFamily="49" charset="-128"/>
                <a:cs typeface="Times New Roman" panose="02020603050405020304" pitchFamily="18" charset="0"/>
              </a:rPr>
              <a:t>MASLD</a:t>
            </a:r>
            <a:r>
              <a:rPr lang="ja-JP" altLang="ja-JP" sz="2800" kern="100">
                <a:effectLst/>
                <a:latin typeface="ＭＳ ゴシック" panose="020B0609070205080204" pitchFamily="49" charset="-128"/>
                <a:ea typeface="ＭＳ ゴシック" panose="020B0609070205080204" pitchFamily="49" charset="-128"/>
                <a:cs typeface="Times New Roman" panose="02020603050405020304" pitchFamily="18" charset="0"/>
              </a:rPr>
              <a:t>の中心的な異常である</a:t>
            </a:r>
            <a:endParaRPr kumimoji="1" lang="ja-JP" altLang="en-US" sz="2800" b="0">
              <a:latin typeface="ＭＳ ゴシック" panose="020B0609070205080204" pitchFamily="49" charset="-128"/>
              <a:ea typeface="ＭＳ ゴシック" panose="020B0609070205080204" pitchFamily="49" charset="-128"/>
            </a:endParaRPr>
          </a:p>
        </p:txBody>
      </p:sp>
      <p:sp>
        <p:nvSpPr>
          <p:cNvPr id="3" name="テキスト プレースホルダー 2">
            <a:extLst>
              <a:ext uri="{FF2B5EF4-FFF2-40B4-BE49-F238E27FC236}">
                <a16:creationId xmlns:a16="http://schemas.microsoft.com/office/drawing/2014/main" id="{8F316052-28AD-7397-FBFB-3C84BCE69B07}"/>
              </a:ext>
            </a:extLst>
          </p:cNvPr>
          <p:cNvSpPr>
            <a:spLocks noGrp="1"/>
          </p:cNvSpPr>
          <p:nvPr>
            <p:ph type="body" sz="quarter" idx="13"/>
          </p:nvPr>
        </p:nvSpPr>
        <p:spPr>
          <a:xfrm>
            <a:off x="2483768" y="6581001"/>
            <a:ext cx="6264695" cy="276999"/>
          </a:xfrm>
        </p:spPr>
        <p:txBody>
          <a:bodyPr/>
          <a:lstStyle/>
          <a:p>
            <a:r>
              <a:rPr kumimoji="1" lang="en-US" altLang="ja-JP" sz="1200" b="1" i="1" err="1">
                <a:latin typeface="ＭＳ ゴシック" panose="020B0609070205080204" pitchFamily="49" charset="-128"/>
                <a:ea typeface="ＭＳ ゴシック" panose="020B0609070205080204" pitchFamily="49" charset="-128"/>
              </a:rPr>
              <a:t>Softic</a:t>
            </a:r>
            <a:r>
              <a:rPr kumimoji="1" lang="en-US" altLang="ja-JP" sz="1200" b="1" i="1">
                <a:latin typeface="ＭＳ ゴシック" panose="020B0609070205080204" pitchFamily="49" charset="-128"/>
                <a:ea typeface="ＭＳ ゴシック" panose="020B0609070205080204" pitchFamily="49" charset="-128"/>
              </a:rPr>
              <a:t> S et </a:t>
            </a:r>
            <a:r>
              <a:rPr kumimoji="1" lang="en-US" altLang="ja-JP" sz="1200" b="1" i="1" err="1">
                <a:latin typeface="ＭＳ ゴシック" panose="020B0609070205080204" pitchFamily="49" charset="-128"/>
                <a:ea typeface="ＭＳ ゴシック" panose="020B0609070205080204" pitchFamily="49" charset="-128"/>
              </a:rPr>
              <a:t>al.</a:t>
            </a:r>
            <a:r>
              <a:rPr lang="en-US" altLang="ja-JP" sz="1200" b="1" i="1" kern="0" err="1">
                <a:solidFill>
                  <a:srgbClr val="21212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Dig</a:t>
            </a:r>
            <a:r>
              <a:rPr lang="en-US" altLang="ja-JP" sz="1200" b="1" i="1" kern="0">
                <a:solidFill>
                  <a:srgbClr val="21212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Dis Sci. 2016 May; 61(5): 1282–1293.</a:t>
            </a:r>
            <a:r>
              <a:rPr kumimoji="1" lang="en-US" altLang="ja-JP"/>
              <a:t> </a:t>
            </a:r>
            <a:endParaRPr kumimoji="1" lang="ja-JP" altLang="en-US"/>
          </a:p>
        </p:txBody>
      </p:sp>
      <p:pic>
        <p:nvPicPr>
          <p:cNvPr id="5" name="図 4">
            <a:extLst>
              <a:ext uri="{FF2B5EF4-FFF2-40B4-BE49-F238E27FC236}">
                <a16:creationId xmlns:a16="http://schemas.microsoft.com/office/drawing/2014/main" id="{E40014A7-565C-207A-B82A-3FF90BEC62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17451"/>
            <a:ext cx="7200800" cy="4621586"/>
          </a:xfrm>
          <a:prstGeom prst="rect">
            <a:avLst/>
          </a:prstGeom>
          <a:noFill/>
          <a:ln>
            <a:noFill/>
          </a:ln>
        </p:spPr>
      </p:pic>
      <p:sp>
        <p:nvSpPr>
          <p:cNvPr id="7" name="テキスト ボックス 6">
            <a:extLst>
              <a:ext uri="{FF2B5EF4-FFF2-40B4-BE49-F238E27FC236}">
                <a16:creationId xmlns:a16="http://schemas.microsoft.com/office/drawing/2014/main" id="{B32BC734-7A30-3E69-403A-0B6A508E7EDC}"/>
              </a:ext>
            </a:extLst>
          </p:cNvPr>
          <p:cNvSpPr txBox="1"/>
          <p:nvPr/>
        </p:nvSpPr>
        <p:spPr>
          <a:xfrm>
            <a:off x="251520" y="5373216"/>
            <a:ext cx="8352926" cy="1077218"/>
          </a:xfrm>
          <a:prstGeom prst="rect">
            <a:avLst/>
          </a:prstGeom>
          <a:noFill/>
        </p:spPr>
        <p:txBody>
          <a:bodyPr wrap="square">
            <a:spAutoFit/>
          </a:bodyPr>
          <a:lstStyle/>
          <a:p>
            <a:pPr algn="just"/>
            <a:r>
              <a:rPr lang="en-US"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NAFLD</a:t>
            </a:r>
            <a:r>
              <a:rPr lang="ja-JP"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のある肥満者とない肥満者の</a:t>
            </a:r>
            <a:r>
              <a:rPr lang="en-US"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de novo lipogenesis</a:t>
            </a:r>
            <a:r>
              <a:rPr lang="ja-JP"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と脂肪酸フラックスを比較。</a:t>
            </a:r>
            <a:endParaRPr lang="en-US"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低肝脂肪群（</a:t>
            </a:r>
            <a:r>
              <a:rPr lang="en-US"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52</a:t>
            </a:r>
            <a:r>
              <a:rPr lang="ja-JP"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％）では、血漿中の</a:t>
            </a:r>
            <a:r>
              <a:rPr lang="en-US"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FFA</a:t>
            </a:r>
            <a:r>
              <a:rPr lang="ja-JP"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から合成されるトリグリセリドの割合が、高肝脂肪群（</a:t>
            </a:r>
            <a:r>
              <a:rPr lang="en-US"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38</a:t>
            </a:r>
            <a:r>
              <a:rPr lang="ja-JP"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％）に比べて高</a:t>
            </a:r>
            <a:r>
              <a:rPr lang="ja-JP" altLang="en-US"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く</a:t>
            </a:r>
            <a:r>
              <a:rPr lang="en-US"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De Novo</a:t>
            </a:r>
            <a:r>
              <a:rPr lang="ja-JP"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脂肪生成によるトリグリセリドの合成は高脂肪群（</a:t>
            </a:r>
            <a:r>
              <a:rPr lang="en-US"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23</a:t>
            </a:r>
            <a:r>
              <a:rPr lang="ja-JP"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％）で低脂肪群（</a:t>
            </a:r>
            <a:r>
              <a:rPr lang="en-US"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10</a:t>
            </a:r>
            <a:r>
              <a:rPr lang="ja-JP"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より</a:t>
            </a:r>
            <a:r>
              <a:rPr lang="ja-JP"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高</a:t>
            </a:r>
            <a:r>
              <a:rPr lang="ja-JP" altLang="en-US" sz="1600" kern="100">
                <a:latin typeface="ＭＳ ゴシック" panose="020B0609070205080204" pitchFamily="49" charset="-128"/>
                <a:ea typeface="ＭＳ ゴシック" panose="020B0609070205080204" pitchFamily="49" charset="-128"/>
                <a:cs typeface="Times New Roman" panose="02020603050405020304" pitchFamily="18" charset="0"/>
              </a:rPr>
              <a:t>値</a:t>
            </a:r>
            <a:r>
              <a:rPr lang="ja-JP" altLang="ja-JP" sz="1600" kern="100">
                <a:effectLst/>
                <a:latin typeface="ＭＳ ゴシック" panose="020B0609070205080204" pitchFamily="49" charset="-128"/>
                <a:ea typeface="ＭＳ ゴシック" panose="020B0609070205080204" pitchFamily="49" charset="-128"/>
                <a:cs typeface="Times New Roman" panose="02020603050405020304" pitchFamily="18" charset="0"/>
              </a:rPr>
              <a:t>。</a:t>
            </a:r>
          </a:p>
        </p:txBody>
      </p:sp>
    </p:spTree>
    <p:extLst>
      <p:ext uri="{BB962C8B-B14F-4D97-AF65-F5344CB8AC3E}">
        <p14:creationId xmlns:p14="http://schemas.microsoft.com/office/powerpoint/2010/main" val="2823391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6E0BE1-DC58-3EA0-88F1-67A9A5A4F6F1}"/>
              </a:ext>
            </a:extLst>
          </p:cNvPr>
          <p:cNvSpPr>
            <a:spLocks noGrp="1"/>
          </p:cNvSpPr>
          <p:nvPr>
            <p:ph type="title"/>
          </p:nvPr>
        </p:nvSpPr>
        <p:spPr>
          <a:xfrm>
            <a:off x="457200" y="274638"/>
            <a:ext cx="8229600" cy="490066"/>
          </a:xfrm>
        </p:spPr>
        <p:txBody>
          <a:bodyPr>
            <a:normAutofit/>
          </a:bodyPr>
          <a:lstStyle/>
          <a:p>
            <a:pPr algn="ctr"/>
            <a:r>
              <a:rPr lang="ja-JP" altLang="ja-JP" sz="2400">
                <a:effectLst/>
                <a:latin typeface="ＭＳ ゴシック" panose="020B0609070205080204" pitchFamily="49" charset="-128"/>
                <a:ea typeface="ＭＳ ゴシック" panose="020B0609070205080204" pitchFamily="49" charset="-128"/>
                <a:cs typeface="Times New Roman" panose="02020603050405020304" pitchFamily="18" charset="0"/>
              </a:rPr>
              <a:t>砂糖の消費量と</a:t>
            </a:r>
            <a:r>
              <a:rPr lang="en-US" altLang="ja-JP" sz="2400">
                <a:effectLst/>
                <a:latin typeface="ＭＳ ゴシック" panose="020B0609070205080204" pitchFamily="49" charset="-128"/>
                <a:ea typeface="ＭＳ ゴシック" panose="020B0609070205080204" pitchFamily="49" charset="-128"/>
                <a:cs typeface="Times New Roman" panose="02020603050405020304" pitchFamily="18" charset="0"/>
              </a:rPr>
              <a:t>MASLD</a:t>
            </a:r>
            <a:r>
              <a:rPr lang="ja-JP" altLang="ja-JP" sz="2400">
                <a:effectLst/>
                <a:latin typeface="ＭＳ ゴシック" panose="020B0609070205080204" pitchFamily="49" charset="-128"/>
                <a:ea typeface="ＭＳ ゴシック" panose="020B0609070205080204" pitchFamily="49" charset="-128"/>
                <a:cs typeface="Times New Roman" panose="02020603050405020304" pitchFamily="18" charset="0"/>
              </a:rPr>
              <a:t>、肥満の割合の関連性</a:t>
            </a:r>
            <a:endParaRPr kumimoji="1" lang="ja-JP" altLang="en-US" sz="2400">
              <a:latin typeface="ＭＳ ゴシック" panose="020B0609070205080204" pitchFamily="49" charset="-128"/>
              <a:ea typeface="ＭＳ ゴシック" panose="020B0609070205080204" pitchFamily="49" charset="-128"/>
            </a:endParaRPr>
          </a:p>
        </p:txBody>
      </p:sp>
      <p:sp>
        <p:nvSpPr>
          <p:cNvPr id="3" name="テキスト プレースホルダー 2">
            <a:extLst>
              <a:ext uri="{FF2B5EF4-FFF2-40B4-BE49-F238E27FC236}">
                <a16:creationId xmlns:a16="http://schemas.microsoft.com/office/drawing/2014/main" id="{9C85D78B-1395-9F60-CD43-049BF781C638}"/>
              </a:ext>
            </a:extLst>
          </p:cNvPr>
          <p:cNvSpPr>
            <a:spLocks noGrp="1"/>
          </p:cNvSpPr>
          <p:nvPr>
            <p:ph type="body" sz="quarter" idx="13"/>
          </p:nvPr>
        </p:nvSpPr>
        <p:spPr>
          <a:xfrm>
            <a:off x="3995936" y="6581001"/>
            <a:ext cx="4968552" cy="276999"/>
          </a:xfrm>
        </p:spPr>
        <p:txBody>
          <a:bodyPr/>
          <a:lstStyle/>
          <a:p>
            <a:r>
              <a:rPr kumimoji="1" lang="en-US" altLang="ja-JP" sz="1200" b="1" i="1"/>
              <a:t>Jensen T.</a:t>
            </a:r>
            <a:r>
              <a:rPr lang="en-US" altLang="ja-JP" sz="1200" b="1" i="1" kern="0">
                <a:latin typeface="Helvetica" panose="020B0604020202020204" pitchFamily="34" charset="0"/>
                <a:ea typeface="ＭＳ Ｐゴシック" panose="020B0600070205080204" pitchFamily="50" charset="-128"/>
                <a:cs typeface="Times New Roman" panose="02020603050405020304" pitchFamily="18" charset="0"/>
              </a:rPr>
              <a:t> J Hepatol. 2018 May; 68(5): 1063–1075</a:t>
            </a:r>
            <a:r>
              <a:rPr kumimoji="1" lang="en-US" altLang="ja-JP"/>
              <a:t> </a:t>
            </a:r>
            <a:endParaRPr kumimoji="1" lang="ja-JP" altLang="en-US"/>
          </a:p>
        </p:txBody>
      </p:sp>
      <p:pic>
        <p:nvPicPr>
          <p:cNvPr id="5" name="図 4" descr="グラフ, 折れ線グラフ&#10;&#10;自動的に生成された説明">
            <a:extLst>
              <a:ext uri="{FF2B5EF4-FFF2-40B4-BE49-F238E27FC236}">
                <a16:creationId xmlns:a16="http://schemas.microsoft.com/office/drawing/2014/main" id="{E57F0256-52DD-26C0-D7A3-44DEB3EED178}"/>
              </a:ext>
            </a:extLst>
          </p:cNvPr>
          <p:cNvPicPr>
            <a:picLocks noChangeAspect="1"/>
          </p:cNvPicPr>
          <p:nvPr/>
        </p:nvPicPr>
        <p:blipFill rotWithShape="1">
          <a:blip r:embed="rId2">
            <a:extLst>
              <a:ext uri="{28A0092B-C50C-407E-A947-70E740481C1C}">
                <a14:useLocalDpi xmlns:a14="http://schemas.microsoft.com/office/drawing/2010/main" val="0"/>
              </a:ext>
            </a:extLst>
          </a:blip>
          <a:srcRect t="4749" b="-4749"/>
          <a:stretch/>
        </p:blipFill>
        <p:spPr bwMode="auto">
          <a:xfrm>
            <a:off x="683568" y="908720"/>
            <a:ext cx="7680500" cy="4859921"/>
          </a:xfrm>
          <a:prstGeom prst="rect">
            <a:avLst/>
          </a:prstGeom>
          <a:noFill/>
          <a:ln>
            <a:noFill/>
          </a:ln>
        </p:spPr>
      </p:pic>
    </p:spTree>
    <p:extLst>
      <p:ext uri="{BB962C8B-B14F-4D97-AF65-F5344CB8AC3E}">
        <p14:creationId xmlns:p14="http://schemas.microsoft.com/office/powerpoint/2010/main" val="39745075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ビジネス">
  <a:themeElements>
    <a:clrScheme name="ビジネス">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ビジネス">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ビジネス">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3_ミネブロ　オレンジ案">
  <a:themeElements>
    <a:clrScheme name="ユーザー定義 40">
      <a:dk1>
        <a:sysClr val="windowText" lastClr="000000"/>
      </a:dk1>
      <a:lt1>
        <a:sysClr val="window" lastClr="FFFFFF"/>
      </a:lt1>
      <a:dk2>
        <a:srgbClr val="512D6D"/>
      </a:dk2>
      <a:lt2>
        <a:srgbClr val="A7A8AA"/>
      </a:lt2>
      <a:accent1>
        <a:srgbClr val="8031A7"/>
      </a:accent1>
      <a:accent2>
        <a:srgbClr val="A51890"/>
      </a:accent2>
      <a:accent3>
        <a:srgbClr val="FF6A13"/>
      </a:accent3>
      <a:accent4>
        <a:srgbClr val="FF9E1B"/>
      </a:accent4>
      <a:accent5>
        <a:srgbClr val="FFB81C"/>
      </a:accent5>
      <a:accent6>
        <a:srgbClr val="FFCD00"/>
      </a:accent6>
      <a:hlink>
        <a:srgbClr val="A51890"/>
      </a:hlink>
      <a:folHlink>
        <a:srgbClr val="702082"/>
      </a:folHlink>
    </a:clrScheme>
    <a:fontScheme name="ユーザー定義 6">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noFill/>
        <a:ln w="9525" cap="rnd">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objectDefaults>
  <a:extraClrScheme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4">
      <a:majorFont>
        <a:latin typeface="Arial"/>
        <a:ea typeface="ＭＳ Ｐゴシック"/>
        <a:cs typeface="Osaka"/>
      </a:majorFont>
      <a:minorFont>
        <a:latin typeface="Arial"/>
        <a:ea typeface="ＭＳ Ｐゴシック"/>
        <a:cs typeface="Osak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4">
      <a:majorFont>
        <a:latin typeface="Arial"/>
        <a:ea typeface="ＭＳ Ｐゴシック"/>
        <a:cs typeface="Osaka"/>
      </a:majorFont>
      <a:minorFont>
        <a:latin typeface="Arial"/>
        <a:ea typeface="ＭＳ Ｐゴシック"/>
        <a:cs typeface="Osak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3">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Edge02">
  <a:themeElements>
    <a:clrScheme name="エンレスト スピスラ2020">
      <a:dk1>
        <a:sysClr val="windowText" lastClr="000000"/>
      </a:dk1>
      <a:lt1>
        <a:sysClr val="window" lastClr="FFFFFF"/>
      </a:lt1>
      <a:dk2>
        <a:srgbClr val="E62F4B"/>
      </a:dk2>
      <a:lt2>
        <a:srgbClr val="E7E6E6"/>
      </a:lt2>
      <a:accent1>
        <a:srgbClr val="002FCA"/>
      </a:accent1>
      <a:accent2>
        <a:srgbClr val="ED7D31"/>
      </a:accent2>
      <a:accent3>
        <a:srgbClr val="604296"/>
      </a:accent3>
      <a:accent4>
        <a:srgbClr val="FFC000"/>
      </a:accent4>
      <a:accent5>
        <a:srgbClr val="5B9BD5"/>
      </a:accent5>
      <a:accent6>
        <a:srgbClr val="70AD47"/>
      </a:accent6>
      <a:hlink>
        <a:srgbClr val="0563C1"/>
      </a:hlink>
      <a:folHlink>
        <a:srgbClr val="954F72"/>
      </a:folHlink>
    </a:clrScheme>
    <a:fontScheme name="ALL Meiryo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DCC7"/>
            </a:gs>
            <a:gs pos="50000">
              <a:srgbClr val="FFE8E4"/>
            </a:gs>
            <a:gs pos="100000">
              <a:srgbClr val="FFF2F5"/>
            </a:gs>
          </a:gsLst>
          <a:lin ang="5400000" scaled="1"/>
          <a:tileRect/>
        </a:gra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2_Edge02">
  <a:themeElements>
    <a:clrScheme name="エンレスト スピスラ2020">
      <a:dk1>
        <a:sysClr val="windowText" lastClr="000000"/>
      </a:dk1>
      <a:lt1>
        <a:sysClr val="window" lastClr="FFFFFF"/>
      </a:lt1>
      <a:dk2>
        <a:srgbClr val="E62F4B"/>
      </a:dk2>
      <a:lt2>
        <a:srgbClr val="E7E6E6"/>
      </a:lt2>
      <a:accent1>
        <a:srgbClr val="002FCA"/>
      </a:accent1>
      <a:accent2>
        <a:srgbClr val="ED7D31"/>
      </a:accent2>
      <a:accent3>
        <a:srgbClr val="604296"/>
      </a:accent3>
      <a:accent4>
        <a:srgbClr val="FFC000"/>
      </a:accent4>
      <a:accent5>
        <a:srgbClr val="5B9BD5"/>
      </a:accent5>
      <a:accent6>
        <a:srgbClr val="70AD47"/>
      </a:accent6>
      <a:hlink>
        <a:srgbClr val="0563C1"/>
      </a:hlink>
      <a:folHlink>
        <a:srgbClr val="954F72"/>
      </a:folHlink>
    </a:clrScheme>
    <a:fontScheme name="ALL Meiryo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20000"/>
            <a:lumOff val="80000"/>
          </a:schemeClr>
        </a:solidFill>
        <a:ln>
          <a:solidFill>
            <a:srgbClr val="FF0000"/>
          </a:solidFill>
        </a:ln>
      </a:spPr>
      <a:bodyPr rtlCol="0" anchor="ctr"/>
      <a:lstStyle>
        <a:defPPr algn="l">
          <a:defRPr kumimoji="1" sz="105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Edge02">
  <a:themeElements>
    <a:clrScheme name="エンレスト スピスラ2020">
      <a:dk1>
        <a:sysClr val="windowText" lastClr="000000"/>
      </a:dk1>
      <a:lt1>
        <a:sysClr val="window" lastClr="FFFFFF"/>
      </a:lt1>
      <a:dk2>
        <a:srgbClr val="E62F4B"/>
      </a:dk2>
      <a:lt2>
        <a:srgbClr val="E7E6E6"/>
      </a:lt2>
      <a:accent1>
        <a:srgbClr val="002FCA"/>
      </a:accent1>
      <a:accent2>
        <a:srgbClr val="ED7D31"/>
      </a:accent2>
      <a:accent3>
        <a:srgbClr val="604296"/>
      </a:accent3>
      <a:accent4>
        <a:srgbClr val="FFC000"/>
      </a:accent4>
      <a:accent5>
        <a:srgbClr val="5B9BD5"/>
      </a:accent5>
      <a:accent6>
        <a:srgbClr val="70AD47"/>
      </a:accent6>
      <a:hlink>
        <a:srgbClr val="0563C1"/>
      </a:hlink>
      <a:folHlink>
        <a:srgbClr val="954F72"/>
      </a:folHlink>
    </a:clrScheme>
    <a:fontScheme name="ALL Meiryo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FF0000"/>
          </a:solidFill>
        </a:ln>
      </a:spPr>
      <a:bodyPr rtlCol="0" anchor="ctr"/>
      <a:lstStyle>
        <a:defPPr algn="ctr">
          <a:defRPr kumimoji="1" sz="1050" dirty="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Urban</Template>
  <TotalTime>7</TotalTime>
  <Words>2577</Words>
  <Application>Microsoft Office PowerPoint</Application>
  <PresentationFormat>画面に合わせる (4:3)</PresentationFormat>
  <Paragraphs>390</Paragraphs>
  <Slides>45</Slides>
  <Notes>3</Notes>
  <HiddenSlides>0</HiddenSlides>
  <MMClips>0</MMClips>
  <ScaleCrop>false</ScaleCrop>
  <HeadingPairs>
    <vt:vector size="6" baseType="variant">
      <vt:variant>
        <vt:lpstr>使用されているフォント</vt:lpstr>
      </vt:variant>
      <vt:variant>
        <vt:i4>20</vt:i4>
      </vt:variant>
      <vt:variant>
        <vt:lpstr>テーマ</vt:lpstr>
      </vt:variant>
      <vt:variant>
        <vt:i4>10</vt:i4>
      </vt:variant>
      <vt:variant>
        <vt:lpstr>スライド タイトル</vt:lpstr>
      </vt:variant>
      <vt:variant>
        <vt:i4>45</vt:i4>
      </vt:variant>
    </vt:vector>
  </HeadingPairs>
  <TitlesOfParts>
    <vt:vector size="75" baseType="lpstr">
      <vt:lpstr>Meiryo UI</vt:lpstr>
      <vt:lpstr>ＭＳ Ｐゴシック</vt:lpstr>
      <vt:lpstr>ＭＳ ゴシック</vt:lpstr>
      <vt:lpstr>Meiryo</vt:lpstr>
      <vt:lpstr>Meiryo</vt:lpstr>
      <vt:lpstr>游ゴシック</vt:lpstr>
      <vt:lpstr>游ゴシック Light</vt:lpstr>
      <vt:lpstr>游明朝</vt:lpstr>
      <vt:lpstr>Arial</vt:lpstr>
      <vt:lpstr>Calibri</vt:lpstr>
      <vt:lpstr>Courier New</vt:lpstr>
      <vt:lpstr>Helvetica</vt:lpstr>
      <vt:lpstr>Lucida Sans Unicode</vt:lpstr>
      <vt:lpstr>Merriweather</vt:lpstr>
      <vt:lpstr>Segoe UI</vt:lpstr>
      <vt:lpstr>Times New Roman</vt:lpstr>
      <vt:lpstr>Verdana</vt:lpstr>
      <vt:lpstr>Wingdings</vt:lpstr>
      <vt:lpstr>Wingdings 2</vt:lpstr>
      <vt:lpstr>Wingdings 3</vt:lpstr>
      <vt:lpstr>ビジネス</vt:lpstr>
      <vt:lpstr>1_デザインの設定</vt:lpstr>
      <vt:lpstr>2_デザインの設定</vt:lpstr>
      <vt:lpstr>3_デザインの設定</vt:lpstr>
      <vt:lpstr>Office テーマ</vt:lpstr>
      <vt:lpstr>3_Office テーマ</vt:lpstr>
      <vt:lpstr>1_Edge02</vt:lpstr>
      <vt:lpstr>2_Edge02</vt:lpstr>
      <vt:lpstr>Edge02</vt:lpstr>
      <vt:lpstr>3_ミネブロ　オレンジ案</vt:lpstr>
      <vt:lpstr>高中性脂肪血症に対する治療そのものが 代謝機能障害関連脂肪性肝疾患(MASLD)に有用なのか？</vt:lpstr>
      <vt:lpstr>ＣＯ Ｉ 開示 　 発表者名：　中島　滋夫</vt:lpstr>
      <vt:lpstr>脂肪性肝疾患の日本語病名に関して 日本消化器病学会と日本肝臓学会が合同で検討</vt:lpstr>
      <vt:lpstr>MASLDの治療の基本は</vt:lpstr>
      <vt:lpstr>冬眠する前に果糖をとる動物</vt:lpstr>
      <vt:lpstr>砂糖は糖の結晶で主成分はSucrose(ショ糖）</vt:lpstr>
      <vt:lpstr>フルクトースとグルコースの代謝の違い</vt:lpstr>
      <vt:lpstr>De Novo脂肪生成はMASLDの中心的な異常である</vt:lpstr>
      <vt:lpstr>砂糖の消費量とMASLD、肥満の割合の関連性</vt:lpstr>
      <vt:lpstr>MASLD患者の脂質制限と糖質制限の減少率(%)</vt:lpstr>
      <vt:lpstr>ラットの40%ショ糖投与4週間後の変化率</vt:lpstr>
      <vt:lpstr>総死亡のリスクとその各要素</vt:lpstr>
      <vt:lpstr>寿命に関係する遺伝子</vt:lpstr>
      <vt:lpstr>PowerPoint プレゼンテーション</vt:lpstr>
      <vt:lpstr>PowerPoint プレゼンテーション</vt:lpstr>
      <vt:lpstr>PowerPoint プレゼンテーション</vt:lpstr>
      <vt:lpstr>老化の特徴</vt:lpstr>
      <vt:lpstr>老化細胞蓄積の閾値仮説</vt:lpstr>
      <vt:lpstr>カナグリフロジン短期投与による老化抑制への影響</vt:lpstr>
      <vt:lpstr>内臓脂肪組織における老化細胞に対するインスリン治療の影響</vt:lpstr>
      <vt:lpstr>老化表現型に対するSGLT2阻害剤の効果</vt:lpstr>
      <vt:lpstr>Mortality of MASLD in U.S.</vt:lpstr>
      <vt:lpstr>MASLDと心血管疾患および全死亡との関連 UK Biobankに基づく大規模前向きコホート研究 </vt:lpstr>
      <vt:lpstr> 脂肪肝指数と心血管疾患および全死因死亡率の関連性  </vt:lpstr>
      <vt:lpstr>MASLDと全癌の累積発生率</vt:lpstr>
      <vt:lpstr>MASLDと癌の発生率</vt:lpstr>
      <vt:lpstr>Pemafibrate, a New Selective PPARα Modulator</vt:lpstr>
      <vt:lpstr>Incidence　Rate of adverse liver events </vt:lpstr>
      <vt:lpstr>MASHを対象としたPemafibrateとプラセボとの比較試験 MRI-PDFFによる肝脂肪量（A）およびMREによる肝硬度（B）のベースラインから72週までの変化率 </vt:lpstr>
      <vt:lpstr>PemafibrateとTofogliflozinの併用投与による MASH実験モデルマウスの病理組織の改善効果</vt:lpstr>
      <vt:lpstr>Ⅳ型コラーゲン7Sの変化</vt:lpstr>
      <vt:lpstr>腹部CTによるL/S比の変化</vt:lpstr>
      <vt:lpstr>腹部CTによるL/S比の変化</vt:lpstr>
      <vt:lpstr>Case　 50歳　♂</vt:lpstr>
      <vt:lpstr>Case  50歳　♂　血液尿検査</vt:lpstr>
      <vt:lpstr>Case 腹部造影CT</vt:lpstr>
      <vt:lpstr>Case  50歳　♂</vt:lpstr>
      <vt:lpstr>Case  50歳　♂</vt:lpstr>
      <vt:lpstr>MASHにおけるPPARαの作用機序</vt:lpstr>
      <vt:lpstr>ぺマフィブラートのMASLDへの作用</vt:lpstr>
      <vt:lpstr>肝細胞におけるインスリン抵抗性発現の機序</vt:lpstr>
      <vt:lpstr>肝細胞における選択的インスリン抵抗性発現</vt:lpstr>
      <vt:lpstr>MASLD発症制御の分子メカニズム</vt:lpstr>
      <vt:lpstr>冬眠する前に果糖をとる動物</vt:lpstr>
      <vt:lpstr>結語</vt:lpstr>
    </vt:vector>
  </TitlesOfParts>
  <Company>Boehringer Ingelheim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糖尿病治療について</dc:title>
  <dc:creator>zxTOK Takahashi,Atsushi (SL_HK) EXTERNAL</dc:creator>
  <cp:lastModifiedBy>滋夫 中島</cp:lastModifiedBy>
  <cp:revision>2</cp:revision>
  <dcterms:created xsi:type="dcterms:W3CDTF">2017-03-03T02:35:38Z</dcterms:created>
  <dcterms:modified xsi:type="dcterms:W3CDTF">2026-03-01T07:47:09Z</dcterms:modified>
</cp:coreProperties>
</file>