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964" r:id="rId2"/>
    <p:sldMasterId id="2147483867" r:id="rId3"/>
  </p:sldMasterIdLst>
  <p:notesMasterIdLst>
    <p:notesMasterId r:id="rId44"/>
  </p:notesMasterIdLst>
  <p:sldIdLst>
    <p:sldId id="256" r:id="rId4"/>
    <p:sldId id="290" r:id="rId5"/>
    <p:sldId id="2324" r:id="rId6"/>
    <p:sldId id="2327" r:id="rId7"/>
    <p:sldId id="2134803779" r:id="rId8"/>
    <p:sldId id="2134803789" r:id="rId9"/>
    <p:sldId id="2134803793" r:id="rId10"/>
    <p:sldId id="2134803841" r:id="rId11"/>
    <p:sldId id="2134803769" r:id="rId12"/>
    <p:sldId id="2134803803" r:id="rId13"/>
    <p:sldId id="2134803787" r:id="rId14"/>
    <p:sldId id="2134803772" r:id="rId15"/>
    <p:sldId id="298" r:id="rId16"/>
    <p:sldId id="2134803751" r:id="rId17"/>
    <p:sldId id="2134803840" r:id="rId18"/>
    <p:sldId id="2134803795" r:id="rId19"/>
    <p:sldId id="2134803733" r:id="rId20"/>
    <p:sldId id="2134803744" r:id="rId21"/>
    <p:sldId id="2338" r:id="rId22"/>
    <p:sldId id="2362" r:id="rId23"/>
    <p:sldId id="2214" r:id="rId24"/>
    <p:sldId id="2134803816" r:id="rId25"/>
    <p:sldId id="2134803822" r:id="rId26"/>
    <p:sldId id="2134803825" r:id="rId27"/>
    <p:sldId id="2134803826" r:id="rId28"/>
    <p:sldId id="2134803827" r:id="rId29"/>
    <p:sldId id="2134803828" r:id="rId30"/>
    <p:sldId id="2134803831" r:id="rId31"/>
    <p:sldId id="2134803941" r:id="rId32"/>
    <p:sldId id="2134803942" r:id="rId33"/>
    <p:sldId id="2134803943" r:id="rId34"/>
    <p:sldId id="2134803844" r:id="rId35"/>
    <p:sldId id="2134803933" r:id="rId36"/>
    <p:sldId id="2134803832" r:id="rId37"/>
    <p:sldId id="2134803811" r:id="rId38"/>
    <p:sldId id="2134803810" r:id="rId39"/>
    <p:sldId id="2134803946" r:id="rId40"/>
    <p:sldId id="2134803859" r:id="rId41"/>
    <p:sldId id="2134803944" r:id="rId42"/>
    <p:sldId id="301" r:id="rId4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291" autoAdjust="0"/>
    <p:restoredTop sz="94652" autoAdjust="0"/>
  </p:normalViewPr>
  <p:slideViewPr>
    <p:cSldViewPr snapToGrid="0">
      <p:cViewPr varScale="1">
        <p:scale>
          <a:sx n="144" d="100"/>
          <a:sy n="144" d="100"/>
        </p:scale>
        <p:origin x="848" y="312"/>
      </p:cViewPr>
      <p:guideLst/>
    </p:cSldViewPr>
  </p:slideViewPr>
  <p:notesTextViewPr>
    <p:cViewPr>
      <p:scale>
        <a:sx n="1" d="1"/>
        <a:sy n="1" d="1"/>
      </p:scale>
      <p:origin x="0" y="0"/>
    </p:cViewPr>
  </p:notesTextViewPr>
  <p:sorterViewPr>
    <p:cViewPr varScale="1">
      <p:scale>
        <a:sx n="100" d="100"/>
        <a:sy n="100" d="100"/>
      </p:scale>
      <p:origin x="0" y="-13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糸球体肥大</c:v>
                </c:pt>
                <c:pt idx="1">
                  <c:v>動脈内膜狭窄</c:v>
                </c:pt>
                <c:pt idx="2">
                  <c:v>全節性硬化</c:v>
                </c:pt>
                <c:pt idx="3">
                  <c:v>間質線維症</c:v>
                </c:pt>
              </c:strCache>
            </c:strRef>
          </c:cat>
          <c:val>
            <c:numRef>
              <c:f>Sheet1!$B$2:$B$5</c:f>
              <c:numCache>
                <c:formatCode>General</c:formatCode>
                <c:ptCount val="4"/>
                <c:pt idx="0">
                  <c:v>2.41</c:v>
                </c:pt>
                <c:pt idx="1">
                  <c:v>2.0299999999999998</c:v>
                </c:pt>
                <c:pt idx="2">
                  <c:v>1.54</c:v>
                </c:pt>
                <c:pt idx="3">
                  <c:v>1.28</c:v>
                </c:pt>
              </c:numCache>
            </c:numRef>
          </c:val>
          <c:extLst>
            <c:ext xmlns:c16="http://schemas.microsoft.com/office/drawing/2014/chart" uri="{C3380CC4-5D6E-409C-BE32-E72D297353CC}">
              <c16:uniqueId val="{00000000-AD8B-4075-BF1C-9A845D6E70AD}"/>
            </c:ext>
          </c:extLst>
        </c:ser>
        <c:dLbls>
          <c:showLegendKey val="0"/>
          <c:showVal val="0"/>
          <c:showCatName val="0"/>
          <c:showSerName val="0"/>
          <c:showPercent val="0"/>
          <c:showBubbleSize val="0"/>
        </c:dLbls>
        <c:gapWidth val="219"/>
        <c:overlap val="-27"/>
        <c:axId val="916013104"/>
        <c:axId val="1202531775"/>
      </c:barChart>
      <c:catAx>
        <c:axId val="91601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202531775"/>
        <c:crosses val="autoZero"/>
        <c:auto val="1"/>
        <c:lblAlgn val="ctr"/>
        <c:lblOffset val="100"/>
        <c:noMultiLvlLbl val="0"/>
      </c:catAx>
      <c:valAx>
        <c:axId val="1202531775"/>
        <c:scaling>
          <c:orientation val="minMax"/>
          <c:max val="2.5"/>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916013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37957313213662"/>
          <c:y val="8.2342567132526454E-2"/>
          <c:w val="0.88275869053345823"/>
          <c:h val="0.76598867006806559"/>
        </c:manualLayout>
      </c:layout>
      <c:barChart>
        <c:barDir val="col"/>
        <c:grouping val="clustered"/>
        <c:varyColors val="0"/>
        <c:ser>
          <c:idx val="0"/>
          <c:order val="0"/>
          <c:tx>
            <c:strRef>
              <c:f>Sheet1!$B$1</c:f>
              <c:strCache>
                <c:ptCount val="1"/>
                <c:pt idx="0">
                  <c:v>DM(+)</c:v>
                </c:pt>
              </c:strCache>
            </c:strRef>
          </c:tx>
          <c:spPr>
            <a:solidFill>
              <a:schemeClr val="accent1"/>
            </a:solidFill>
            <a:ln>
              <a:noFill/>
            </a:ln>
            <a:effectLst/>
          </c:spPr>
          <c:invertIfNegative val="0"/>
          <c:cat>
            <c:numRef>
              <c:f>Sheet1!$A$2:$A$6</c:f>
              <c:numCache>
                <c:formatCode>General</c:formatCode>
                <c:ptCount val="5"/>
                <c:pt idx="0">
                  <c:v>-10</c:v>
                </c:pt>
                <c:pt idx="1">
                  <c:v>-5</c:v>
                </c:pt>
                <c:pt idx="2">
                  <c:v>-2.5</c:v>
                </c:pt>
                <c:pt idx="3">
                  <c:v>0</c:v>
                </c:pt>
                <c:pt idx="4">
                  <c:v>2.5</c:v>
                </c:pt>
              </c:numCache>
            </c:numRef>
          </c:cat>
          <c:val>
            <c:numRef>
              <c:f>Sheet1!$B$2:$B$6</c:f>
              <c:numCache>
                <c:formatCode>General</c:formatCode>
                <c:ptCount val="5"/>
                <c:pt idx="0">
                  <c:v>42</c:v>
                </c:pt>
                <c:pt idx="1">
                  <c:v>33</c:v>
                </c:pt>
                <c:pt idx="2">
                  <c:v>29</c:v>
                </c:pt>
                <c:pt idx="3">
                  <c:v>26</c:v>
                </c:pt>
                <c:pt idx="4">
                  <c:v>20</c:v>
                </c:pt>
              </c:numCache>
            </c:numRef>
          </c:val>
          <c:extLst>
            <c:ext xmlns:c16="http://schemas.microsoft.com/office/drawing/2014/chart" uri="{C3380CC4-5D6E-409C-BE32-E72D297353CC}">
              <c16:uniqueId val="{00000000-38CA-4531-87EE-CB53B4E75A90}"/>
            </c:ext>
          </c:extLst>
        </c:ser>
        <c:ser>
          <c:idx val="1"/>
          <c:order val="1"/>
          <c:tx>
            <c:strRef>
              <c:f>Sheet1!$C$1</c:f>
              <c:strCache>
                <c:ptCount val="1"/>
                <c:pt idx="0">
                  <c:v>DM(-)</c:v>
                </c:pt>
              </c:strCache>
            </c:strRef>
          </c:tx>
          <c:spPr>
            <a:solidFill>
              <a:schemeClr val="accent2"/>
            </a:solidFill>
            <a:ln>
              <a:noFill/>
            </a:ln>
            <a:effectLst/>
          </c:spPr>
          <c:invertIfNegative val="0"/>
          <c:cat>
            <c:numRef>
              <c:f>Sheet1!$A$2:$A$6</c:f>
              <c:numCache>
                <c:formatCode>General</c:formatCode>
                <c:ptCount val="5"/>
                <c:pt idx="0">
                  <c:v>-10</c:v>
                </c:pt>
                <c:pt idx="1">
                  <c:v>-5</c:v>
                </c:pt>
                <c:pt idx="2">
                  <c:v>-2.5</c:v>
                </c:pt>
                <c:pt idx="3">
                  <c:v>0</c:v>
                </c:pt>
                <c:pt idx="4">
                  <c:v>2.5</c:v>
                </c:pt>
              </c:numCache>
            </c:numRef>
          </c:cat>
          <c:val>
            <c:numRef>
              <c:f>Sheet1!$C$2:$C$6</c:f>
              <c:numCache>
                <c:formatCode>General</c:formatCode>
                <c:ptCount val="5"/>
                <c:pt idx="0">
                  <c:v>38</c:v>
                </c:pt>
                <c:pt idx="1">
                  <c:v>27</c:v>
                </c:pt>
                <c:pt idx="2">
                  <c:v>22</c:v>
                </c:pt>
                <c:pt idx="3">
                  <c:v>17</c:v>
                </c:pt>
                <c:pt idx="4">
                  <c:v>12</c:v>
                </c:pt>
              </c:numCache>
            </c:numRef>
          </c:val>
          <c:extLst>
            <c:ext xmlns:c16="http://schemas.microsoft.com/office/drawing/2014/chart" uri="{C3380CC4-5D6E-409C-BE32-E72D297353CC}">
              <c16:uniqueId val="{00000001-38CA-4531-87EE-CB53B4E75A90}"/>
            </c:ext>
          </c:extLst>
        </c:ser>
        <c:dLbls>
          <c:showLegendKey val="0"/>
          <c:showVal val="0"/>
          <c:showCatName val="0"/>
          <c:showSerName val="0"/>
          <c:showPercent val="0"/>
          <c:showBubbleSize val="0"/>
        </c:dLbls>
        <c:gapWidth val="219"/>
        <c:overlap val="-27"/>
        <c:axId val="27298112"/>
        <c:axId val="24386800"/>
      </c:barChart>
      <c:catAx>
        <c:axId val="27298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4386800"/>
        <c:crosses val="autoZero"/>
        <c:auto val="1"/>
        <c:lblAlgn val="ctr"/>
        <c:lblOffset val="100"/>
        <c:noMultiLvlLbl val="0"/>
      </c:catAx>
      <c:valAx>
        <c:axId val="24386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7298112"/>
        <c:crosses val="autoZero"/>
        <c:crossBetween val="between"/>
      </c:valAx>
      <c:spPr>
        <a:noFill/>
        <a:ln>
          <a:noFill/>
        </a:ln>
        <a:effectLst/>
      </c:spPr>
    </c:plotArea>
    <c:legend>
      <c:legendPos val="b"/>
      <c:layout>
        <c:manualLayout>
          <c:xMode val="edge"/>
          <c:yMode val="edge"/>
          <c:x val="0.33633845608527224"/>
          <c:y val="0.92743094718682795"/>
          <c:w val="0.32732308782945541"/>
          <c:h val="7.256905281317196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Sheet1!$B$1</c:f>
              <c:strCache>
                <c:ptCount val="1"/>
                <c:pt idx="0">
                  <c:v>DM(+)</c:v>
                </c:pt>
              </c:strCache>
            </c:strRef>
          </c:tx>
          <c:spPr>
            <a:solidFill>
              <a:schemeClr val="accent6">
                <a:tint val="77000"/>
              </a:schemeClr>
            </a:solidFill>
            <a:ln>
              <a:noFill/>
            </a:ln>
            <a:effectLst/>
          </c:spPr>
          <c:invertIfNegative val="0"/>
          <c:cat>
            <c:numRef>
              <c:f>Sheet1!$A$2:$A$7</c:f>
              <c:numCache>
                <c:formatCode>General</c:formatCode>
                <c:ptCount val="6"/>
                <c:pt idx="0">
                  <c:v>-60</c:v>
                </c:pt>
                <c:pt idx="1">
                  <c:v>-40</c:v>
                </c:pt>
                <c:pt idx="2">
                  <c:v>-20</c:v>
                </c:pt>
                <c:pt idx="3">
                  <c:v>0</c:v>
                </c:pt>
                <c:pt idx="4">
                  <c:v>20</c:v>
                </c:pt>
                <c:pt idx="5">
                  <c:v>40</c:v>
                </c:pt>
              </c:numCache>
            </c:numRef>
          </c:cat>
          <c:val>
            <c:numRef>
              <c:f>Sheet1!$B$2:$B$7</c:f>
              <c:numCache>
                <c:formatCode>General</c:formatCode>
                <c:ptCount val="6"/>
                <c:pt idx="0">
                  <c:v>0.7</c:v>
                </c:pt>
                <c:pt idx="1">
                  <c:v>1</c:v>
                </c:pt>
                <c:pt idx="2">
                  <c:v>2.8</c:v>
                </c:pt>
                <c:pt idx="3">
                  <c:v>2.4</c:v>
                </c:pt>
                <c:pt idx="4">
                  <c:v>3</c:v>
                </c:pt>
                <c:pt idx="5">
                  <c:v>3.3</c:v>
                </c:pt>
              </c:numCache>
            </c:numRef>
          </c:val>
          <c:extLst>
            <c:ext xmlns:c16="http://schemas.microsoft.com/office/drawing/2014/chart" uri="{C3380CC4-5D6E-409C-BE32-E72D297353CC}">
              <c16:uniqueId val="{00000000-80CB-4D3D-8795-0B79E7D7C858}"/>
            </c:ext>
          </c:extLst>
        </c:ser>
        <c:ser>
          <c:idx val="1"/>
          <c:order val="1"/>
          <c:tx>
            <c:strRef>
              <c:f>Sheet1!$C$1</c:f>
              <c:strCache>
                <c:ptCount val="1"/>
                <c:pt idx="0">
                  <c:v>DM(-)</c:v>
                </c:pt>
              </c:strCache>
            </c:strRef>
          </c:tx>
          <c:spPr>
            <a:solidFill>
              <a:schemeClr val="accent6">
                <a:shade val="76000"/>
              </a:schemeClr>
            </a:solidFill>
            <a:ln>
              <a:noFill/>
            </a:ln>
            <a:effectLst/>
          </c:spPr>
          <c:invertIfNegative val="0"/>
          <c:cat>
            <c:numRef>
              <c:f>Sheet1!$A$2:$A$7</c:f>
              <c:numCache>
                <c:formatCode>General</c:formatCode>
                <c:ptCount val="6"/>
                <c:pt idx="0">
                  <c:v>-60</c:v>
                </c:pt>
                <c:pt idx="1">
                  <c:v>-40</c:v>
                </c:pt>
                <c:pt idx="2">
                  <c:v>-20</c:v>
                </c:pt>
                <c:pt idx="3">
                  <c:v>0</c:v>
                </c:pt>
                <c:pt idx="4">
                  <c:v>20</c:v>
                </c:pt>
                <c:pt idx="5">
                  <c:v>40</c:v>
                </c:pt>
              </c:numCache>
            </c:numRef>
          </c:cat>
          <c:val>
            <c:numRef>
              <c:f>Sheet1!$C$2:$C$7</c:f>
              <c:numCache>
                <c:formatCode>General</c:formatCode>
                <c:ptCount val="6"/>
                <c:pt idx="0">
                  <c:v>0.8</c:v>
                </c:pt>
                <c:pt idx="1">
                  <c:v>1.2</c:v>
                </c:pt>
                <c:pt idx="2">
                  <c:v>2.8</c:v>
                </c:pt>
                <c:pt idx="3">
                  <c:v>2.2999999999999998</c:v>
                </c:pt>
                <c:pt idx="4">
                  <c:v>2.8</c:v>
                </c:pt>
                <c:pt idx="5">
                  <c:v>3.2</c:v>
                </c:pt>
              </c:numCache>
            </c:numRef>
          </c:val>
          <c:extLst>
            <c:ext xmlns:c16="http://schemas.microsoft.com/office/drawing/2014/chart" uri="{C3380CC4-5D6E-409C-BE32-E72D297353CC}">
              <c16:uniqueId val="{00000001-80CB-4D3D-8795-0B79E7D7C858}"/>
            </c:ext>
          </c:extLst>
        </c:ser>
        <c:dLbls>
          <c:showLegendKey val="0"/>
          <c:showVal val="0"/>
          <c:showCatName val="0"/>
          <c:showSerName val="0"/>
          <c:showPercent val="0"/>
          <c:showBubbleSize val="0"/>
        </c:dLbls>
        <c:gapWidth val="219"/>
        <c:overlap val="-27"/>
        <c:axId val="834208591"/>
        <c:axId val="190061503"/>
      </c:barChart>
      <c:catAx>
        <c:axId val="834208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90061503"/>
        <c:crosses val="autoZero"/>
        <c:auto val="1"/>
        <c:lblAlgn val="ctr"/>
        <c:lblOffset val="100"/>
        <c:noMultiLvlLbl val="0"/>
      </c:catAx>
      <c:valAx>
        <c:axId val="1900615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342085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Q2vsQ1</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 </c:v>
                </c:pt>
                <c:pt idx="1">
                  <c:v> </c:v>
                </c:pt>
                <c:pt idx="2">
                  <c:v> </c:v>
                </c:pt>
              </c:strCache>
            </c:strRef>
          </c:cat>
          <c:val>
            <c:numRef>
              <c:f>Sheet1!$B$2:$B$4</c:f>
              <c:numCache>
                <c:formatCode>General</c:formatCode>
                <c:ptCount val="3"/>
                <c:pt idx="0">
                  <c:v>1.07</c:v>
                </c:pt>
                <c:pt idx="1">
                  <c:v>0.9</c:v>
                </c:pt>
                <c:pt idx="2">
                  <c:v>1.05</c:v>
                </c:pt>
              </c:numCache>
            </c:numRef>
          </c:val>
          <c:extLst>
            <c:ext xmlns:c16="http://schemas.microsoft.com/office/drawing/2014/chart" uri="{C3380CC4-5D6E-409C-BE32-E72D297353CC}">
              <c16:uniqueId val="{00000000-B55E-4239-84F8-473663E16912}"/>
            </c:ext>
          </c:extLst>
        </c:ser>
        <c:ser>
          <c:idx val="1"/>
          <c:order val="1"/>
          <c:tx>
            <c:strRef>
              <c:f>Sheet1!$C$1</c:f>
              <c:strCache>
                <c:ptCount val="1"/>
                <c:pt idx="0">
                  <c:v>Q3vsQ1</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 </c:v>
                </c:pt>
                <c:pt idx="1">
                  <c:v> </c:v>
                </c:pt>
                <c:pt idx="2">
                  <c:v> </c:v>
                </c:pt>
              </c:strCache>
            </c:strRef>
          </c:cat>
          <c:val>
            <c:numRef>
              <c:f>Sheet1!$C$2:$C$4</c:f>
              <c:numCache>
                <c:formatCode>General</c:formatCode>
                <c:ptCount val="3"/>
                <c:pt idx="0">
                  <c:v>1.06</c:v>
                </c:pt>
                <c:pt idx="1">
                  <c:v>0.81</c:v>
                </c:pt>
                <c:pt idx="2">
                  <c:v>0.92</c:v>
                </c:pt>
              </c:numCache>
            </c:numRef>
          </c:val>
          <c:extLst>
            <c:ext xmlns:c16="http://schemas.microsoft.com/office/drawing/2014/chart" uri="{C3380CC4-5D6E-409C-BE32-E72D297353CC}">
              <c16:uniqueId val="{00000001-B55E-4239-84F8-473663E16912}"/>
            </c:ext>
          </c:extLst>
        </c:ser>
        <c:ser>
          <c:idx val="2"/>
          <c:order val="2"/>
          <c:tx>
            <c:strRef>
              <c:f>Sheet1!$D$1</c:f>
              <c:strCache>
                <c:ptCount val="1"/>
                <c:pt idx="0">
                  <c:v>Q4vsQ1</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 </c:v>
                </c:pt>
                <c:pt idx="1">
                  <c:v> </c:v>
                </c:pt>
                <c:pt idx="2">
                  <c:v> </c:v>
                </c:pt>
              </c:strCache>
            </c:strRef>
          </c:cat>
          <c:val>
            <c:numRef>
              <c:f>Sheet1!$D$2:$D$4</c:f>
              <c:numCache>
                <c:formatCode>General</c:formatCode>
                <c:ptCount val="3"/>
                <c:pt idx="0">
                  <c:v>1.17</c:v>
                </c:pt>
                <c:pt idx="1">
                  <c:v>0.8</c:v>
                </c:pt>
                <c:pt idx="2">
                  <c:v>0.85</c:v>
                </c:pt>
              </c:numCache>
            </c:numRef>
          </c:val>
          <c:extLst>
            <c:ext xmlns:c16="http://schemas.microsoft.com/office/drawing/2014/chart" uri="{C3380CC4-5D6E-409C-BE32-E72D297353CC}">
              <c16:uniqueId val="{00000002-B55E-4239-84F8-473663E16912}"/>
            </c:ext>
          </c:extLst>
        </c:ser>
        <c:ser>
          <c:idx val="3"/>
          <c:order val="3"/>
          <c:tx>
            <c:strRef>
              <c:f>Sheet1!$E$1</c:f>
              <c:strCache>
                <c:ptCount val="1"/>
                <c:pt idx="0">
                  <c:v>Q5vsQ1</c:v>
                </c:pt>
              </c:strCache>
            </c:strRef>
          </c:tx>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Sheet1!$A$2:$A$4</c:f>
              <c:strCache>
                <c:ptCount val="3"/>
                <c:pt idx="0">
                  <c:v> </c:v>
                </c:pt>
                <c:pt idx="1">
                  <c:v> </c:v>
                </c:pt>
                <c:pt idx="2">
                  <c:v> </c:v>
                </c:pt>
              </c:strCache>
            </c:strRef>
          </c:cat>
          <c:val>
            <c:numRef>
              <c:f>Sheet1!$E$2:$E$4</c:f>
              <c:numCache>
                <c:formatCode>General</c:formatCode>
                <c:ptCount val="3"/>
                <c:pt idx="0">
                  <c:v>1.28</c:v>
                </c:pt>
                <c:pt idx="1">
                  <c:v>0.77</c:v>
                </c:pt>
                <c:pt idx="2">
                  <c:v>0.88</c:v>
                </c:pt>
              </c:numCache>
            </c:numRef>
          </c:val>
          <c:extLst>
            <c:ext xmlns:c16="http://schemas.microsoft.com/office/drawing/2014/chart" uri="{C3380CC4-5D6E-409C-BE32-E72D297353CC}">
              <c16:uniqueId val="{00000004-B55E-4239-84F8-473663E16912}"/>
            </c:ext>
          </c:extLst>
        </c:ser>
        <c:dLbls>
          <c:showLegendKey val="0"/>
          <c:showVal val="0"/>
          <c:showCatName val="0"/>
          <c:showSerName val="0"/>
          <c:showPercent val="0"/>
          <c:showBubbleSize val="0"/>
        </c:dLbls>
        <c:gapWidth val="100"/>
        <c:overlap val="-24"/>
        <c:axId val="1701897279"/>
        <c:axId val="1701896031"/>
      </c:barChart>
      <c:catAx>
        <c:axId val="1701897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ja-JP"/>
          </a:p>
        </c:txPr>
        <c:crossAx val="1701896031"/>
        <c:crosses val="autoZero"/>
        <c:auto val="1"/>
        <c:lblAlgn val="ctr"/>
        <c:lblOffset val="100"/>
        <c:noMultiLvlLbl val="0"/>
      </c:catAx>
      <c:valAx>
        <c:axId val="1701896031"/>
        <c:scaling>
          <c:orientation val="minMax"/>
          <c:max val="1.3"/>
          <c:min val="0.70000000000000007"/>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ja-JP"/>
          </a:p>
        </c:txPr>
        <c:crossAx val="1701897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全体</c:v>
                </c:pt>
                <c:pt idx="1">
                  <c:v>日本</c:v>
                </c:pt>
                <c:pt idx="2">
                  <c:v>中国</c:v>
                </c:pt>
                <c:pt idx="3">
                  <c:v>アメリカ</c:v>
                </c:pt>
                <c:pt idx="4">
                  <c:v>ヨーロッパ</c:v>
                </c:pt>
              </c:strCache>
            </c:strRef>
          </c:cat>
          <c:val>
            <c:numRef>
              <c:f>Sheet1!$B$2:$B$6</c:f>
              <c:numCache>
                <c:formatCode>General</c:formatCode>
                <c:ptCount val="5"/>
                <c:pt idx="0">
                  <c:v>0.72</c:v>
                </c:pt>
                <c:pt idx="1">
                  <c:v>0.5</c:v>
                </c:pt>
                <c:pt idx="2">
                  <c:v>0.67</c:v>
                </c:pt>
                <c:pt idx="3">
                  <c:v>0.67</c:v>
                </c:pt>
                <c:pt idx="4">
                  <c:v>0.88</c:v>
                </c:pt>
              </c:numCache>
            </c:numRef>
          </c:val>
          <c:extLst>
            <c:ext xmlns:c16="http://schemas.microsoft.com/office/drawing/2014/chart" uri="{C3380CC4-5D6E-409C-BE32-E72D297353CC}">
              <c16:uniqueId val="{00000000-770E-49D6-B381-5B84A8A2FF64}"/>
            </c:ext>
          </c:extLst>
        </c:ser>
        <c:dLbls>
          <c:dLblPos val="inEnd"/>
          <c:showLegendKey val="0"/>
          <c:showVal val="1"/>
          <c:showCatName val="0"/>
          <c:showSerName val="0"/>
          <c:showPercent val="0"/>
          <c:showBubbleSize val="0"/>
        </c:dLbls>
        <c:gapWidth val="219"/>
        <c:overlap val="-27"/>
        <c:axId val="489010616"/>
        <c:axId val="489011336"/>
      </c:barChart>
      <c:catAx>
        <c:axId val="489010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89011336"/>
        <c:crosses val="autoZero"/>
        <c:auto val="1"/>
        <c:lblAlgn val="ctr"/>
        <c:lblOffset val="100"/>
        <c:noMultiLvlLbl val="0"/>
      </c:catAx>
      <c:valAx>
        <c:axId val="489011336"/>
        <c:scaling>
          <c:orientation val="minMax"/>
          <c:max val="0.9"/>
          <c:min val="0.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89010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減少量</c:v>
                </c:pt>
              </c:strCache>
            </c:strRef>
          </c:tx>
          <c:spPr>
            <a:solidFill>
              <a:schemeClr val="accent1"/>
            </a:solidFill>
            <a:ln>
              <a:noFill/>
            </a:ln>
            <a:effectLst/>
          </c:spPr>
          <c:invertIfNegative val="0"/>
          <c:dLbls>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Sheet1!$A$2:$A$6</c:f>
              <c:strCache>
                <c:ptCount val="5"/>
                <c:pt idx="0">
                  <c:v>HbA1c</c:v>
                </c:pt>
                <c:pt idx="1">
                  <c:v>体重</c:v>
                </c:pt>
                <c:pt idx="2">
                  <c:v>脂肪量</c:v>
                </c:pt>
                <c:pt idx="3">
                  <c:v>筋肉量</c:v>
                </c:pt>
                <c:pt idx="4">
                  <c:v>握力</c:v>
                </c:pt>
              </c:strCache>
            </c:strRef>
          </c:cat>
          <c:val>
            <c:numRef>
              <c:f>Sheet1!$B$2:$B$6</c:f>
              <c:numCache>
                <c:formatCode>General</c:formatCode>
                <c:ptCount val="5"/>
                <c:pt idx="0">
                  <c:v>0.56999999999999995</c:v>
                </c:pt>
                <c:pt idx="1">
                  <c:v>2.37</c:v>
                </c:pt>
                <c:pt idx="2">
                  <c:v>1.84</c:v>
                </c:pt>
                <c:pt idx="3">
                  <c:v>0.61</c:v>
                </c:pt>
                <c:pt idx="4">
                  <c:v>0.3</c:v>
                </c:pt>
              </c:numCache>
            </c:numRef>
          </c:val>
          <c:extLst>
            <c:ext xmlns:c16="http://schemas.microsoft.com/office/drawing/2014/chart" uri="{C3380CC4-5D6E-409C-BE32-E72D297353CC}">
              <c16:uniqueId val="{00000000-E874-407E-BC5F-4924FC89115C}"/>
            </c:ext>
          </c:extLst>
        </c:ser>
        <c:dLbls>
          <c:showLegendKey val="0"/>
          <c:showVal val="0"/>
          <c:showCatName val="0"/>
          <c:showSerName val="0"/>
          <c:showPercent val="0"/>
          <c:showBubbleSize val="0"/>
        </c:dLbls>
        <c:gapWidth val="219"/>
        <c:overlap val="-27"/>
        <c:axId val="39640351"/>
        <c:axId val="39648511"/>
      </c:barChart>
      <c:catAx>
        <c:axId val="39640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39648511"/>
        <c:crosses val="autoZero"/>
        <c:auto val="1"/>
        <c:lblAlgn val="ctr"/>
        <c:lblOffset val="100"/>
        <c:noMultiLvlLbl val="0"/>
      </c:catAx>
      <c:valAx>
        <c:axId val="396485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39640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0.11501</cdr:x>
      <cdr:y>0.7973</cdr:y>
    </cdr:from>
    <cdr:to>
      <cdr:x>0.22612</cdr:x>
      <cdr:y>0.9689</cdr:y>
    </cdr:to>
    <cdr:sp macro="" textlink="">
      <cdr:nvSpPr>
        <cdr:cNvPr id="3" name="テキスト ボックス 2">
          <a:extLst xmlns:a="http://schemas.openxmlformats.org/drawingml/2006/main">
            <a:ext uri="{FF2B5EF4-FFF2-40B4-BE49-F238E27FC236}">
              <a16:creationId xmlns:a16="http://schemas.microsoft.com/office/drawing/2014/main" id="{4CF2FB64-47B4-49D6-BA79-65F4756C22E9}"/>
            </a:ext>
          </a:extLst>
        </cdr:cNvPr>
        <cdr:cNvSpPr txBox="1"/>
      </cdr:nvSpPr>
      <cdr:spPr>
        <a:xfrm xmlns:a="http://schemas.openxmlformats.org/drawingml/2006/main">
          <a:off x="946448" y="424847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53D9E0-0DE9-4829-95D0-5EFF0BFCD867}" type="datetimeFigureOut">
              <a:rPr kumimoji="1" lang="ja-JP" altLang="en-US" smtClean="0"/>
              <a:t>2026/3/1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41EE2-2195-4280-A93A-67C60B28BE46}" type="slidenum">
              <a:rPr kumimoji="1" lang="ja-JP" altLang="en-US" smtClean="0"/>
              <a:t>‹#›</a:t>
            </a:fld>
            <a:endParaRPr kumimoji="1" lang="ja-JP" altLang="en-US"/>
          </a:p>
        </p:txBody>
      </p:sp>
    </p:spTree>
    <p:extLst>
      <p:ext uri="{BB962C8B-B14F-4D97-AF65-F5344CB8AC3E}">
        <p14:creationId xmlns:p14="http://schemas.microsoft.com/office/powerpoint/2010/main" val="20697093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DBABE6B-B6D1-4933-8D9D-F7EBCAB5BA29}" type="slidenum">
              <a:rPr kumimoji="1" lang="ja-JP" altLang="en-US" smtClean="0"/>
              <a:t>14</a:t>
            </a:fld>
            <a:endParaRPr kumimoji="1" lang="ja-JP" altLang="en-US"/>
          </a:p>
        </p:txBody>
      </p:sp>
    </p:spTree>
    <p:extLst>
      <p:ext uri="{BB962C8B-B14F-4D97-AF65-F5344CB8AC3E}">
        <p14:creationId xmlns:p14="http://schemas.microsoft.com/office/powerpoint/2010/main" val="1536634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DBABE6B-B6D1-4933-8D9D-F7EBCAB5BA29}" type="slidenum">
              <a:rPr kumimoji="1" lang="ja-JP" altLang="en-US" smtClean="0"/>
              <a:t>15</a:t>
            </a:fld>
            <a:endParaRPr kumimoji="1" lang="ja-JP" altLang="en-US"/>
          </a:p>
        </p:txBody>
      </p:sp>
    </p:spTree>
    <p:extLst>
      <p:ext uri="{BB962C8B-B14F-4D97-AF65-F5344CB8AC3E}">
        <p14:creationId xmlns:p14="http://schemas.microsoft.com/office/powerpoint/2010/main" val="1801451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DBABE6B-B6D1-4933-8D9D-F7EBCAB5BA29}" type="slidenum">
              <a:rPr kumimoji="1" lang="ja-JP" altLang="en-US" smtClean="0"/>
              <a:t>16</a:t>
            </a:fld>
            <a:endParaRPr kumimoji="1" lang="ja-JP" altLang="en-US"/>
          </a:p>
        </p:txBody>
      </p:sp>
    </p:spTree>
    <p:extLst>
      <p:ext uri="{BB962C8B-B14F-4D97-AF65-F5344CB8AC3E}">
        <p14:creationId xmlns:p14="http://schemas.microsoft.com/office/powerpoint/2010/main" val="340509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3/1/2026</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48426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3/1/2026</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37422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3/1/2026</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60958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3/1/2026</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35613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191F8A60-DE72-4644-AD6F-14EA39E3901B}" type="slidenum">
              <a:rPr lang="ja-JP" altLang="en-US" smtClean="0">
                <a:solidFill>
                  <a:prstClr val="black"/>
                </a:solidFill>
              </a:rPr>
              <a:pPr/>
              <a:t>‹#›</a:t>
            </a:fld>
            <a:endParaRPr lang="ja-JP" altLang="en-US">
              <a:solidFill>
                <a:prstClr val="black"/>
              </a:solidFill>
            </a:endParaRPr>
          </a:p>
        </p:txBody>
      </p:sp>
      <p:sp>
        <p:nvSpPr>
          <p:cNvPr id="7" name="テキスト プレースホルダー 7"/>
          <p:cNvSpPr>
            <a:spLocks noGrp="1"/>
          </p:cNvSpPr>
          <p:nvPr>
            <p:ph type="body" sz="quarter" idx="13" hasCustomPrompt="1"/>
          </p:nvPr>
        </p:nvSpPr>
        <p:spPr>
          <a:xfrm>
            <a:off x="3311692" y="6477897"/>
            <a:ext cx="6624736" cy="380104"/>
          </a:xfrm>
        </p:spPr>
        <p:txBody>
          <a:bodyPr anchor="b">
            <a:spAutoFit/>
          </a:bodyPr>
          <a:lstStyle>
            <a:lvl1pPr marL="0" indent="0" algn="r">
              <a:spcBef>
                <a:spcPts val="0"/>
              </a:spcBef>
              <a:buNone/>
              <a:defRPr sz="1000"/>
            </a:lvl1pPr>
            <a:lvl2pPr marL="457200" indent="0" algn="r">
              <a:spcBef>
                <a:spcPts val="0"/>
              </a:spcBef>
              <a:buNone/>
              <a:defRPr sz="1000"/>
            </a:lvl2pPr>
            <a:lvl3pPr marL="914400" indent="0" algn="r">
              <a:spcBef>
                <a:spcPts val="0"/>
              </a:spcBef>
              <a:buNone/>
              <a:defRPr sz="1000"/>
            </a:lvl3pPr>
            <a:lvl4pPr marL="1371600" indent="0" algn="r">
              <a:spcBef>
                <a:spcPts val="0"/>
              </a:spcBef>
              <a:buNone/>
              <a:defRPr sz="1000"/>
            </a:lvl4pPr>
            <a:lvl5pPr marL="1828800" indent="0" algn="r">
              <a:spcBef>
                <a:spcPts val="0"/>
              </a:spcBef>
              <a:buNone/>
              <a:defRPr sz="1000"/>
            </a:lvl5pPr>
          </a:lstStyle>
          <a:p>
            <a:pPr lvl="0"/>
            <a:r>
              <a:rPr kumimoji="1" lang="ja-JP" altLang="en-US" dirty="0"/>
              <a:t>ダミー</a:t>
            </a:r>
          </a:p>
        </p:txBody>
      </p:sp>
    </p:spTree>
    <p:extLst>
      <p:ext uri="{BB962C8B-B14F-4D97-AF65-F5344CB8AC3E}">
        <p14:creationId xmlns:p14="http://schemas.microsoft.com/office/powerpoint/2010/main" val="3709984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191F8A60-DE72-4644-AD6F-14EA39E3901B}" type="slidenum">
              <a:rPr lang="ja-JP" altLang="en-US" smtClean="0">
                <a:solidFill>
                  <a:prstClr val="black"/>
                </a:solidFill>
              </a:rPr>
              <a:pPr/>
              <a:t>‹#›</a:t>
            </a:fld>
            <a:endParaRPr lang="ja-JP" altLang="en-US">
              <a:solidFill>
                <a:prstClr val="black"/>
              </a:solidFill>
            </a:endParaRPr>
          </a:p>
        </p:txBody>
      </p:sp>
      <p:sp>
        <p:nvSpPr>
          <p:cNvPr id="7" name="テキスト プレースホルダー 7"/>
          <p:cNvSpPr>
            <a:spLocks noGrp="1"/>
          </p:cNvSpPr>
          <p:nvPr>
            <p:ph type="body" sz="quarter" idx="13" hasCustomPrompt="1"/>
          </p:nvPr>
        </p:nvSpPr>
        <p:spPr>
          <a:xfrm>
            <a:off x="3311692" y="6611780"/>
            <a:ext cx="6624736" cy="246221"/>
          </a:xfrm>
        </p:spPr>
        <p:txBody>
          <a:bodyPr wrap="square" anchor="b">
            <a:spAutoFit/>
          </a:bodyPr>
          <a:lstStyle>
            <a:lvl1pPr marL="0" indent="0" algn="r">
              <a:spcBef>
                <a:spcPts val="0"/>
              </a:spcBef>
              <a:buNone/>
              <a:defRPr sz="1000"/>
            </a:lvl1pPr>
            <a:lvl2pPr marL="457200" indent="0" algn="r">
              <a:spcBef>
                <a:spcPts val="0"/>
              </a:spcBef>
              <a:buNone/>
              <a:defRPr sz="1000"/>
            </a:lvl2pPr>
            <a:lvl3pPr marL="914400" indent="0" algn="r">
              <a:spcBef>
                <a:spcPts val="0"/>
              </a:spcBef>
              <a:buNone/>
              <a:defRPr sz="1000"/>
            </a:lvl3pPr>
            <a:lvl4pPr marL="1371600" indent="0" algn="r">
              <a:spcBef>
                <a:spcPts val="0"/>
              </a:spcBef>
              <a:buNone/>
              <a:defRPr sz="1000"/>
            </a:lvl4pPr>
            <a:lvl5pPr marL="1828800" indent="0" algn="r">
              <a:spcBef>
                <a:spcPts val="0"/>
              </a:spcBef>
              <a:buNone/>
              <a:defRPr sz="1000"/>
            </a:lvl5pPr>
          </a:lstStyle>
          <a:p>
            <a:pPr lvl="0"/>
            <a:r>
              <a:rPr kumimoji="1" lang="ja-JP" altLang="en-US" dirty="0"/>
              <a:t>ダミー</a:t>
            </a:r>
          </a:p>
        </p:txBody>
      </p:sp>
    </p:spTree>
    <p:extLst>
      <p:ext uri="{BB962C8B-B14F-4D97-AF65-F5344CB8AC3E}">
        <p14:creationId xmlns:p14="http://schemas.microsoft.com/office/powerpoint/2010/main" val="2890916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3/1/2026</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10726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3/1/2026</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14102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3/1/2026</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61590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3/1/2026</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85427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3/1/2026</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76778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3/1/2026</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794737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3/1/2026</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24985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3/1/2026</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024583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lIns="109728" tIns="109728" rIns="109728" bIns="91440" anchor="ct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lIns="109728" tIns="109728" rIns="109728" bIns="91440" anchor="ctr"/>
          <a:lstStyle>
            <a:lvl1pPr algn="l">
              <a:defRPr sz="1200" spc="50">
                <a:solidFill>
                  <a:schemeClr val="tx1">
                    <a:tint val="75000"/>
                  </a:schemeClr>
                </a:solidFill>
              </a:defRPr>
            </a:lvl1pPr>
          </a:lstStyle>
          <a:p>
            <a:fld id="{3C04E684-10F4-4CC3-A0B9-F03AA7BE37CF}" type="datetimeFigureOut">
              <a:rPr lang="en-US" smtClean="0"/>
              <a:t>3/1/2026</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lIns="109728" tIns="109728" rIns="109728" bIns="91440" anchor="ctr"/>
          <a:lstStyle>
            <a:lvl1pPr algn="ctr">
              <a:defRPr sz="1200" spc="5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lIns="109728" tIns="109728" rIns="109728" bIns="91440" anchor="ctr"/>
          <a:lstStyle>
            <a:lvl1pPr algn="r">
              <a:defRPr sz="1200" spc="5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91829494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0" r:id="rId6"/>
    <p:sldLayoutId id="2147483675" r:id="rId7"/>
    <p:sldLayoutId id="2147483676" r:id="rId8"/>
    <p:sldLayoutId id="2147483677" r:id="rId9"/>
    <p:sldLayoutId id="2147483678" r:id="rId10"/>
    <p:sldLayoutId id="2147483679" r:id="rId11"/>
    <p:sldLayoutId id="2147483681" r:id="rId12"/>
    <p:sldLayoutId id="2147483688" r:id="rId13"/>
  </p:sldLayoutIdLst>
  <p:txStyles>
    <p:titleStyle>
      <a:lvl1pPr algn="l" defTabSz="914400" rtl="0" eaLnBrk="1" latinLnBrk="0" hangingPunct="1">
        <a:lnSpc>
          <a:spcPct val="110000"/>
        </a:lnSpc>
        <a:spcBef>
          <a:spcPct val="0"/>
        </a:spcBef>
        <a:buNone/>
        <a:defRPr sz="4400" b="1" i="0" kern="1200" spc="27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spc="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spc="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spc="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spc="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spc="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5549969" y="205029"/>
            <a:ext cx="3881123" cy="13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kumimoji="0" lang="en-US" sz="600" b="0" i="0" u="none" strike="noStrike" cap="none" spc="0" normalizeH="0" baseline="0" dirty="0">
                <a:ln>
                  <a:noFill/>
                </a:ln>
                <a:solidFill>
                  <a:schemeClr val="accent5"/>
                </a:solidFill>
                <a:effectLst/>
                <a:uLnTx/>
                <a:uFillTx/>
                <a:latin typeface="Apis For Office" panose="020B0504010101010104" pitchFamily="34" charset="0"/>
                <a:ea typeface="ＭＳ Ｐゴシック" panose="020B0600070205080204" pitchFamily="50" charset="-128"/>
              </a:defRPr>
            </a:lvl1pPr>
          </a:lstStyle>
          <a:p>
            <a:pPr defTabSz="878899">
              <a:spcBef>
                <a:spcPct val="0"/>
              </a:spcBef>
            </a:pPr>
            <a:r>
              <a:rPr lang="en-US"/>
              <a:t>PowerPoint Presentation</a:t>
            </a:r>
          </a:p>
        </p:txBody>
      </p:sp>
      <p:sp>
        <p:nvSpPr>
          <p:cNvPr id="7" name="Slide Number Placeholder 6"/>
          <p:cNvSpPr>
            <a:spLocks noGrp="1"/>
          </p:cNvSpPr>
          <p:nvPr>
            <p:ph type="sldNum" sz="quarter" idx="4"/>
          </p:nvPr>
        </p:nvSpPr>
        <p:spPr>
          <a:xfrm>
            <a:off x="11336966" y="205029"/>
            <a:ext cx="418663" cy="13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kumimoji="0" lang="en-US" sz="600" b="0" i="0" u="none" strike="noStrike" cap="none" spc="0" normalizeH="0" baseline="0" smtClean="0">
                <a:ln>
                  <a:noFill/>
                </a:ln>
                <a:solidFill>
                  <a:schemeClr val="accent5"/>
                </a:solidFill>
                <a:effectLst/>
                <a:uLnTx/>
                <a:uFillTx/>
                <a:latin typeface="Apis For Office" panose="020B0504010101010104" pitchFamily="34" charset="0"/>
                <a:ea typeface="ＭＳ Ｐゴシック" panose="020B0600070205080204" pitchFamily="50" charset="-128"/>
              </a:defRPr>
            </a:lvl1pPr>
          </a:lstStyle>
          <a:p>
            <a:pPr defTabSz="878899">
              <a:spcBef>
                <a:spcPct val="0"/>
              </a:spcBef>
            </a:pPr>
            <a:fld id="{B1E315C5-C380-489B-8FF9-34DA28EAEA4B}" type="slidenum">
              <a:rPr lang="en-US" altLang="ja-JP" smtClean="0"/>
              <a:pPr defTabSz="878899">
                <a:spcBef>
                  <a:spcPct val="0"/>
                </a:spcBef>
              </a:pPr>
              <a:t>‹#›</a:t>
            </a:fld>
            <a:endParaRPr lang="ja-JP" altLang="en-US" dirty="0"/>
          </a:p>
        </p:txBody>
      </p:sp>
      <p:sp>
        <p:nvSpPr>
          <p:cNvPr id="2" name="Title Placeholder 1"/>
          <p:cNvSpPr>
            <a:spLocks noGrp="1"/>
          </p:cNvSpPr>
          <p:nvPr>
            <p:ph type="title"/>
          </p:nvPr>
        </p:nvSpPr>
        <p:spPr>
          <a:xfrm>
            <a:off x="419100" y="681484"/>
            <a:ext cx="11353800" cy="575816"/>
          </a:xfrm>
          <a:prstGeom prst="rect">
            <a:avLst/>
          </a:prstGeom>
        </p:spPr>
        <p:txBody>
          <a:bodyPr vert="horz" lIns="0" tIns="0" rIns="0" bIns="0" rtlCol="0" anchor="b" anchorCtr="0">
            <a:noAutofit/>
          </a:bodyPr>
          <a:lstStyle/>
          <a:p>
            <a:r>
              <a:rPr lang="en-US" dirty="0"/>
              <a:t>Title</a:t>
            </a:r>
          </a:p>
        </p:txBody>
      </p:sp>
      <p:sp>
        <p:nvSpPr>
          <p:cNvPr id="3" name="Text Placeholder 2"/>
          <p:cNvSpPr>
            <a:spLocks noGrp="1"/>
          </p:cNvSpPr>
          <p:nvPr>
            <p:ph type="body" idx="1"/>
          </p:nvPr>
        </p:nvSpPr>
        <p:spPr>
          <a:xfrm>
            <a:off x="419102" y="2171700"/>
            <a:ext cx="11353799" cy="3553492"/>
          </a:xfrm>
          <a:prstGeom prst="rect">
            <a:avLst/>
          </a:prstGeom>
        </p:spPr>
        <p:txBody>
          <a:bodyPr vert="horz" lIns="0" tIns="0" rIns="0" bIns="0" rtlCol="0" anchor="t" anchorCtr="0">
            <a:noAutofit/>
          </a:bodyPr>
          <a:lstStyle/>
          <a:p>
            <a:pPr lvl="0"/>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2"/>
          </p:nvPr>
        </p:nvSpPr>
        <p:spPr>
          <a:xfrm>
            <a:off x="9841184" y="206435"/>
            <a:ext cx="1085691" cy="142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a:defRPr kumimoji="0" lang="en-US" sz="600" b="0" i="0" u="none" strike="noStrike" cap="none" spc="0" normalizeH="0" baseline="0" smtClean="0">
                <a:ln>
                  <a:noFill/>
                </a:ln>
                <a:solidFill>
                  <a:schemeClr val="accent5"/>
                </a:solidFill>
                <a:effectLst/>
                <a:uLnTx/>
                <a:uFillTx/>
                <a:latin typeface="Apis For Office" panose="020B0504010101010104" pitchFamily="34" charset="0"/>
                <a:ea typeface="ＭＳ Ｐゴシック" panose="020B0600070205080204" pitchFamily="50" charset="-128"/>
              </a:defRPr>
            </a:lvl1pPr>
          </a:lstStyle>
          <a:p>
            <a:pPr defTabSz="878899">
              <a:spcBef>
                <a:spcPct val="0"/>
              </a:spcBef>
            </a:pPr>
            <a:fld id="{EAC59FA2-1E1D-4B7F-92F9-DA768D27B17D}" type="datetime3">
              <a:rPr lang="en-US" smtClean="0"/>
              <a:pPr defTabSz="878899">
                <a:spcBef>
                  <a:spcPct val="0"/>
                </a:spcBef>
              </a:pPr>
              <a:t>1 March 2026</a:t>
            </a:fld>
            <a:endParaRPr lang="en-US" dirty="0"/>
          </a:p>
        </p:txBody>
      </p:sp>
      <p:pic>
        <p:nvPicPr>
          <p:cNvPr id="8" name="Picture 12">
            <a:extLst>
              <a:ext uri="{FF2B5EF4-FFF2-40B4-BE49-F238E27FC236}">
                <a16:creationId xmlns:a16="http://schemas.microsoft.com/office/drawing/2014/main" id="{91B17505-BC0F-4EEC-A9F1-0D239478677B}"/>
              </a:ext>
            </a:extLst>
          </p:cNvPr>
          <p:cNvPicPr>
            <a:picLocks noChangeAspect="1"/>
          </p:cNvPicPr>
          <p:nvPr userDrawn="1"/>
        </p:nvPicPr>
        <p:blipFill>
          <a:blip r:embed="rId2"/>
          <a:srcRect/>
          <a:stretch/>
        </p:blipFill>
        <p:spPr>
          <a:xfrm>
            <a:off x="422891" y="6043913"/>
            <a:ext cx="827147" cy="588652"/>
          </a:xfrm>
          <a:prstGeom prst="rect">
            <a:avLst/>
          </a:prstGeom>
        </p:spPr>
      </p:pic>
      <p:pic>
        <p:nvPicPr>
          <p:cNvPr id="9" name="図 8">
            <a:extLst>
              <a:ext uri="{FF2B5EF4-FFF2-40B4-BE49-F238E27FC236}">
                <a16:creationId xmlns:a16="http://schemas.microsoft.com/office/drawing/2014/main" id="{389768A0-5407-495E-8147-645CB884B10A}"/>
              </a:ext>
            </a:extLst>
          </p:cNvPr>
          <p:cNvPicPr>
            <a:picLocks noChangeAspect="1"/>
          </p:cNvPicPr>
          <p:nvPr userDrawn="1"/>
        </p:nvPicPr>
        <p:blipFill>
          <a:blip r:embed="rId3"/>
          <a:stretch>
            <a:fillRect/>
          </a:stretch>
        </p:blipFill>
        <p:spPr>
          <a:xfrm>
            <a:off x="1250038" y="5957239"/>
            <a:ext cx="1384300" cy="762000"/>
          </a:xfrm>
          <a:prstGeom prst="rect">
            <a:avLst/>
          </a:prstGeom>
        </p:spPr>
      </p:pic>
      <p:sp>
        <p:nvSpPr>
          <p:cNvPr id="10" name="テキスト ボックス 9">
            <a:extLst>
              <a:ext uri="{FF2B5EF4-FFF2-40B4-BE49-F238E27FC236}">
                <a16:creationId xmlns:a16="http://schemas.microsoft.com/office/drawing/2014/main" id="{813FAFE7-697B-6282-CE76-299BF5B6D882}"/>
              </a:ext>
            </a:extLst>
          </p:cNvPr>
          <p:cNvSpPr txBox="1"/>
          <p:nvPr userDrawn="1"/>
        </p:nvSpPr>
        <p:spPr>
          <a:xfrm>
            <a:off x="9849787" y="6669277"/>
            <a:ext cx="2070340" cy="188725"/>
          </a:xfrm>
          <a:prstGeom prst="rect">
            <a:avLst/>
          </a:prstGeom>
          <a:solidFill>
            <a:schemeClr val="bg1"/>
          </a:solidFill>
        </p:spPr>
        <p:txBody>
          <a:bodyPr vert="horz" wrap="none" lIns="0" tIns="0" rIns="0" bIns="0" rtlCol="0" anchor="t" anchorCtr="0">
            <a:noAutofit/>
          </a:bodyPr>
          <a:lstStyle/>
          <a:p>
            <a:pPr algn="r"/>
            <a:r>
              <a:rPr lang="en-US" altLang="ja-JP" sz="825" kern="1200" baseline="0" dirty="0">
                <a:solidFill>
                  <a:schemeClr val="tx1"/>
                </a:solidFill>
                <a:effectLst/>
                <a:latin typeface="Apis For Office" panose="020B0504010101010104" pitchFamily="34" charset="0"/>
                <a:ea typeface="ＭＳ Ｐゴシック" panose="020B0600070205080204" pitchFamily="50" charset="-128"/>
                <a:cs typeface="+mn-cs"/>
              </a:rPr>
              <a:t>(JP22RYB00062)</a:t>
            </a:r>
          </a:p>
        </p:txBody>
      </p:sp>
    </p:spTree>
    <p:extLst>
      <p:ext uri="{BB962C8B-B14F-4D97-AF65-F5344CB8AC3E}">
        <p14:creationId xmlns:p14="http://schemas.microsoft.com/office/powerpoint/2010/main" val="1329253856"/>
      </p:ext>
    </p:extLst>
  </p:cSld>
  <p:clrMap bg1="lt1" tx1="dk1" bg2="lt2" tx2="dk2" accent1="accent1" accent2="accent2" accent3="accent3" accent4="accent4" accent5="accent5" accent6="accent6" hlink="hlink" folHlink="folHlink"/>
  <p:transition>
    <p:fade/>
  </p:transition>
  <p:hf hdr="0"/>
  <p:txStyles>
    <p:titleStyle>
      <a:lvl1pPr algn="l" defTabSz="685800" rtl="0" eaLnBrk="1" latinLnBrk="0" hangingPunct="1">
        <a:lnSpc>
          <a:spcPct val="100000"/>
        </a:lnSpc>
        <a:spcBef>
          <a:spcPts val="450"/>
        </a:spcBef>
        <a:buNone/>
        <a:defRPr sz="2400" b="1" kern="1200" spc="0" baseline="0">
          <a:solidFill>
            <a:schemeClr val="accent1"/>
          </a:solidFill>
          <a:latin typeface="Apis For Office" panose="020B0504010101010104" pitchFamily="34" charset="0"/>
          <a:ea typeface="ＭＳ Ｐゴシック" panose="020B0600070205080204" pitchFamily="50" charset="-128"/>
          <a:cs typeface="+mj-cs"/>
        </a:defRPr>
      </a:lvl1pPr>
    </p:titleStyle>
    <p:bodyStyle>
      <a:lvl1pPr marL="102870" indent="-102870" algn="l" defTabSz="685800" rtl="0" eaLnBrk="1" latinLnBrk="0" hangingPunct="1">
        <a:lnSpc>
          <a:spcPct val="100000"/>
        </a:lnSpc>
        <a:spcBef>
          <a:spcPts val="900"/>
        </a:spcBef>
        <a:buClr>
          <a:srgbClr val="F47D11"/>
        </a:buClr>
        <a:buFont typeface="Arial" panose="020B0604020202020204" pitchFamily="34" charset="0"/>
        <a:buChar char="•"/>
        <a:defRPr sz="1350" kern="1200" baseline="0">
          <a:solidFill>
            <a:schemeClr val="tx2"/>
          </a:solidFill>
          <a:latin typeface="Apis For Office" panose="020B0504010101010104" pitchFamily="34" charset="0"/>
          <a:ea typeface="ＭＳ Ｐゴシック" panose="020B0600070205080204" pitchFamily="50" charset="-128"/>
          <a:cs typeface="+mn-cs"/>
        </a:defRPr>
      </a:lvl1pPr>
      <a:lvl2pPr marL="342900" indent="-102870" algn="l" defTabSz="685800" rtl="0" eaLnBrk="1" latinLnBrk="0" hangingPunct="1">
        <a:lnSpc>
          <a:spcPct val="100000"/>
        </a:lnSpc>
        <a:spcBef>
          <a:spcPts val="225"/>
        </a:spcBef>
        <a:buClr>
          <a:srgbClr val="F47D11"/>
        </a:buClr>
        <a:buFont typeface="Arial" panose="020B0604020202020204" pitchFamily="34" charset="0"/>
        <a:buChar char="•"/>
        <a:defRPr sz="1200" kern="1200" baseline="0">
          <a:solidFill>
            <a:schemeClr val="tx2"/>
          </a:solidFill>
          <a:latin typeface="Apis For Office" panose="020B0504010101010104" pitchFamily="34" charset="0"/>
          <a:ea typeface="ＭＳ Ｐゴシック" panose="020B0600070205080204" pitchFamily="50" charset="-128"/>
          <a:cs typeface="+mn-cs"/>
        </a:defRPr>
      </a:lvl2pPr>
      <a:lvl3pPr marL="582930" indent="-102870" algn="l" defTabSz="685800" rtl="0" eaLnBrk="1" latinLnBrk="0" hangingPunct="1">
        <a:lnSpc>
          <a:spcPct val="100000"/>
        </a:lnSpc>
        <a:spcBef>
          <a:spcPts val="225"/>
        </a:spcBef>
        <a:buClr>
          <a:srgbClr val="F47D11"/>
        </a:buClr>
        <a:buFont typeface="Arial" panose="020B0604020202020204" pitchFamily="34" charset="0"/>
        <a:buChar char="•"/>
        <a:defRPr sz="1050" kern="1200" baseline="0">
          <a:solidFill>
            <a:schemeClr val="tx2"/>
          </a:solidFill>
          <a:latin typeface="Apis For Office" panose="020B0504010101010104" pitchFamily="34" charset="0"/>
          <a:ea typeface="ＭＳ Ｐゴシック" panose="020B0600070205080204" pitchFamily="50" charset="-128"/>
          <a:cs typeface="+mn-cs"/>
        </a:defRPr>
      </a:lvl3pPr>
      <a:lvl4pPr marL="788670" indent="-102870" algn="l" defTabSz="685800" rtl="0" eaLnBrk="1" latinLnBrk="0" hangingPunct="1">
        <a:lnSpc>
          <a:spcPct val="100000"/>
        </a:lnSpc>
        <a:spcBef>
          <a:spcPts val="225"/>
        </a:spcBef>
        <a:buClr>
          <a:srgbClr val="F47D11"/>
        </a:buClr>
        <a:buFont typeface="Arial" panose="020B0604020202020204" pitchFamily="34" charset="0"/>
        <a:buChar char="•"/>
        <a:defRPr sz="900" kern="1200" baseline="0">
          <a:solidFill>
            <a:schemeClr val="tx2"/>
          </a:solidFill>
          <a:latin typeface="Apis For Office" panose="020B0504010101010104" pitchFamily="34" charset="0"/>
          <a:ea typeface="ＭＳ Ｐゴシック" panose="020B0600070205080204" pitchFamily="50" charset="-128"/>
          <a:cs typeface="+mn-cs"/>
        </a:defRPr>
      </a:lvl4pPr>
      <a:lvl5pPr marL="1028700" indent="-102870" algn="l" defTabSz="685800" rtl="0" eaLnBrk="1" latinLnBrk="0" hangingPunct="1">
        <a:lnSpc>
          <a:spcPct val="100000"/>
        </a:lnSpc>
        <a:spcBef>
          <a:spcPts val="225"/>
        </a:spcBef>
        <a:buClr>
          <a:srgbClr val="F47D11"/>
        </a:buClr>
        <a:buFont typeface="Arial" panose="020B0604020202020204" pitchFamily="34" charset="0"/>
        <a:buChar char="•"/>
        <a:defRPr sz="825" kern="1200" baseline="0">
          <a:solidFill>
            <a:schemeClr val="tx2"/>
          </a:solidFill>
          <a:latin typeface="Apis For Office" panose="020B0504010101010104" pitchFamily="34" charset="0"/>
          <a:ea typeface="ＭＳ Ｐゴシック" panose="020B0600070205080204" pitchFamily="50" charset="-128"/>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2" pos="343" userDrawn="1">
          <p15:clr>
            <a:srgbClr val="F26B43"/>
          </p15:clr>
        </p15:guide>
        <p15:guide id="18" pos="988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フリーフォーム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2" name="フリーフォーム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4" name="直角三角形 13"/>
          <p:cNvSpPr>
            <a:spLocks/>
          </p:cNvSpPr>
          <p:nvPr/>
        </p:nvSpPr>
        <p:spPr bwMode="auto">
          <a:xfrm>
            <a:off x="-8056" y="5791253"/>
            <a:ext cx="4536419"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dirty="0"/>
          </a:p>
        </p:txBody>
      </p:sp>
      <p:cxnSp>
        <p:nvCxnSpPr>
          <p:cNvPr id="15" name="直線コネクタ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タイトル プレースホルダー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ja-JP" altLang="en-US"/>
              <a:t>マスター タイトルの書式設定</a:t>
            </a:r>
            <a:endParaRPr kumimoji="0" lang="en-US"/>
          </a:p>
        </p:txBody>
      </p:sp>
      <p:sp>
        <p:nvSpPr>
          <p:cNvPr id="30" name="テキスト プレースホルダー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0" name="日付プレースホルダー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D04AFEE7-0F51-4746-96FF-540664DB15FD}" type="datetimeFigureOut">
              <a:rPr kumimoji="1" lang="ja-JP" altLang="en-US" smtClean="0"/>
              <a:t>2026/3/1</a:t>
            </a:fld>
            <a:endParaRPr kumimoji="1" lang="ja-JP" altLang="en-US"/>
          </a:p>
        </p:txBody>
      </p:sp>
      <p:sp>
        <p:nvSpPr>
          <p:cNvPr id="22" name="フッター プレースホルダー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kumimoji="1" lang="ja-JP" altLang="en-US"/>
          </a:p>
        </p:txBody>
      </p:sp>
      <p:sp>
        <p:nvSpPr>
          <p:cNvPr id="18" name="スライド番号プレースホルダー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B441C049-6447-4C28-AC89-DA5285427D10}"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891" r:id="rId1"/>
  </p:sldLayoutIdLst>
  <p:txStyles>
    <p:titleStyle>
      <a:lvl1pPr algn="l" rtl="0" eaLnBrk="1" latinLnBrk="0" hangingPunct="1">
        <a:spcBef>
          <a:spcPct val="0"/>
        </a:spcBef>
        <a:buNone/>
        <a:defRPr kumimoji="1"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1"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1"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1"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1"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1"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1"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1" sz="1600" kern="1200" baseline="0">
          <a:solidFill>
            <a:schemeClr val="tx1"/>
          </a:solidFill>
          <a:latin typeface="+mn-lt"/>
          <a:ea typeface="+mn-ea"/>
          <a:cs typeface="+mn-cs"/>
        </a:defRPr>
      </a:lvl9pPr>
      <a:extLst/>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ncbi.nlm.nih.gov/pmc/articles/PMC8656451/" TargetMode="External"/><Relationship Id="rId2" Type="http://schemas.openxmlformats.org/officeDocument/2006/relationships/hyperlink" Target="https://www.ncbi.nlm.nih.gov/pubmed/?term=Watroba%20M%5BAuthor%5D&amp;cauthor=true&amp;cauthor_uid=34899370" TargetMode="Externa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8F187B58-3857-4454-9C70-EFB475976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a:extLst>
              <a:ext uri="{FF2B5EF4-FFF2-40B4-BE49-F238E27FC236}">
                <a16:creationId xmlns:a16="http://schemas.microsoft.com/office/drawing/2014/main" id="{60918E28-9212-0424-8528-823262AFD03D}"/>
              </a:ext>
            </a:extLst>
          </p:cNvPr>
          <p:cNvPicPr>
            <a:picLocks noChangeAspect="1"/>
          </p:cNvPicPr>
          <p:nvPr/>
        </p:nvPicPr>
        <p:blipFill rotWithShape="1">
          <a:blip r:embed="rId2"/>
          <a:srcRect t="43750"/>
          <a:stretch/>
        </p:blipFill>
        <p:spPr>
          <a:xfrm>
            <a:off x="-3028" y="32666"/>
            <a:ext cx="12191980" cy="6857990"/>
          </a:xfrm>
          <a:prstGeom prst="rect">
            <a:avLst/>
          </a:prstGeom>
        </p:spPr>
      </p:pic>
      <p:sp>
        <p:nvSpPr>
          <p:cNvPr id="20" name="Freeform: Shape 11">
            <a:extLst>
              <a:ext uri="{FF2B5EF4-FFF2-40B4-BE49-F238E27FC236}">
                <a16:creationId xmlns:a16="http://schemas.microsoft.com/office/drawing/2014/main" id="{4C5418A4-3935-49EA-B51C-5DDCBFAA3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8056" y="2813365"/>
            <a:ext cx="7450687" cy="3406460"/>
          </a:xfrm>
          <a:custGeom>
            <a:avLst/>
            <a:gdLst>
              <a:gd name="connsiteX0" fmla="*/ 6457914 w 7450687"/>
              <a:gd name="connsiteY0" fmla="*/ 0 h 3406460"/>
              <a:gd name="connsiteX1" fmla="*/ 6844288 w 7450687"/>
              <a:gd name="connsiteY1" fmla="*/ 233492 h 3406460"/>
              <a:gd name="connsiteX2" fmla="*/ 7386323 w 7450687"/>
              <a:gd name="connsiteY2" fmla="*/ 717155 h 3406460"/>
              <a:gd name="connsiteX3" fmla="*/ 7430798 w 7450687"/>
              <a:gd name="connsiteY3" fmla="*/ 1809564 h 3406460"/>
              <a:gd name="connsiteX4" fmla="*/ 7013848 w 7450687"/>
              <a:gd name="connsiteY4" fmla="*/ 3104890 h 3406460"/>
              <a:gd name="connsiteX5" fmla="*/ 6569101 w 7450687"/>
              <a:gd name="connsiteY5" fmla="*/ 3402314 h 3406460"/>
              <a:gd name="connsiteX6" fmla="*/ 3683807 w 7450687"/>
              <a:gd name="connsiteY6" fmla="*/ 3341162 h 3406460"/>
              <a:gd name="connsiteX7" fmla="*/ 1704683 w 7450687"/>
              <a:gd name="connsiteY7" fmla="*/ 2860279 h 3406460"/>
              <a:gd name="connsiteX8" fmla="*/ 2010446 w 7450687"/>
              <a:gd name="connsiteY8" fmla="*/ 2801907 h 3406460"/>
              <a:gd name="connsiteX9" fmla="*/ 1273834 w 7450687"/>
              <a:gd name="connsiteY9" fmla="*/ 2674041 h 3406460"/>
              <a:gd name="connsiteX10" fmla="*/ 1315530 w 7450687"/>
              <a:gd name="connsiteY10" fmla="*/ 2657363 h 3406460"/>
              <a:gd name="connsiteX11" fmla="*/ 1234919 w 7450687"/>
              <a:gd name="connsiteY11" fmla="*/ 2590651 h 3406460"/>
              <a:gd name="connsiteX12" fmla="*/ 904138 w 7450687"/>
              <a:gd name="connsiteY12" fmla="*/ 2485024 h 3406460"/>
              <a:gd name="connsiteX13" fmla="*/ 1315530 w 7450687"/>
              <a:gd name="connsiteY13" fmla="*/ 2307126 h 3406460"/>
              <a:gd name="connsiteX14" fmla="*/ 851326 w 7450687"/>
              <a:gd name="connsiteY14" fmla="*/ 2065294 h 3406460"/>
              <a:gd name="connsiteX15" fmla="*/ 615053 w 7450687"/>
              <a:gd name="connsiteY15" fmla="*/ 2006921 h 3406460"/>
              <a:gd name="connsiteX16" fmla="*/ 1393361 w 7450687"/>
              <a:gd name="connsiteY16" fmla="*/ 1703937 h 3406460"/>
              <a:gd name="connsiteX17" fmla="*/ 131391 w 7450687"/>
              <a:gd name="connsiteY17" fmla="*/ 1553835 h 3406460"/>
              <a:gd name="connsiteX18" fmla="*/ 234239 w 7450687"/>
              <a:gd name="connsiteY18" fmla="*/ 1492682 h 3406460"/>
              <a:gd name="connsiteX19" fmla="*/ 1018105 w 7450687"/>
              <a:gd name="connsiteY19" fmla="*/ 1509360 h 3406460"/>
              <a:gd name="connsiteX20" fmla="*/ 1148750 w 7450687"/>
              <a:gd name="connsiteY20" fmla="*/ 1462106 h 3406460"/>
              <a:gd name="connsiteX21" fmla="*/ 1018105 w 7450687"/>
              <a:gd name="connsiteY21" fmla="*/ 1387055 h 3406460"/>
              <a:gd name="connsiteX22" fmla="*/ 509426 w 7450687"/>
              <a:gd name="connsiteY22" fmla="*/ 1331461 h 3406460"/>
              <a:gd name="connsiteX23" fmla="*/ 376002 w 7450687"/>
              <a:gd name="connsiteY23" fmla="*/ 1206376 h 3406460"/>
              <a:gd name="connsiteX24" fmla="*/ 150849 w 7450687"/>
              <a:gd name="connsiteY24" fmla="*/ 1061833 h 3406460"/>
              <a:gd name="connsiteX25" fmla="*/ 306510 w 7450687"/>
              <a:gd name="connsiteY25" fmla="*/ 942308 h 3406460"/>
              <a:gd name="connsiteX26" fmla="*/ 53560 w 7450687"/>
              <a:gd name="connsiteY26" fmla="*/ 764409 h 3406460"/>
              <a:gd name="connsiteX27" fmla="*/ 125832 w 7450687"/>
              <a:gd name="connsiteY27" fmla="*/ 530917 h 3406460"/>
              <a:gd name="connsiteX28" fmla="*/ 551121 w 7450687"/>
              <a:gd name="connsiteY28" fmla="*/ 475324 h 3406460"/>
              <a:gd name="connsiteX29" fmla="*/ 1120952 w 7450687"/>
              <a:gd name="connsiteY29" fmla="*/ 394713 h 3406460"/>
              <a:gd name="connsiteX30" fmla="*/ 1693564 w 7450687"/>
              <a:gd name="connsiteY30" fmla="*/ 325221 h 3406460"/>
              <a:gd name="connsiteX31" fmla="*/ 2266175 w 7450687"/>
              <a:gd name="connsiteY31" fmla="*/ 325221 h 3406460"/>
              <a:gd name="connsiteX32" fmla="*/ 2430177 w 7450687"/>
              <a:gd name="connsiteY32" fmla="*/ 330781 h 3406460"/>
              <a:gd name="connsiteX33" fmla="*/ 2432956 w 7450687"/>
              <a:gd name="connsiteY33" fmla="*/ 330781 h 3406460"/>
              <a:gd name="connsiteX34" fmla="*/ 3144551 w 7450687"/>
              <a:gd name="connsiteY34" fmla="*/ 355798 h 3406460"/>
              <a:gd name="connsiteX35" fmla="*/ 3408619 w 7450687"/>
              <a:gd name="connsiteY35" fmla="*/ 358577 h 3406460"/>
              <a:gd name="connsiteX36" fmla="*/ 3981231 w 7450687"/>
              <a:gd name="connsiteY36" fmla="*/ 361357 h 3406460"/>
              <a:gd name="connsiteX37" fmla="*/ 4551063 w 7450687"/>
              <a:gd name="connsiteY37" fmla="*/ 350238 h 3406460"/>
              <a:gd name="connsiteX38" fmla="*/ 5129233 w 7450687"/>
              <a:gd name="connsiteY38" fmla="*/ 316882 h 3406460"/>
              <a:gd name="connsiteX39" fmla="*/ 5699065 w 7450687"/>
              <a:gd name="connsiteY39" fmla="*/ 272407 h 3406460"/>
              <a:gd name="connsiteX40" fmla="*/ 6063202 w 7450687"/>
              <a:gd name="connsiteY40" fmla="*/ 172339 h 3406460"/>
              <a:gd name="connsiteX41" fmla="*/ 6457914 w 7450687"/>
              <a:gd name="connsiteY41" fmla="*/ 0 h 340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450687" h="3406460">
                <a:moveTo>
                  <a:pt x="6457914" y="0"/>
                </a:moveTo>
                <a:cubicBezTo>
                  <a:pt x="6560763" y="125085"/>
                  <a:pt x="6713644" y="161221"/>
                  <a:pt x="6844288" y="233492"/>
                </a:cubicBezTo>
                <a:cubicBezTo>
                  <a:pt x="6972153" y="289086"/>
                  <a:pt x="7336289" y="611527"/>
                  <a:pt x="7386323" y="717155"/>
                </a:cubicBezTo>
                <a:cubicBezTo>
                  <a:pt x="7475273" y="900613"/>
                  <a:pt x="7453035" y="1573293"/>
                  <a:pt x="7430798" y="1809564"/>
                </a:cubicBezTo>
                <a:cubicBezTo>
                  <a:pt x="7347408" y="2398855"/>
                  <a:pt x="7041645" y="3077093"/>
                  <a:pt x="7013848" y="3104890"/>
                </a:cubicBezTo>
                <a:cubicBezTo>
                  <a:pt x="6924899" y="3085432"/>
                  <a:pt x="6721983" y="3391196"/>
                  <a:pt x="6569101" y="3402314"/>
                </a:cubicBezTo>
                <a:cubicBezTo>
                  <a:pt x="6407881" y="3413434"/>
                  <a:pt x="4039604" y="3405095"/>
                  <a:pt x="3683807" y="3341162"/>
                </a:cubicBezTo>
                <a:cubicBezTo>
                  <a:pt x="1749158" y="2988144"/>
                  <a:pt x="1704683" y="2860279"/>
                  <a:pt x="1704683" y="2860279"/>
                </a:cubicBezTo>
                <a:cubicBezTo>
                  <a:pt x="1704683" y="2860279"/>
                  <a:pt x="1910378" y="2835262"/>
                  <a:pt x="2010446" y="2801907"/>
                </a:cubicBezTo>
                <a:cubicBezTo>
                  <a:pt x="1865904" y="2799126"/>
                  <a:pt x="1296072" y="2693500"/>
                  <a:pt x="1273834" y="2674041"/>
                </a:cubicBezTo>
                <a:cubicBezTo>
                  <a:pt x="1284954" y="2668482"/>
                  <a:pt x="1301632" y="2662923"/>
                  <a:pt x="1315530" y="2657363"/>
                </a:cubicBezTo>
                <a:cubicBezTo>
                  <a:pt x="1284954" y="2640686"/>
                  <a:pt x="1259936" y="2621228"/>
                  <a:pt x="1234919" y="2590651"/>
                </a:cubicBezTo>
                <a:cubicBezTo>
                  <a:pt x="1154309" y="2487804"/>
                  <a:pt x="1018105" y="2523940"/>
                  <a:pt x="904138" y="2485024"/>
                </a:cubicBezTo>
                <a:cubicBezTo>
                  <a:pt x="976410" y="2268210"/>
                  <a:pt x="1168208" y="2348820"/>
                  <a:pt x="1315530" y="2307126"/>
                </a:cubicBezTo>
                <a:cubicBezTo>
                  <a:pt x="929156" y="2179260"/>
                  <a:pt x="1004207" y="2112548"/>
                  <a:pt x="851326" y="2065294"/>
                </a:cubicBezTo>
                <a:cubicBezTo>
                  <a:pt x="659528" y="2006921"/>
                  <a:pt x="615053" y="2006921"/>
                  <a:pt x="615053" y="2006921"/>
                </a:cubicBezTo>
                <a:cubicBezTo>
                  <a:pt x="840206" y="1829023"/>
                  <a:pt x="1109834" y="2020820"/>
                  <a:pt x="1393361" y="1703937"/>
                </a:cubicBezTo>
                <a:cubicBezTo>
                  <a:pt x="1120952" y="1659463"/>
                  <a:pt x="306510" y="1637225"/>
                  <a:pt x="131391" y="1553835"/>
                </a:cubicBezTo>
                <a:cubicBezTo>
                  <a:pt x="198103" y="1584411"/>
                  <a:pt x="203663" y="1492682"/>
                  <a:pt x="234239" y="1492682"/>
                </a:cubicBezTo>
                <a:cubicBezTo>
                  <a:pt x="492748" y="1489903"/>
                  <a:pt x="756816" y="1542717"/>
                  <a:pt x="1018105" y="1509360"/>
                </a:cubicBezTo>
                <a:cubicBezTo>
                  <a:pt x="1065359" y="1506581"/>
                  <a:pt x="1140411" y="1531597"/>
                  <a:pt x="1148750" y="1462106"/>
                </a:cubicBezTo>
                <a:cubicBezTo>
                  <a:pt x="1157088" y="1375936"/>
                  <a:pt x="1059800" y="1395394"/>
                  <a:pt x="1018105" y="1387055"/>
                </a:cubicBezTo>
                <a:cubicBezTo>
                  <a:pt x="848545" y="1359258"/>
                  <a:pt x="681766" y="1348140"/>
                  <a:pt x="509426" y="1331461"/>
                </a:cubicBezTo>
                <a:cubicBezTo>
                  <a:pt x="437155" y="1323122"/>
                  <a:pt x="348206" y="1339800"/>
                  <a:pt x="376002" y="1206376"/>
                </a:cubicBezTo>
                <a:cubicBezTo>
                  <a:pt x="353764" y="1078512"/>
                  <a:pt x="220341" y="1122986"/>
                  <a:pt x="150849" y="1061833"/>
                </a:cubicBezTo>
                <a:cubicBezTo>
                  <a:pt x="184205" y="989562"/>
                  <a:pt x="278714" y="1039597"/>
                  <a:pt x="306510" y="942308"/>
                </a:cubicBezTo>
                <a:cubicBezTo>
                  <a:pt x="173086" y="972884"/>
                  <a:pt x="186985" y="761630"/>
                  <a:pt x="53560" y="764409"/>
                </a:cubicBezTo>
                <a:cubicBezTo>
                  <a:pt x="-57626" y="639324"/>
                  <a:pt x="22984" y="578171"/>
                  <a:pt x="125832" y="530917"/>
                </a:cubicBezTo>
                <a:cubicBezTo>
                  <a:pt x="259256" y="472544"/>
                  <a:pt x="406578" y="486442"/>
                  <a:pt x="551121" y="475324"/>
                </a:cubicBezTo>
                <a:cubicBezTo>
                  <a:pt x="742919" y="450306"/>
                  <a:pt x="926376" y="391934"/>
                  <a:pt x="1120952" y="394713"/>
                </a:cubicBezTo>
                <a:cubicBezTo>
                  <a:pt x="1304411" y="336340"/>
                  <a:pt x="1507326" y="400272"/>
                  <a:pt x="1693564" y="325221"/>
                </a:cubicBezTo>
                <a:cubicBezTo>
                  <a:pt x="1882582" y="325221"/>
                  <a:pt x="2074379" y="325221"/>
                  <a:pt x="2266175" y="325221"/>
                </a:cubicBezTo>
                <a:cubicBezTo>
                  <a:pt x="2321770" y="328001"/>
                  <a:pt x="2374582" y="328001"/>
                  <a:pt x="2430177" y="330781"/>
                </a:cubicBezTo>
                <a:cubicBezTo>
                  <a:pt x="2430177" y="330781"/>
                  <a:pt x="2432956" y="330781"/>
                  <a:pt x="2432956" y="330781"/>
                </a:cubicBezTo>
                <a:cubicBezTo>
                  <a:pt x="2672008" y="339120"/>
                  <a:pt x="2908279" y="344679"/>
                  <a:pt x="3144551" y="355798"/>
                </a:cubicBezTo>
                <a:cubicBezTo>
                  <a:pt x="3233500" y="355798"/>
                  <a:pt x="3319670" y="358577"/>
                  <a:pt x="3408619" y="358577"/>
                </a:cubicBezTo>
                <a:cubicBezTo>
                  <a:pt x="3597637" y="372475"/>
                  <a:pt x="3789434" y="380814"/>
                  <a:pt x="3981231" y="361357"/>
                </a:cubicBezTo>
                <a:cubicBezTo>
                  <a:pt x="4173028" y="378035"/>
                  <a:pt x="4359266" y="366917"/>
                  <a:pt x="4551063" y="350238"/>
                </a:cubicBezTo>
                <a:cubicBezTo>
                  <a:pt x="4745639" y="369696"/>
                  <a:pt x="4937437" y="341899"/>
                  <a:pt x="5129233" y="316882"/>
                </a:cubicBezTo>
                <a:cubicBezTo>
                  <a:pt x="5321031" y="328001"/>
                  <a:pt x="5512828" y="328001"/>
                  <a:pt x="5699065" y="272407"/>
                </a:cubicBezTo>
                <a:cubicBezTo>
                  <a:pt x="5840829" y="333560"/>
                  <a:pt x="5910321" y="133424"/>
                  <a:pt x="6063202" y="172339"/>
                </a:cubicBezTo>
                <a:cubicBezTo>
                  <a:pt x="6216084" y="214035"/>
                  <a:pt x="6324491" y="55593"/>
                  <a:pt x="6457914" y="0"/>
                </a:cubicBezTo>
                <a:close/>
              </a:path>
            </a:pathLst>
          </a:cu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タイトル 1">
            <a:extLst>
              <a:ext uri="{FF2B5EF4-FFF2-40B4-BE49-F238E27FC236}">
                <a16:creationId xmlns:a16="http://schemas.microsoft.com/office/drawing/2014/main" id="{2277A12B-EE43-0477-CD73-70399BB1DA0F}"/>
              </a:ext>
            </a:extLst>
          </p:cNvPr>
          <p:cNvSpPr>
            <a:spLocks noGrp="1"/>
          </p:cNvSpPr>
          <p:nvPr>
            <p:ph type="ctrTitle"/>
          </p:nvPr>
        </p:nvSpPr>
        <p:spPr>
          <a:xfrm>
            <a:off x="313257" y="1858100"/>
            <a:ext cx="11759709" cy="2976557"/>
          </a:xfrm>
        </p:spPr>
        <p:txBody>
          <a:bodyPr vert="horz" lIns="91440" tIns="45720" rIns="91440" bIns="45720" rtlCol="0" anchor="b">
            <a:normAutofit/>
          </a:bodyPr>
          <a:lstStyle/>
          <a:p>
            <a:pPr algn="ctr">
              <a:lnSpc>
                <a:spcPct val="90000"/>
              </a:lnSpc>
            </a:pPr>
            <a:r>
              <a:rPr lang="ja-JP" altLang="en-US" sz="4400" dirty="0">
                <a:solidFill>
                  <a:srgbClr val="3C4043"/>
                </a:solidFill>
                <a:latin typeface="ＭＳ Ｐゴシック" panose="020B0600070205080204" pitchFamily="50" charset="-128"/>
                <a:ea typeface="ＭＳ Ｐゴシック" panose="020B0600070205080204" pitchFamily="50" charset="-128"/>
              </a:rPr>
              <a:t>慢性腎臓病とはいったい何なのか？</a:t>
            </a:r>
            <a:br>
              <a:rPr lang="en-US" altLang="ja-JP" sz="4400" dirty="0">
                <a:solidFill>
                  <a:srgbClr val="3C4043"/>
                </a:solidFill>
                <a:latin typeface="ＭＳ Ｐゴシック" panose="020B0600070205080204" pitchFamily="50" charset="-128"/>
                <a:ea typeface="ＭＳ Ｐゴシック" panose="020B0600070205080204" pitchFamily="50" charset="-128"/>
              </a:rPr>
            </a:br>
            <a:r>
              <a:rPr lang="ja-JP" altLang="en-US" sz="4400" dirty="0">
                <a:solidFill>
                  <a:srgbClr val="3C4043"/>
                </a:solidFill>
                <a:latin typeface="ＭＳ Ｐゴシック" panose="020B0600070205080204" pitchFamily="50" charset="-128"/>
                <a:ea typeface="ＭＳ Ｐゴシック" panose="020B0600070205080204" pitchFamily="50" charset="-128"/>
              </a:rPr>
              <a:t>いつから</a:t>
            </a:r>
            <a:r>
              <a:rPr lang="en-US" altLang="ja-JP" sz="4400" dirty="0">
                <a:solidFill>
                  <a:srgbClr val="3C4043"/>
                </a:solidFill>
                <a:latin typeface="ＭＳ Ｐゴシック" panose="020B0600070205080204" pitchFamily="50" charset="-128"/>
                <a:ea typeface="ＭＳ Ｐゴシック" panose="020B0600070205080204" pitchFamily="50" charset="-128"/>
              </a:rPr>
              <a:t>SGLT2</a:t>
            </a:r>
            <a:r>
              <a:rPr lang="ja-JP" altLang="en-US" sz="4400" dirty="0">
                <a:solidFill>
                  <a:srgbClr val="3C4043"/>
                </a:solidFill>
                <a:latin typeface="ＭＳ Ｐゴシック" panose="020B0600070205080204" pitchFamily="50" charset="-128"/>
                <a:ea typeface="ＭＳ Ｐゴシック" panose="020B0600070205080204" pitchFamily="50" charset="-128"/>
              </a:rPr>
              <a:t>阻害剤を投与するのか？</a:t>
            </a:r>
            <a:br>
              <a:rPr lang="en-US" altLang="ja-JP" sz="4400" dirty="0">
                <a:solidFill>
                  <a:srgbClr val="3C4043"/>
                </a:solidFill>
                <a:latin typeface="ＭＳ Ｐゴシック" panose="020B0600070205080204" pitchFamily="50" charset="-128"/>
                <a:ea typeface="ＭＳ Ｐゴシック" panose="020B0600070205080204" pitchFamily="50" charset="-128"/>
              </a:rPr>
            </a:br>
            <a:br>
              <a:rPr lang="en-US" altLang="ja-JP" sz="3200" b="0" i="0" dirty="0">
                <a:solidFill>
                  <a:srgbClr val="3C4043"/>
                </a:solidFill>
                <a:effectLst/>
                <a:latin typeface="ＭＳ Ｐゴシック" panose="020B0600070205080204" pitchFamily="50" charset="-128"/>
                <a:ea typeface="ＭＳ Ｐゴシック" panose="020B0600070205080204" pitchFamily="50" charset="-128"/>
              </a:rPr>
            </a:br>
            <a:br>
              <a:rPr lang="en-US" altLang="ja-JP" sz="1900" i="1" dirty="0">
                <a:effectLst/>
              </a:rPr>
            </a:br>
            <a:endParaRPr kumimoji="1" lang="en-US" altLang="ja-JP" sz="1900" i="1" dirty="0"/>
          </a:p>
        </p:txBody>
      </p:sp>
      <p:sp>
        <p:nvSpPr>
          <p:cNvPr id="3" name="字幕 2">
            <a:extLst>
              <a:ext uri="{FF2B5EF4-FFF2-40B4-BE49-F238E27FC236}">
                <a16:creationId xmlns:a16="http://schemas.microsoft.com/office/drawing/2014/main" id="{2433C672-92FF-6606-6EC7-DE26086179E1}"/>
              </a:ext>
            </a:extLst>
          </p:cNvPr>
          <p:cNvSpPr>
            <a:spLocks noGrp="1"/>
          </p:cNvSpPr>
          <p:nvPr>
            <p:ph type="subTitle" idx="1"/>
          </p:nvPr>
        </p:nvSpPr>
        <p:spPr>
          <a:xfrm>
            <a:off x="5486400" y="4945656"/>
            <a:ext cx="6183824" cy="646785"/>
          </a:xfrm>
        </p:spPr>
        <p:txBody>
          <a:bodyPr vert="horz" lIns="91440" tIns="45720" rIns="91440" bIns="45720" rtlCol="0">
            <a:noAutofit/>
          </a:bodyPr>
          <a:lstStyle/>
          <a:p>
            <a:pPr algn="ctr">
              <a:lnSpc>
                <a:spcPct val="90000"/>
              </a:lnSpc>
            </a:pPr>
            <a:r>
              <a:rPr kumimoji="1" lang="ja-JP" altLang="en-US" sz="2800" b="1" dirty="0">
                <a:latin typeface="ＭＳ Ｐゴシック" panose="020B0600070205080204" pitchFamily="50" charset="-128"/>
                <a:ea typeface="ＭＳ Ｐゴシック" panose="020B0600070205080204" pitchFamily="50" charset="-128"/>
              </a:rPr>
              <a:t>中島内科循環器科メンタルクリニック</a:t>
            </a:r>
            <a:endParaRPr kumimoji="1" lang="en-US" altLang="ja-JP" sz="2800" b="1" dirty="0">
              <a:latin typeface="ＭＳ Ｐゴシック" panose="020B0600070205080204" pitchFamily="50" charset="-128"/>
              <a:ea typeface="ＭＳ Ｐゴシック" panose="020B0600070205080204" pitchFamily="50" charset="-128"/>
            </a:endParaRPr>
          </a:p>
          <a:p>
            <a:pPr algn="ctr">
              <a:lnSpc>
                <a:spcPct val="90000"/>
              </a:lnSpc>
            </a:pPr>
            <a:r>
              <a:rPr lang="ja-JP" altLang="en-US" sz="2800" b="1" dirty="0">
                <a:latin typeface="ＭＳ Ｐゴシック" panose="020B0600070205080204" pitchFamily="50" charset="-128"/>
                <a:ea typeface="ＭＳ Ｐゴシック" panose="020B0600070205080204" pitchFamily="50" charset="-128"/>
              </a:rPr>
              <a:t>中島滋夫</a:t>
            </a:r>
            <a:endParaRPr kumimoji="1" lang="en-US" altLang="ja-JP" sz="2800" b="1"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33A6179A-25F1-0466-F1D3-679AD8719B90}"/>
              </a:ext>
            </a:extLst>
          </p:cNvPr>
          <p:cNvSpPr txBox="1"/>
          <p:nvPr/>
        </p:nvSpPr>
        <p:spPr>
          <a:xfrm>
            <a:off x="4269638" y="407342"/>
            <a:ext cx="7922362" cy="461665"/>
          </a:xfrm>
          <a:prstGeom prst="rect">
            <a:avLst/>
          </a:prstGeom>
          <a:noFill/>
        </p:spPr>
        <p:txBody>
          <a:bodyPr wrap="none" rtlCol="0">
            <a:spAutoFit/>
          </a:bodyPr>
          <a:lstStyle/>
          <a:p>
            <a:pPr>
              <a:spcAft>
                <a:spcPts val="600"/>
              </a:spcAft>
            </a:pPr>
            <a:r>
              <a:rPr kumimoji="1" lang="ja-JP" altLang="en-US" sz="2400" b="1" dirty="0">
                <a:latin typeface="ＭＳ Ｐゴシック" panose="020B0600070205080204" pitchFamily="50" charset="-128"/>
                <a:ea typeface="ＭＳ Ｐゴシック" panose="020B0600070205080204" pitchFamily="50" charset="-128"/>
              </a:rPr>
              <a:t>十勝　慢性腎臓病学について考える会　令和</a:t>
            </a:r>
            <a:r>
              <a:rPr kumimoji="1" lang="en-US" altLang="ja-JP" sz="2400" b="1" dirty="0">
                <a:latin typeface="ＭＳ Ｐゴシック" panose="020B0600070205080204" pitchFamily="50" charset="-128"/>
                <a:ea typeface="ＭＳ Ｐゴシック" panose="020B0600070205080204" pitchFamily="50" charset="-128"/>
              </a:rPr>
              <a:t>7</a:t>
            </a:r>
            <a:r>
              <a:rPr kumimoji="1" lang="ja-JP" altLang="en-US" sz="2400" b="1" dirty="0">
                <a:latin typeface="ＭＳ Ｐゴシック" panose="020B0600070205080204" pitchFamily="50" charset="-128"/>
                <a:ea typeface="ＭＳ Ｐゴシック" panose="020B0600070205080204" pitchFamily="50" charset="-128"/>
              </a:rPr>
              <a:t>年</a:t>
            </a:r>
            <a:r>
              <a:rPr kumimoji="1" lang="en-US" altLang="ja-JP" sz="2400" b="1" dirty="0">
                <a:latin typeface="ＭＳ Ｐゴシック" panose="020B0600070205080204" pitchFamily="50" charset="-128"/>
                <a:ea typeface="ＭＳ Ｐゴシック" panose="020B0600070205080204" pitchFamily="50" charset="-128"/>
              </a:rPr>
              <a:t>10</a:t>
            </a:r>
            <a:r>
              <a:rPr kumimoji="1" lang="ja-JP" altLang="en-US" sz="2400" b="1" dirty="0">
                <a:latin typeface="ＭＳ Ｐゴシック" panose="020B0600070205080204" pitchFamily="50" charset="-128"/>
                <a:ea typeface="ＭＳ Ｐゴシック" panose="020B0600070205080204" pitchFamily="50" charset="-128"/>
              </a:rPr>
              <a:t>月</a:t>
            </a:r>
            <a:r>
              <a:rPr kumimoji="1" lang="en-US" altLang="ja-JP" sz="2400" b="1" dirty="0">
                <a:latin typeface="ＭＳ Ｐゴシック" panose="020B0600070205080204" pitchFamily="50" charset="-128"/>
                <a:ea typeface="ＭＳ Ｐゴシック" panose="020B0600070205080204" pitchFamily="50" charset="-128"/>
              </a:rPr>
              <a:t>24</a:t>
            </a:r>
            <a:r>
              <a:rPr kumimoji="1" lang="ja-JP" altLang="en-US" sz="2400" b="1" dirty="0">
                <a:latin typeface="ＭＳ Ｐゴシック" panose="020B0600070205080204" pitchFamily="50" charset="-128"/>
                <a:ea typeface="ＭＳ Ｐゴシック" panose="020B0600070205080204" pitchFamily="50" charset="-128"/>
              </a:rPr>
              <a:t>日　</a:t>
            </a:r>
          </a:p>
        </p:txBody>
      </p:sp>
    </p:spTree>
    <p:extLst>
      <p:ext uri="{BB962C8B-B14F-4D97-AF65-F5344CB8AC3E}">
        <p14:creationId xmlns:p14="http://schemas.microsoft.com/office/powerpoint/2010/main" val="1670968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A3186C4-DFFE-5434-B181-8AF25CD46D25}"/>
              </a:ext>
            </a:extLst>
          </p:cNvPr>
          <p:cNvSpPr>
            <a:spLocks noGrp="1"/>
          </p:cNvSpPr>
          <p:nvPr>
            <p:ph type="title"/>
          </p:nvPr>
        </p:nvSpPr>
        <p:spPr>
          <a:xfrm>
            <a:off x="1981199" y="274638"/>
            <a:ext cx="8999913" cy="634082"/>
          </a:xfrm>
        </p:spPr>
        <p:txBody>
          <a:bodyPr>
            <a:normAutofit fontScale="90000"/>
          </a:bodyPr>
          <a:lstStyle/>
          <a:p>
            <a:r>
              <a:rPr kumimoji="1" lang="ja-JP" altLang="en-US" dirty="0"/>
              <a:t>なぜ尿細管は虚血に陥りやすいのか？</a:t>
            </a:r>
          </a:p>
        </p:txBody>
      </p:sp>
      <p:pic>
        <p:nvPicPr>
          <p:cNvPr id="1026" name="Picture 2" descr="PowerPoint プレゼンテーション">
            <a:extLst>
              <a:ext uri="{FF2B5EF4-FFF2-40B4-BE49-F238E27FC236}">
                <a16:creationId xmlns:a16="http://schemas.microsoft.com/office/drawing/2014/main" id="{F0E37458-F213-A5E9-AF2A-7A4E1070C7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10800000">
            <a:off x="3012107" y="2067274"/>
            <a:ext cx="6167786" cy="410438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CFE510B9-5B2C-3D2E-97B4-89843484B57F}"/>
              </a:ext>
            </a:extLst>
          </p:cNvPr>
          <p:cNvSpPr txBox="1"/>
          <p:nvPr/>
        </p:nvSpPr>
        <p:spPr>
          <a:xfrm>
            <a:off x="3012106" y="6319187"/>
            <a:ext cx="1396028" cy="369332"/>
          </a:xfrm>
          <a:prstGeom prst="rect">
            <a:avLst/>
          </a:prstGeom>
          <a:noFill/>
        </p:spPr>
        <p:txBody>
          <a:bodyPr wrap="square" rtlCol="0">
            <a:spAutoFit/>
          </a:bodyPr>
          <a:lstStyle/>
          <a:p>
            <a:r>
              <a:rPr lang="ja-JP" altLang="en-US" dirty="0"/>
              <a:t>尿細管腔</a:t>
            </a:r>
          </a:p>
        </p:txBody>
      </p:sp>
      <p:sp>
        <p:nvSpPr>
          <p:cNvPr id="5" name="フローチャート: 結合子 4">
            <a:extLst>
              <a:ext uri="{FF2B5EF4-FFF2-40B4-BE49-F238E27FC236}">
                <a16:creationId xmlns:a16="http://schemas.microsoft.com/office/drawing/2014/main" id="{3C1CC796-22BD-9CA1-4833-2C1EE713B110}"/>
              </a:ext>
            </a:extLst>
          </p:cNvPr>
          <p:cNvSpPr/>
          <p:nvPr/>
        </p:nvSpPr>
        <p:spPr>
          <a:xfrm>
            <a:off x="5424880" y="1844824"/>
            <a:ext cx="1779117" cy="936104"/>
          </a:xfrm>
          <a:prstGeom prst="flowChartConnector">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b="1" dirty="0">
                <a:latin typeface="+mj-ea"/>
                <a:ea typeface="+mj-ea"/>
              </a:rPr>
              <a:t>Na</a:t>
            </a:r>
            <a:r>
              <a:rPr lang="en-US" altLang="ja-JP" b="1" baseline="30000" dirty="0">
                <a:latin typeface="+mj-ea"/>
                <a:ea typeface="+mj-ea"/>
              </a:rPr>
              <a:t>+</a:t>
            </a:r>
            <a:r>
              <a:rPr lang="en-US" altLang="ja-JP" b="1" dirty="0">
                <a:latin typeface="+mj-ea"/>
                <a:ea typeface="+mj-ea"/>
              </a:rPr>
              <a:t>-K</a:t>
            </a:r>
            <a:r>
              <a:rPr lang="en-US" altLang="ja-JP" b="1" baseline="30000" dirty="0">
                <a:latin typeface="+mj-ea"/>
                <a:ea typeface="+mj-ea"/>
              </a:rPr>
              <a:t>+</a:t>
            </a:r>
          </a:p>
          <a:p>
            <a:pPr algn="ctr"/>
            <a:r>
              <a:rPr lang="ja-JP" altLang="en-US" b="1" dirty="0">
                <a:latin typeface="+mj-ea"/>
                <a:ea typeface="+mj-ea"/>
              </a:rPr>
              <a:t>ポンプ</a:t>
            </a:r>
          </a:p>
        </p:txBody>
      </p:sp>
      <p:sp>
        <p:nvSpPr>
          <p:cNvPr id="6" name="矢印: U ターン 5">
            <a:extLst>
              <a:ext uri="{FF2B5EF4-FFF2-40B4-BE49-F238E27FC236}">
                <a16:creationId xmlns:a16="http://schemas.microsoft.com/office/drawing/2014/main" id="{0C46203B-776A-F5F4-7C68-88B5AECB315D}"/>
              </a:ext>
            </a:extLst>
          </p:cNvPr>
          <p:cNvSpPr/>
          <p:nvPr/>
        </p:nvSpPr>
        <p:spPr>
          <a:xfrm>
            <a:off x="5928466" y="2780928"/>
            <a:ext cx="1047021" cy="1152128"/>
          </a:xfrm>
          <a:prstGeom prst="uturnArrow">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solidFill>
                <a:schemeClr val="tx1"/>
              </a:solidFill>
            </a:endParaRPr>
          </a:p>
        </p:txBody>
      </p:sp>
      <p:sp>
        <p:nvSpPr>
          <p:cNvPr id="7" name="矢印: 上 6">
            <a:extLst>
              <a:ext uri="{FF2B5EF4-FFF2-40B4-BE49-F238E27FC236}">
                <a16:creationId xmlns:a16="http://schemas.microsoft.com/office/drawing/2014/main" id="{D19ECA3C-C30D-1AD8-D984-EE16826CC93D}"/>
              </a:ext>
            </a:extLst>
          </p:cNvPr>
          <p:cNvSpPr/>
          <p:nvPr/>
        </p:nvSpPr>
        <p:spPr>
          <a:xfrm>
            <a:off x="5180936" y="1550409"/>
            <a:ext cx="360040" cy="1440160"/>
          </a:xfrm>
          <a:prstGeom prst="upArrow">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p>
        </p:txBody>
      </p:sp>
      <p:sp>
        <p:nvSpPr>
          <p:cNvPr id="8" name="矢印: 上 7">
            <a:extLst>
              <a:ext uri="{FF2B5EF4-FFF2-40B4-BE49-F238E27FC236}">
                <a16:creationId xmlns:a16="http://schemas.microsoft.com/office/drawing/2014/main" id="{2FC61C53-F0F5-5A00-4838-152726315172}"/>
              </a:ext>
            </a:extLst>
          </p:cNvPr>
          <p:cNvSpPr/>
          <p:nvPr/>
        </p:nvSpPr>
        <p:spPr>
          <a:xfrm rot="10800000">
            <a:off x="7122366" y="1671010"/>
            <a:ext cx="360040" cy="1440160"/>
          </a:xfrm>
          <a:prstGeom prst="upArrow">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ja-JP" altLang="en-US"/>
          </a:p>
        </p:txBody>
      </p:sp>
      <p:sp>
        <p:nvSpPr>
          <p:cNvPr id="10" name="四角形: 角を丸くする 9">
            <a:extLst>
              <a:ext uri="{FF2B5EF4-FFF2-40B4-BE49-F238E27FC236}">
                <a16:creationId xmlns:a16="http://schemas.microsoft.com/office/drawing/2014/main" id="{1F65839D-3E6E-E1DE-76B6-8F4060DA0ECF}"/>
              </a:ext>
            </a:extLst>
          </p:cNvPr>
          <p:cNvSpPr/>
          <p:nvPr/>
        </p:nvSpPr>
        <p:spPr>
          <a:xfrm>
            <a:off x="5577746" y="3957244"/>
            <a:ext cx="864096" cy="43204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ja-JP" b="1" dirty="0"/>
              <a:t>ATP</a:t>
            </a:r>
            <a:endParaRPr lang="ja-JP" altLang="en-US" b="1" dirty="0"/>
          </a:p>
        </p:txBody>
      </p:sp>
      <p:sp>
        <p:nvSpPr>
          <p:cNvPr id="11" name="四角形: 角を丸くする 10">
            <a:extLst>
              <a:ext uri="{FF2B5EF4-FFF2-40B4-BE49-F238E27FC236}">
                <a16:creationId xmlns:a16="http://schemas.microsoft.com/office/drawing/2014/main" id="{0796275C-2983-05AA-5255-7E58F5C4A0A2}"/>
              </a:ext>
            </a:extLst>
          </p:cNvPr>
          <p:cNvSpPr/>
          <p:nvPr/>
        </p:nvSpPr>
        <p:spPr>
          <a:xfrm>
            <a:off x="6543438" y="3687416"/>
            <a:ext cx="1208746" cy="43204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ja-JP" b="1" dirty="0" err="1"/>
              <a:t>ADP+Pi</a:t>
            </a:r>
            <a:endParaRPr lang="ja-JP" altLang="en-US" b="1" dirty="0"/>
          </a:p>
        </p:txBody>
      </p:sp>
      <p:sp>
        <p:nvSpPr>
          <p:cNvPr id="12" name="フローチャート: 結合子 11">
            <a:extLst>
              <a:ext uri="{FF2B5EF4-FFF2-40B4-BE49-F238E27FC236}">
                <a16:creationId xmlns:a16="http://schemas.microsoft.com/office/drawing/2014/main" id="{0A31A831-1FE0-869C-2D31-37AF71E269CC}"/>
              </a:ext>
            </a:extLst>
          </p:cNvPr>
          <p:cNvSpPr/>
          <p:nvPr/>
        </p:nvSpPr>
        <p:spPr>
          <a:xfrm>
            <a:off x="4915937" y="2990569"/>
            <a:ext cx="864096" cy="551876"/>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600" b="1" dirty="0">
                <a:latin typeface="+mj-ea"/>
                <a:ea typeface="+mj-ea"/>
              </a:rPr>
              <a:t>3Na</a:t>
            </a:r>
            <a:r>
              <a:rPr lang="en-US" altLang="ja-JP" sz="1600" b="1" baseline="30000" dirty="0">
                <a:latin typeface="+mj-ea"/>
                <a:ea typeface="+mj-ea"/>
              </a:rPr>
              <a:t>+</a:t>
            </a:r>
            <a:endParaRPr lang="ja-JP" altLang="en-US" sz="1600" b="1" baseline="30000" dirty="0">
              <a:latin typeface="+mj-ea"/>
              <a:ea typeface="+mj-ea"/>
            </a:endParaRPr>
          </a:p>
        </p:txBody>
      </p:sp>
      <p:sp>
        <p:nvSpPr>
          <p:cNvPr id="13" name="フローチャート: 結合子 12">
            <a:extLst>
              <a:ext uri="{FF2B5EF4-FFF2-40B4-BE49-F238E27FC236}">
                <a16:creationId xmlns:a16="http://schemas.microsoft.com/office/drawing/2014/main" id="{96F8B63C-0178-8EC1-89C8-06DCBD6408F3}"/>
              </a:ext>
            </a:extLst>
          </p:cNvPr>
          <p:cNvSpPr/>
          <p:nvPr/>
        </p:nvSpPr>
        <p:spPr>
          <a:xfrm>
            <a:off x="6845710" y="1145741"/>
            <a:ext cx="864096" cy="551876"/>
          </a:xfrm>
          <a:prstGeom prst="flowChartConnecto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sz="1600" b="1" dirty="0">
                <a:latin typeface="+mj-ea"/>
                <a:ea typeface="+mj-ea"/>
              </a:rPr>
              <a:t>2K</a:t>
            </a:r>
            <a:r>
              <a:rPr lang="en-US" altLang="ja-JP" sz="1600" b="1" baseline="30000" dirty="0">
                <a:latin typeface="+mj-ea"/>
                <a:ea typeface="+mj-ea"/>
              </a:rPr>
              <a:t>+</a:t>
            </a:r>
            <a:endParaRPr lang="ja-JP" altLang="en-US" sz="1600" b="1" baseline="30000" dirty="0">
              <a:latin typeface="+mj-ea"/>
              <a:ea typeface="+mj-ea"/>
            </a:endParaRPr>
          </a:p>
        </p:txBody>
      </p:sp>
      <p:sp>
        <p:nvSpPr>
          <p:cNvPr id="14" name="矢印: 上 13">
            <a:extLst>
              <a:ext uri="{FF2B5EF4-FFF2-40B4-BE49-F238E27FC236}">
                <a16:creationId xmlns:a16="http://schemas.microsoft.com/office/drawing/2014/main" id="{877EB0A5-FDF9-A12F-816C-C7C9F30EC9B7}"/>
              </a:ext>
            </a:extLst>
          </p:cNvPr>
          <p:cNvSpPr/>
          <p:nvPr/>
        </p:nvSpPr>
        <p:spPr>
          <a:xfrm>
            <a:off x="5203982" y="3553931"/>
            <a:ext cx="360040" cy="2467357"/>
          </a:xfrm>
          <a:prstGeom prst="upArrow">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p>
        </p:txBody>
      </p:sp>
      <p:sp>
        <p:nvSpPr>
          <p:cNvPr id="15" name="テキスト ボックス 14">
            <a:extLst>
              <a:ext uri="{FF2B5EF4-FFF2-40B4-BE49-F238E27FC236}">
                <a16:creationId xmlns:a16="http://schemas.microsoft.com/office/drawing/2014/main" id="{3975FB0C-5759-0B24-0C55-C246D452B68D}"/>
              </a:ext>
            </a:extLst>
          </p:cNvPr>
          <p:cNvSpPr txBox="1"/>
          <p:nvPr/>
        </p:nvSpPr>
        <p:spPr>
          <a:xfrm>
            <a:off x="2927648" y="1628800"/>
            <a:ext cx="1396028" cy="369332"/>
          </a:xfrm>
          <a:prstGeom prst="rect">
            <a:avLst/>
          </a:prstGeom>
          <a:noFill/>
        </p:spPr>
        <p:txBody>
          <a:bodyPr wrap="square" rtlCol="0">
            <a:spAutoFit/>
          </a:bodyPr>
          <a:lstStyle/>
          <a:p>
            <a:r>
              <a:rPr lang="ja-JP" altLang="en-US" dirty="0"/>
              <a:t>血管腔</a:t>
            </a:r>
          </a:p>
        </p:txBody>
      </p:sp>
    </p:spTree>
    <p:extLst>
      <p:ext uri="{BB962C8B-B14F-4D97-AF65-F5344CB8AC3E}">
        <p14:creationId xmlns:p14="http://schemas.microsoft.com/office/powerpoint/2010/main" val="3553957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154CFF-CDFD-6B2D-03C3-FB8F9B065057}"/>
              </a:ext>
            </a:extLst>
          </p:cNvPr>
          <p:cNvSpPr>
            <a:spLocks noGrp="1"/>
          </p:cNvSpPr>
          <p:nvPr>
            <p:ph type="title"/>
          </p:nvPr>
        </p:nvSpPr>
        <p:spPr>
          <a:xfrm>
            <a:off x="299697" y="303894"/>
            <a:ext cx="7517947" cy="986064"/>
          </a:xfrm>
        </p:spPr>
        <p:txBody>
          <a:bodyPr>
            <a:normAutofit fontScale="90000"/>
          </a:bodyPr>
          <a:lstStyle/>
          <a:p>
            <a:r>
              <a:rPr kumimoji="1" lang="en-US" altLang="ja-JP" dirty="0"/>
              <a:t>SGLT2</a:t>
            </a:r>
            <a:r>
              <a:rPr kumimoji="1" lang="ja-JP" altLang="en-US" dirty="0"/>
              <a:t>阻害薬の腎虚血改善効果</a:t>
            </a:r>
          </a:p>
        </p:txBody>
      </p:sp>
      <p:pic>
        <p:nvPicPr>
          <p:cNvPr id="5" name="Main graphic">
            <a:extLst>
              <a:ext uri="{FF2B5EF4-FFF2-40B4-BE49-F238E27FC236}">
                <a16:creationId xmlns:a16="http://schemas.microsoft.com/office/drawing/2014/main" id="{3B183872-5E68-AD16-FEA2-5DC800EDB109}"/>
              </a:ext>
            </a:extLst>
          </p:cNvPr>
          <p:cNvPicPr/>
          <p:nvPr/>
        </p:nvPicPr>
        <p:blipFill>
          <a:blip r:embed="rId2"/>
          <a:stretch/>
        </p:blipFill>
        <p:spPr>
          <a:xfrm>
            <a:off x="899432" y="1926771"/>
            <a:ext cx="7282542" cy="3906611"/>
          </a:xfrm>
          <a:prstGeom prst="rect">
            <a:avLst/>
          </a:prstGeom>
          <a:ln>
            <a:noFill/>
          </a:ln>
        </p:spPr>
      </p:pic>
      <p:sp>
        <p:nvSpPr>
          <p:cNvPr id="9" name="テキスト ボックス 8">
            <a:extLst>
              <a:ext uri="{FF2B5EF4-FFF2-40B4-BE49-F238E27FC236}">
                <a16:creationId xmlns:a16="http://schemas.microsoft.com/office/drawing/2014/main" id="{9FD426D2-8259-1300-852F-D21286D33156}"/>
              </a:ext>
            </a:extLst>
          </p:cNvPr>
          <p:cNvSpPr txBox="1"/>
          <p:nvPr/>
        </p:nvSpPr>
        <p:spPr>
          <a:xfrm>
            <a:off x="8356147" y="416197"/>
            <a:ext cx="3536156" cy="6186309"/>
          </a:xfrm>
          <a:prstGeom prst="rect">
            <a:avLst/>
          </a:prstGeom>
          <a:noFill/>
        </p:spPr>
        <p:txBody>
          <a:bodyPr wrap="square">
            <a:spAutoFit/>
          </a:bodyPr>
          <a:lstStyle/>
          <a:p>
            <a:r>
              <a:rPr lang="ja-JP" altLang="ja-JP" sz="1800" dirty="0">
                <a:effectLst/>
                <a:ea typeface="ＭＳ Ｐゴシック" panose="020B0600070205080204" pitchFamily="50" charset="-128"/>
                <a:cs typeface="Times New Roman" panose="02020603050405020304" pitchFamily="18" charset="0"/>
              </a:rPr>
              <a:t>近位尿細管周囲の線維芽細胞がエリスロポエチンを産生。</a:t>
            </a:r>
            <a:endParaRPr lang="en-US" altLang="ja-JP" sz="1800" dirty="0">
              <a:effectLst/>
              <a:ea typeface="ＭＳ Ｐゴシック" panose="020B0600070205080204" pitchFamily="50" charset="-128"/>
              <a:cs typeface="Times New Roman" panose="02020603050405020304" pitchFamily="18" charset="0"/>
            </a:endParaRPr>
          </a:p>
          <a:p>
            <a:r>
              <a:rPr lang="ja-JP" altLang="ja-JP" sz="1800" dirty="0">
                <a:effectLst/>
                <a:ea typeface="ＭＳ Ｐゴシック" panose="020B0600070205080204" pitchFamily="50" charset="-128"/>
                <a:cs typeface="Times New Roman" panose="02020603050405020304" pitchFamily="18" charset="0"/>
              </a:rPr>
              <a:t>糖尿病では、</a:t>
            </a:r>
            <a:r>
              <a:rPr lang="en-US" altLang="ja-JP" sz="1800" dirty="0">
                <a:effectLst/>
                <a:ea typeface="ＭＳ Ｐゴシック" panose="020B0600070205080204" pitchFamily="50" charset="-128"/>
                <a:cs typeface="Times New Roman" panose="02020603050405020304" pitchFamily="18" charset="0"/>
              </a:rPr>
              <a:t>SGLT2</a:t>
            </a:r>
            <a:r>
              <a:rPr lang="ja-JP" altLang="ja-JP" sz="1800" dirty="0">
                <a:effectLst/>
                <a:ea typeface="ＭＳ Ｐゴシック" panose="020B0600070205080204" pitchFamily="50" charset="-128"/>
                <a:cs typeface="Times New Roman" panose="02020603050405020304" pitchFamily="18" charset="0"/>
              </a:rPr>
              <a:t>を介したグルコース取り込みが亢進</a:t>
            </a:r>
            <a:r>
              <a:rPr lang="ja-JP" altLang="en-US" sz="1800" dirty="0">
                <a:effectLst/>
                <a:ea typeface="ＭＳ Ｐゴシック" panose="020B0600070205080204" pitchFamily="50" charset="-128"/>
                <a:cs typeface="Times New Roman" panose="02020603050405020304" pitchFamily="18" charset="0"/>
              </a:rPr>
              <a:t>で</a:t>
            </a:r>
            <a:r>
              <a:rPr lang="en-US" altLang="ja-JP" sz="1800" dirty="0">
                <a:effectLst/>
                <a:ea typeface="ＭＳ Ｐゴシック" panose="020B0600070205080204" pitchFamily="50" charset="-128"/>
                <a:cs typeface="Times New Roman" panose="02020603050405020304" pitchFamily="18" charset="0"/>
              </a:rPr>
              <a:t>Na+/K+</a:t>
            </a:r>
            <a:r>
              <a:rPr lang="ja-JP" altLang="ja-JP" sz="1800" dirty="0">
                <a:effectLst/>
                <a:ea typeface="ＭＳ Ｐゴシック" panose="020B0600070205080204" pitchFamily="50" charset="-128"/>
                <a:cs typeface="Times New Roman" panose="02020603050405020304" pitchFamily="18" charset="0"/>
              </a:rPr>
              <a:t>ポンプによる</a:t>
            </a:r>
            <a:r>
              <a:rPr lang="en-US" altLang="ja-JP" sz="1800" dirty="0">
                <a:effectLst/>
                <a:ea typeface="ＭＳ Ｐゴシック" panose="020B0600070205080204" pitchFamily="50" charset="-128"/>
                <a:cs typeface="Times New Roman" panose="02020603050405020304" pitchFamily="18" charset="0"/>
              </a:rPr>
              <a:t>ATP</a:t>
            </a:r>
            <a:r>
              <a:rPr lang="ja-JP" altLang="ja-JP" sz="1800" dirty="0">
                <a:effectLst/>
                <a:ea typeface="ＭＳ Ｐゴシック" panose="020B0600070205080204" pitchFamily="50" charset="-128"/>
                <a:cs typeface="Times New Roman" panose="02020603050405020304" pitchFamily="18" charset="0"/>
              </a:rPr>
              <a:t>消費</a:t>
            </a:r>
            <a:r>
              <a:rPr lang="ja-JP" altLang="en-US" dirty="0">
                <a:ea typeface="ＭＳ Ｐゴシック" panose="020B0600070205080204" pitchFamily="50" charset="-128"/>
                <a:cs typeface="Times New Roman" panose="02020603050405020304" pitchFamily="18" charset="0"/>
              </a:rPr>
              <a:t>↑、</a:t>
            </a:r>
            <a:r>
              <a:rPr lang="ja-JP" altLang="ja-JP" sz="1800" dirty="0">
                <a:effectLst/>
                <a:ea typeface="ＭＳ Ｐゴシック" panose="020B0600070205080204" pitchFamily="50" charset="-128"/>
                <a:cs typeface="Times New Roman" panose="02020603050405020304" pitchFamily="18" charset="0"/>
              </a:rPr>
              <a:t>近位尿細管上皮細胞では酸素消費</a:t>
            </a:r>
            <a:r>
              <a:rPr lang="ja-JP" altLang="en-US" sz="1800" dirty="0">
                <a:effectLst/>
                <a:ea typeface="ＭＳ Ｐゴシック" panose="020B0600070205080204" pitchFamily="50" charset="-128"/>
                <a:cs typeface="Times New Roman" panose="02020603050405020304" pitchFamily="18" charset="0"/>
              </a:rPr>
              <a:t>↑</a:t>
            </a:r>
            <a:r>
              <a:rPr lang="ja-JP" altLang="ja-JP" sz="1800" dirty="0">
                <a:effectLst/>
                <a:ea typeface="ＭＳ Ｐゴシック" panose="020B0600070205080204" pitchFamily="50" charset="-128"/>
                <a:cs typeface="Times New Roman" panose="02020603050405020304" pitchFamily="18" charset="0"/>
              </a:rPr>
              <a:t>の結果、局所的な低酸素状態となり、ストレスを受けた近位尿細管上皮細胞から炎症性サイトカインが放出</a:t>
            </a:r>
            <a:r>
              <a:rPr lang="ja-JP" altLang="en-US" sz="1800" dirty="0">
                <a:effectLst/>
                <a:ea typeface="ＭＳ Ｐゴシック" panose="020B0600070205080204" pitchFamily="50" charset="-128"/>
                <a:cs typeface="Times New Roman" panose="02020603050405020304" pitchFamily="18" charset="0"/>
              </a:rPr>
              <a:t>し</a:t>
            </a:r>
            <a:r>
              <a:rPr lang="ja-JP" altLang="ja-JP" sz="1800" dirty="0">
                <a:effectLst/>
                <a:ea typeface="ＭＳ Ｐゴシック" panose="020B0600070205080204" pitchFamily="50" charset="-128"/>
                <a:cs typeface="Times New Roman" panose="02020603050405020304" pitchFamily="18" charset="0"/>
              </a:rPr>
              <a:t>エリスロポエチンを分泌する線維芽細胞からエリスロポエチンを分泌する能力を欠く筋線維芽細胞への転換を刺激し、局所的な低酸素状態にもかかわらずエリスロポエチン</a:t>
            </a:r>
            <a:r>
              <a:rPr lang="ja-JP" altLang="en-US" sz="1800" dirty="0">
                <a:effectLst/>
                <a:ea typeface="ＭＳ Ｐゴシック" panose="020B0600070205080204" pitchFamily="50" charset="-128"/>
                <a:cs typeface="Times New Roman" panose="02020603050405020304" pitchFamily="18" charset="0"/>
              </a:rPr>
              <a:t>↓</a:t>
            </a:r>
            <a:r>
              <a:rPr lang="ja-JP" altLang="ja-JP" sz="1800" dirty="0">
                <a:effectLst/>
                <a:ea typeface="ＭＳ Ｐゴシック" panose="020B0600070205080204" pitchFamily="50" charset="-128"/>
                <a:cs typeface="Times New Roman" panose="02020603050405020304" pitchFamily="18" charset="0"/>
              </a:rPr>
              <a:t>。</a:t>
            </a:r>
            <a:endParaRPr lang="en-US" altLang="ja-JP" sz="1800" dirty="0">
              <a:effectLst/>
              <a:ea typeface="ＭＳ Ｐゴシック" panose="020B0600070205080204" pitchFamily="50" charset="-128"/>
              <a:cs typeface="Times New Roman" panose="02020603050405020304" pitchFamily="18" charset="0"/>
            </a:endParaRPr>
          </a:p>
          <a:p>
            <a:r>
              <a:rPr lang="en-US" altLang="ja-JP" sz="1800" dirty="0">
                <a:effectLst/>
                <a:ea typeface="ＭＳ Ｐゴシック" panose="020B0600070205080204" pitchFamily="50" charset="-128"/>
                <a:cs typeface="Times New Roman" panose="02020603050405020304" pitchFamily="18" charset="0"/>
              </a:rPr>
              <a:t>SGLT2is</a:t>
            </a:r>
            <a:r>
              <a:rPr lang="ja-JP" altLang="ja-JP" sz="1800" dirty="0">
                <a:effectLst/>
                <a:ea typeface="ＭＳ Ｐゴシック" panose="020B0600070205080204" pitchFamily="50" charset="-128"/>
                <a:cs typeface="Times New Roman" panose="02020603050405020304" pitchFamily="18" charset="0"/>
              </a:rPr>
              <a:t>は</a:t>
            </a:r>
            <a:r>
              <a:rPr lang="en-US" altLang="ja-JP" sz="1800" dirty="0">
                <a:effectLst/>
                <a:ea typeface="ＭＳ Ｐゴシック" panose="020B0600070205080204" pitchFamily="50" charset="-128"/>
                <a:cs typeface="Times New Roman" panose="02020603050405020304" pitchFamily="18" charset="0"/>
              </a:rPr>
              <a:t>Na+/K+</a:t>
            </a:r>
            <a:r>
              <a:rPr lang="ja-JP" altLang="ja-JP" sz="1800" dirty="0">
                <a:effectLst/>
                <a:ea typeface="ＭＳ Ｐゴシック" panose="020B0600070205080204" pitchFamily="50" charset="-128"/>
                <a:cs typeface="Times New Roman" panose="02020603050405020304" pitchFamily="18" charset="0"/>
              </a:rPr>
              <a:t>ポンプによる</a:t>
            </a:r>
            <a:r>
              <a:rPr lang="en-US" altLang="ja-JP" sz="1800" dirty="0">
                <a:effectLst/>
                <a:ea typeface="ＭＳ Ｐゴシック" panose="020B0600070205080204" pitchFamily="50" charset="-128"/>
                <a:cs typeface="Times New Roman" panose="02020603050405020304" pitchFamily="18" charset="0"/>
              </a:rPr>
              <a:t>ATP</a:t>
            </a:r>
            <a:r>
              <a:rPr lang="ja-JP" altLang="ja-JP" sz="1800" dirty="0">
                <a:effectLst/>
                <a:ea typeface="ＭＳ Ｐゴシック" panose="020B0600070205080204" pitchFamily="50" charset="-128"/>
                <a:cs typeface="Times New Roman" panose="02020603050405020304" pitchFamily="18" charset="0"/>
              </a:rPr>
              <a:t>消費</a:t>
            </a:r>
            <a:r>
              <a:rPr lang="ja-JP" altLang="en-US" dirty="0">
                <a:ea typeface="ＭＳ Ｐゴシック" panose="020B0600070205080204" pitchFamily="50" charset="-128"/>
                <a:cs typeface="Times New Roman" panose="02020603050405020304" pitchFamily="18" charset="0"/>
              </a:rPr>
              <a:t>↓</a:t>
            </a:r>
            <a:r>
              <a:rPr lang="ja-JP" altLang="ja-JP" sz="1800" dirty="0">
                <a:effectLst/>
                <a:ea typeface="ＭＳ Ｐゴシック" panose="020B0600070205080204" pitchFamily="50" charset="-128"/>
                <a:cs typeface="Times New Roman" panose="02020603050405020304" pitchFamily="18" charset="0"/>
              </a:rPr>
              <a:t>、近位尿細管上皮細胞の代謝ストレスを緩和するため、近位尿細管周囲の微小環境における低酸素と炎症を改善し、筋線維芽細胞がエリスロポエチン産生線維芽細胞に戻る。</a:t>
            </a:r>
            <a:endParaRPr lang="ja-JP" altLang="en-US" dirty="0"/>
          </a:p>
        </p:txBody>
      </p:sp>
      <p:sp>
        <p:nvSpPr>
          <p:cNvPr id="11" name="テキスト ボックス 10">
            <a:extLst>
              <a:ext uri="{FF2B5EF4-FFF2-40B4-BE49-F238E27FC236}">
                <a16:creationId xmlns:a16="http://schemas.microsoft.com/office/drawing/2014/main" id="{13A64DDD-ACC5-8C02-3157-0C18B8C42686}"/>
              </a:ext>
            </a:extLst>
          </p:cNvPr>
          <p:cNvSpPr txBox="1"/>
          <p:nvPr/>
        </p:nvSpPr>
        <p:spPr>
          <a:xfrm>
            <a:off x="746012" y="6339390"/>
            <a:ext cx="4177053" cy="261610"/>
          </a:xfrm>
          <a:prstGeom prst="rect">
            <a:avLst/>
          </a:prstGeom>
          <a:noFill/>
        </p:spPr>
        <p:txBody>
          <a:bodyPr wrap="square">
            <a:spAutoFit/>
          </a:bodyPr>
          <a:lstStyle/>
          <a:p>
            <a:pPr algn="l"/>
            <a:r>
              <a:rPr lang="en-US" altLang="ja-JP" sz="1100" b="1" i="1" kern="0" dirty="0">
                <a:solidFill>
                  <a:srgbClr val="5B616B"/>
                </a:solidFill>
                <a:effectLst/>
                <a:highlight>
                  <a:srgbClr val="FFFFFF"/>
                </a:highlight>
                <a:latin typeface="Segoe UI" panose="020B0502040204020203" pitchFamily="34" charset="0"/>
                <a:ea typeface="ＭＳ Ｐゴシック" panose="020B0600070205080204" pitchFamily="50" charset="-128"/>
                <a:cs typeface="Times New Roman" panose="02020603050405020304" pitchFamily="18" charset="0"/>
              </a:rPr>
              <a:t>Sano</a:t>
            </a:r>
            <a:r>
              <a:rPr lang="ja-JP" altLang="en-US" sz="1100" b="1" i="1" kern="0" dirty="0">
                <a:solidFill>
                  <a:srgbClr val="5B616B"/>
                </a:solidFill>
                <a:effectLst/>
                <a:highlight>
                  <a:srgbClr val="FFFFFF"/>
                </a:highlight>
                <a:latin typeface="Segoe UI" panose="020B0502040204020203" pitchFamily="34" charset="0"/>
                <a:ea typeface="ＭＳ Ｐゴシック" panose="020B0600070205080204" pitchFamily="50" charset="-128"/>
                <a:cs typeface="Times New Roman" panose="02020603050405020304" pitchFamily="18" charset="0"/>
              </a:rPr>
              <a:t>　</a:t>
            </a:r>
            <a:r>
              <a:rPr lang="en-US" altLang="ja-JP" sz="1100" b="1" i="1" kern="0" dirty="0">
                <a:solidFill>
                  <a:srgbClr val="5B616B"/>
                </a:solidFill>
                <a:effectLst/>
                <a:highlight>
                  <a:srgbClr val="FFFFFF"/>
                </a:highlight>
                <a:latin typeface="Segoe UI" panose="020B0502040204020203" pitchFamily="34" charset="0"/>
                <a:ea typeface="ＭＳ Ｐゴシック" panose="020B0600070205080204" pitchFamily="50" charset="-128"/>
                <a:cs typeface="Times New Roman" panose="02020603050405020304" pitchFamily="18" charset="0"/>
              </a:rPr>
              <a:t>M et al. Circulation</a:t>
            </a:r>
            <a:r>
              <a:rPr lang="en-US" altLang="ja-JP" sz="1100" b="1" i="1" kern="0" dirty="0">
                <a:solidFill>
                  <a:srgbClr val="0071BC"/>
                </a:solidFill>
                <a:effectLst/>
                <a:highlight>
                  <a:srgbClr val="FFFFFF"/>
                </a:highlight>
                <a:latin typeface="Segoe UI" panose="020B0502040204020203" pitchFamily="34" charset="0"/>
                <a:ea typeface="ＭＳ Ｐゴシック" panose="020B0600070205080204" pitchFamily="50" charset="-128"/>
                <a:cs typeface="Times New Roman" panose="02020603050405020304" pitchFamily="18" charset="0"/>
              </a:rPr>
              <a:t>. </a:t>
            </a:r>
            <a:r>
              <a:rPr lang="en-US" altLang="ja-JP" sz="1100" b="1" i="1" kern="0" dirty="0">
                <a:solidFill>
                  <a:srgbClr val="5B616B"/>
                </a:solidFill>
                <a:effectLst/>
                <a:highlight>
                  <a:srgbClr val="FFFFFF"/>
                </a:highlight>
                <a:latin typeface="Segoe UI" panose="020B0502040204020203" pitchFamily="34" charset="0"/>
                <a:ea typeface="ＭＳ Ｐゴシック" panose="020B0600070205080204" pitchFamily="50" charset="-128"/>
                <a:cs typeface="Times New Roman" panose="02020603050405020304" pitchFamily="18" charset="0"/>
              </a:rPr>
              <a:t>2019 Apr 23;139(17):1985-1987.</a:t>
            </a:r>
            <a:endParaRPr lang="ja-JP" altLang="ja-JP" sz="1100" b="1" i="1" kern="100" dirty="0">
              <a:effectLst/>
              <a:highlight>
                <a:srgbClr val="FFFFFF"/>
              </a:highligh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268798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5A4FC3-101D-033F-96B4-BA44A0022154}"/>
              </a:ext>
            </a:extLst>
          </p:cNvPr>
          <p:cNvSpPr>
            <a:spLocks noGrp="1"/>
          </p:cNvSpPr>
          <p:nvPr>
            <p:ph type="title"/>
          </p:nvPr>
        </p:nvSpPr>
        <p:spPr>
          <a:xfrm>
            <a:off x="1559496" y="116632"/>
            <a:ext cx="8784976" cy="792088"/>
          </a:xfrm>
        </p:spPr>
        <p:txBody>
          <a:bodyPr>
            <a:noAutofit/>
          </a:bodyPr>
          <a:lstStyle/>
          <a:p>
            <a:pPr algn="ctr"/>
            <a:r>
              <a:rPr lang="ja-JP" altLang="ja-JP" sz="2800" dirty="0">
                <a:ea typeface="ＭＳ Ｐゴシック" panose="020B0600070205080204" pitchFamily="50" charset="-128"/>
                <a:cs typeface="Times New Roman" panose="02020603050405020304" pitchFamily="18" charset="0"/>
              </a:rPr>
              <a:t>ダパグリフロジン</a:t>
            </a:r>
            <a:r>
              <a:rPr lang="ja-JP" altLang="en-US" sz="2800" dirty="0">
                <a:ea typeface="ＭＳ Ｐゴシック" panose="020B0600070205080204" pitchFamily="50" charset="-128"/>
                <a:cs typeface="Times New Roman" panose="02020603050405020304" pitchFamily="18" charset="0"/>
              </a:rPr>
              <a:t>と</a:t>
            </a:r>
            <a:r>
              <a:rPr lang="ja-JP" altLang="ja-JP" sz="2800" dirty="0">
                <a:ea typeface="ＭＳ Ｐゴシック" panose="020B0600070205080204" pitchFamily="50" charset="-128"/>
                <a:cs typeface="Times New Roman" panose="02020603050405020304" pitchFamily="18" charset="0"/>
              </a:rPr>
              <a:t>ヒドロクロロチアジド群における</a:t>
            </a:r>
            <a:br>
              <a:rPr lang="en-US" altLang="ja-JP" sz="2800" dirty="0">
                <a:ea typeface="ＭＳ Ｐゴシック" panose="020B0600070205080204" pitchFamily="50" charset="-128"/>
                <a:cs typeface="Times New Roman" panose="02020603050405020304" pitchFamily="18" charset="0"/>
              </a:rPr>
            </a:br>
            <a:r>
              <a:rPr lang="ja-JP" altLang="ja-JP" sz="2800" dirty="0">
                <a:ea typeface="ＭＳ Ｐゴシック" panose="020B0600070205080204" pitchFamily="50" charset="-128"/>
                <a:cs typeface="Times New Roman" panose="02020603050405020304" pitchFamily="18" charset="0"/>
              </a:rPr>
              <a:t>ヘモグロビン、エリスロポエチンの変化</a:t>
            </a:r>
            <a:endParaRPr kumimoji="1" lang="ja-JP" altLang="en-US" sz="2800" dirty="0"/>
          </a:p>
        </p:txBody>
      </p:sp>
      <p:pic>
        <p:nvPicPr>
          <p:cNvPr id="4" name="図 3" descr="ダイアグラム&#10;&#10;自動的に生成された説明">
            <a:extLst>
              <a:ext uri="{FF2B5EF4-FFF2-40B4-BE49-F238E27FC236}">
                <a16:creationId xmlns:a16="http://schemas.microsoft.com/office/drawing/2014/main" id="{AC729156-38F8-23F7-A7D3-0A2E28C78882}"/>
              </a:ext>
            </a:extLst>
          </p:cNvPr>
          <p:cNvPicPr>
            <a:picLocks noChangeAspect="1"/>
          </p:cNvPicPr>
          <p:nvPr/>
        </p:nvPicPr>
        <p:blipFill rotWithShape="1">
          <a:blip r:embed="rId2">
            <a:extLst>
              <a:ext uri="{28A0092B-C50C-407E-A947-70E740481C1C}">
                <a14:useLocalDpi xmlns:a14="http://schemas.microsoft.com/office/drawing/2010/main" val="0"/>
              </a:ext>
            </a:extLst>
          </a:blip>
          <a:srcRect t="74410"/>
          <a:stretch/>
        </p:blipFill>
        <p:spPr bwMode="auto">
          <a:xfrm>
            <a:off x="2704886" y="3562745"/>
            <a:ext cx="6865834" cy="2627963"/>
          </a:xfrm>
          <a:prstGeom prst="rect">
            <a:avLst/>
          </a:prstGeom>
          <a:noFill/>
          <a:ln>
            <a:noFill/>
          </a:ln>
        </p:spPr>
      </p:pic>
      <p:sp>
        <p:nvSpPr>
          <p:cNvPr id="5" name="Rectangle 1">
            <a:extLst>
              <a:ext uri="{FF2B5EF4-FFF2-40B4-BE49-F238E27FC236}">
                <a16:creationId xmlns:a16="http://schemas.microsoft.com/office/drawing/2014/main" id="{B208076C-D580-2176-3535-724F806F03E9}"/>
              </a:ext>
            </a:extLst>
          </p:cNvPr>
          <p:cNvSpPr>
            <a:spLocks noGrp="1" noChangeArrowheads="1"/>
          </p:cNvSpPr>
          <p:nvPr>
            <p:ph type="body" sz="quarter" idx="13"/>
          </p:nvPr>
        </p:nvSpPr>
        <p:spPr bwMode="auto">
          <a:xfrm>
            <a:off x="6174006" y="6572091"/>
            <a:ext cx="5631350" cy="1692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lnSpc>
                <a:spcPct val="100000"/>
              </a:lnSpc>
            </a:pPr>
            <a:r>
              <a:rPr lang="en-US" altLang="ja-JP" sz="1100" b="1" i="1" dirty="0">
                <a:solidFill>
                  <a:srgbClr val="5B616B"/>
                </a:solidFill>
                <a:latin typeface="+mj-ea"/>
                <a:ea typeface="+mj-ea"/>
              </a:rPr>
              <a:t>Heerspink et al. Diabetes </a:t>
            </a:r>
            <a:r>
              <a:rPr lang="en-US" altLang="ja-JP" sz="1100" b="1" i="1" dirty="0" err="1">
                <a:solidFill>
                  <a:srgbClr val="5B616B"/>
                </a:solidFill>
                <a:latin typeface="+mj-ea"/>
                <a:ea typeface="+mj-ea"/>
              </a:rPr>
              <a:t>Obes</a:t>
            </a:r>
            <a:r>
              <a:rPr lang="en-US" altLang="ja-JP" sz="1100" b="1" i="1" dirty="0">
                <a:solidFill>
                  <a:srgbClr val="5B616B"/>
                </a:solidFill>
                <a:latin typeface="+mj-ea"/>
                <a:ea typeface="+mj-ea"/>
              </a:rPr>
              <a:t> </a:t>
            </a:r>
            <a:r>
              <a:rPr lang="en-US" altLang="ja-JP" sz="1100" b="1" i="1" dirty="0" err="1">
                <a:solidFill>
                  <a:srgbClr val="5B616B"/>
                </a:solidFill>
                <a:latin typeface="+mj-ea"/>
                <a:ea typeface="+mj-ea"/>
              </a:rPr>
              <a:t>Metab</a:t>
            </a:r>
            <a:r>
              <a:rPr lang="en-US" altLang="ja-JP" sz="1100" b="1" i="1" dirty="0">
                <a:solidFill>
                  <a:srgbClr val="5B616B"/>
                </a:solidFill>
                <a:latin typeface="+mj-ea"/>
                <a:ea typeface="+mj-ea"/>
              </a:rPr>
              <a:t>. </a:t>
            </a:r>
            <a:r>
              <a:rPr lang="ja-JP" altLang="ja-JP" sz="1100" b="1" i="1" dirty="0">
                <a:latin typeface="+mj-ea"/>
                <a:ea typeface="+mj-ea"/>
              </a:rPr>
              <a:t>2013 Sep;15(9):853-62.</a:t>
            </a:r>
            <a:endParaRPr lang="ja-JP" altLang="ja-JP" sz="1800" dirty="0"/>
          </a:p>
        </p:txBody>
      </p:sp>
      <p:pic>
        <p:nvPicPr>
          <p:cNvPr id="3" name="図 2" descr="ダイアグラム&#10;&#10;自動的に生成された説明">
            <a:extLst>
              <a:ext uri="{FF2B5EF4-FFF2-40B4-BE49-F238E27FC236}">
                <a16:creationId xmlns:a16="http://schemas.microsoft.com/office/drawing/2014/main" id="{654CB8DE-2AE4-B8C2-E972-8DFEAB60BCB0}"/>
              </a:ext>
            </a:extLst>
          </p:cNvPr>
          <p:cNvPicPr>
            <a:picLocks noChangeAspect="1"/>
          </p:cNvPicPr>
          <p:nvPr/>
        </p:nvPicPr>
        <p:blipFill rotWithShape="1">
          <a:blip r:embed="rId2">
            <a:extLst>
              <a:ext uri="{28A0092B-C50C-407E-A947-70E740481C1C}">
                <a14:useLocalDpi xmlns:a14="http://schemas.microsoft.com/office/drawing/2010/main" val="0"/>
              </a:ext>
            </a:extLst>
          </a:blip>
          <a:srcRect t="23187" b="52466"/>
          <a:stretch/>
        </p:blipFill>
        <p:spPr bwMode="auto">
          <a:xfrm>
            <a:off x="2704886" y="1062373"/>
            <a:ext cx="6865834" cy="2500372"/>
          </a:xfrm>
          <a:prstGeom prst="rect">
            <a:avLst/>
          </a:prstGeom>
          <a:noFill/>
          <a:ln>
            <a:noFill/>
          </a:ln>
        </p:spPr>
      </p:pic>
    </p:spTree>
    <p:extLst>
      <p:ext uri="{BB962C8B-B14F-4D97-AF65-F5344CB8AC3E}">
        <p14:creationId xmlns:p14="http://schemas.microsoft.com/office/powerpoint/2010/main" val="4278774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Main graphic" descr="テーブル&#10;&#10;自動的に生成された説明">
            <a:extLst>
              <a:ext uri="{FF2B5EF4-FFF2-40B4-BE49-F238E27FC236}">
                <a16:creationId xmlns:a16="http://schemas.microsoft.com/office/drawing/2014/main" id="{FCCB8CA1-0F75-8A30-E826-714D3E110C88}"/>
              </a:ext>
            </a:extLst>
          </p:cNvPr>
          <p:cNvPicPr>
            <a:picLocks noGrp="1"/>
          </p:cNvPicPr>
          <p:nvPr>
            <p:ph idx="1"/>
          </p:nvPr>
        </p:nvPicPr>
        <p:blipFill>
          <a:blip r:embed="rId2"/>
          <a:stretch/>
        </p:blipFill>
        <p:spPr>
          <a:xfrm>
            <a:off x="602343" y="1515569"/>
            <a:ext cx="10658663" cy="4551400"/>
          </a:xfrm>
          <a:prstGeom prst="rect">
            <a:avLst/>
          </a:prstGeom>
        </p:spPr>
      </p:pic>
      <p:sp>
        <p:nvSpPr>
          <p:cNvPr id="6" name="テキスト ボックス 5">
            <a:extLst>
              <a:ext uri="{FF2B5EF4-FFF2-40B4-BE49-F238E27FC236}">
                <a16:creationId xmlns:a16="http://schemas.microsoft.com/office/drawing/2014/main" id="{3EDA2CE2-5D4D-C662-B9C3-080319402DA2}"/>
              </a:ext>
            </a:extLst>
          </p:cNvPr>
          <p:cNvSpPr txBox="1"/>
          <p:nvPr/>
        </p:nvSpPr>
        <p:spPr>
          <a:xfrm>
            <a:off x="602342" y="318507"/>
            <a:ext cx="10943771" cy="954107"/>
          </a:xfrm>
          <a:prstGeom prst="rect">
            <a:avLst/>
          </a:prstGeom>
          <a:noFill/>
        </p:spPr>
        <p:txBody>
          <a:bodyPr wrap="square">
            <a:spAutoFit/>
          </a:bodyPr>
          <a:lstStyle/>
          <a:p>
            <a:pPr algn="ctr"/>
            <a:r>
              <a:rPr lang="ja-JP" altLang="ja-JP" sz="2800" b="1"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高カリウム血症（</a:t>
            </a:r>
            <a:r>
              <a:rPr lang="ja-JP" altLang="en-US" sz="2800" b="1" dirty="0">
                <a:latin typeface="ＭＳ Ｐゴシック" panose="020B0600070205080204" pitchFamily="50" charset="-128"/>
                <a:ea typeface="ＭＳ Ｐゴシック" panose="020B0600070205080204" pitchFamily="50" charset="-128"/>
                <a:cs typeface="Times New Roman" panose="02020603050405020304" pitchFamily="18" charset="0"/>
              </a:rPr>
              <a:t>Ｋ</a:t>
            </a:r>
            <a:r>
              <a:rPr lang="en-US" altLang="ja-JP" sz="2800" b="1"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≧6.0mmol/L</a:t>
            </a:r>
            <a:r>
              <a:rPr lang="ja-JP" altLang="ja-JP" sz="2800" b="1"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ja-JP" altLang="en-US" sz="2800" b="1"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発症</a:t>
            </a:r>
            <a:r>
              <a:rPr lang="ja-JP" altLang="ja-JP" sz="2800" b="1"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に対する</a:t>
            </a:r>
            <a:r>
              <a:rPr lang="en-US" altLang="ja-JP" sz="2800" b="1"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SGLT2</a:t>
            </a:r>
            <a:r>
              <a:rPr lang="ja-JP" altLang="ja-JP" sz="2800" b="1"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阻害薬の効果</a:t>
            </a:r>
            <a:endParaRPr lang="en-US" altLang="ja-JP" sz="2800" b="1"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ctr"/>
            <a:r>
              <a:rPr lang="en-US" altLang="ja-JP" sz="2800" b="1" kern="1800" dirty="0">
                <a:solidFill>
                  <a:srgbClr val="212121"/>
                </a:solidFill>
                <a:effectLst/>
                <a:latin typeface="Merriweather" panose="00000500000000000000" pitchFamily="2" charset="0"/>
                <a:ea typeface="ＭＳ Ｐゴシック" panose="020B0600070205080204" pitchFamily="50" charset="-128"/>
                <a:cs typeface="ＭＳ Ｐゴシック" panose="020B0600070205080204" pitchFamily="50" charset="-128"/>
              </a:rPr>
              <a:t>Meta-Analysis</a:t>
            </a:r>
            <a:endParaRPr lang="ja-JP" altLang="en-US" sz="2800" b="1" dirty="0">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3521864E-E761-716F-ED9E-A11DF710FCF4}"/>
              </a:ext>
            </a:extLst>
          </p:cNvPr>
          <p:cNvSpPr txBox="1"/>
          <p:nvPr/>
        </p:nvSpPr>
        <p:spPr>
          <a:xfrm>
            <a:off x="7942521" y="6422962"/>
            <a:ext cx="4013791" cy="369332"/>
          </a:xfrm>
          <a:prstGeom prst="rect">
            <a:avLst/>
          </a:prstGeom>
          <a:noFill/>
        </p:spPr>
        <p:txBody>
          <a:bodyPr wrap="square">
            <a:spAutoFit/>
          </a:bodyPr>
          <a:lstStyle/>
          <a:p>
            <a:pPr algn="l"/>
            <a:r>
              <a:rPr lang="en-US" altLang="ja-JP" sz="1100" b="1" dirty="0" err="1">
                <a:effectLst/>
                <a:latin typeface="ＭＳ Ｐゴシック" panose="020B0600070205080204" pitchFamily="50" charset="-128"/>
                <a:ea typeface="ＭＳ Ｐゴシック" panose="020B0600070205080204" pitchFamily="50" charset="-128"/>
                <a:cs typeface="Times New Roman" panose="02020603050405020304" pitchFamily="18" charset="0"/>
              </a:rPr>
              <a:t>Neuen</a:t>
            </a:r>
            <a:r>
              <a:rPr lang="ja-JP" altLang="en-US" sz="1100" b="1" dirty="0">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1100" b="1" dirty="0">
                <a:latin typeface="ＭＳ Ｐゴシック" panose="020B0600070205080204" pitchFamily="50" charset="-128"/>
                <a:ea typeface="ＭＳ Ｐゴシック" panose="020B0600070205080204" pitchFamily="50" charset="-128"/>
                <a:cs typeface="Times New Roman" panose="02020603050405020304" pitchFamily="18" charset="0"/>
              </a:rPr>
              <a:t>BL</a:t>
            </a:r>
            <a:r>
              <a:rPr lang="ja-JP" altLang="en-US" sz="1100" b="1" dirty="0">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1100" b="1" dirty="0">
                <a:latin typeface="ＭＳ Ｐゴシック" panose="020B0600070205080204" pitchFamily="50" charset="-128"/>
                <a:ea typeface="ＭＳ Ｐゴシック" panose="020B0600070205080204" pitchFamily="50" charset="-128"/>
                <a:cs typeface="Times New Roman" panose="02020603050405020304" pitchFamily="18" charset="0"/>
              </a:rPr>
              <a:t>et</a:t>
            </a:r>
            <a:r>
              <a:rPr lang="ja-JP" altLang="en-US" sz="1100" b="1" dirty="0">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1100" b="1" dirty="0">
                <a:latin typeface="ＭＳ Ｐゴシック" panose="020B0600070205080204" pitchFamily="50" charset="-128"/>
                <a:ea typeface="ＭＳ Ｐゴシック" panose="020B0600070205080204" pitchFamily="50" charset="-128"/>
                <a:cs typeface="Times New Roman" panose="02020603050405020304" pitchFamily="18" charset="0"/>
              </a:rPr>
              <a:t>al.</a:t>
            </a:r>
            <a:r>
              <a:rPr lang="ja-JP" altLang="en-US" sz="1100" b="1" dirty="0">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1100" b="1" kern="0" dirty="0">
                <a:solidFill>
                  <a:srgbClr val="5B616B"/>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Circulation</a:t>
            </a:r>
            <a:r>
              <a:rPr lang="en-US" altLang="ja-JP" sz="1100" b="1" kern="0" dirty="0">
                <a:solidFill>
                  <a:srgbClr val="0071B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1100" b="1" kern="0" dirty="0">
                <a:solidFill>
                  <a:srgbClr val="5B616B"/>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2022 May 10;145(19):1460-1470</a:t>
            </a:r>
            <a:r>
              <a:rPr lang="en-US" altLang="ja-JP" sz="1800" kern="0" dirty="0">
                <a:solidFill>
                  <a:srgbClr val="5B616B"/>
                </a:solidFill>
                <a:effectLst/>
                <a:latin typeface="Segoe UI" panose="020B0502040204020203" pitchFamily="34" charset="0"/>
                <a:ea typeface="ＭＳ Ｐゴシック" panose="020B0600070205080204" pitchFamily="50" charset="-128"/>
                <a:cs typeface="Times New Roman" panose="02020603050405020304" pitchFamily="18" charset="0"/>
              </a:rPr>
              <a:t>.</a:t>
            </a:r>
            <a:endParaRPr lang="ja-JP" alt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E49CC926-6F05-70E4-7AE1-FFDCFA1B9034}"/>
              </a:ext>
            </a:extLst>
          </p:cNvPr>
          <p:cNvSpPr txBox="1"/>
          <p:nvPr/>
        </p:nvSpPr>
        <p:spPr>
          <a:xfrm>
            <a:off x="280132" y="6404780"/>
            <a:ext cx="6113048" cy="400110"/>
          </a:xfrm>
          <a:prstGeom prst="rect">
            <a:avLst/>
          </a:prstGeom>
          <a:noFill/>
        </p:spPr>
        <p:txBody>
          <a:bodyPr wrap="square">
            <a:spAutoFit/>
          </a:bodyPr>
          <a:lstStyle/>
          <a:p>
            <a:r>
              <a:rPr lang="en-US" altLang="ja-JP" sz="1000" dirty="0"/>
              <a:t>DECLARE-TIMI58</a:t>
            </a:r>
            <a:r>
              <a:rPr lang="ja-JP" altLang="en-US" sz="1000" dirty="0"/>
              <a:t>試験は国内承認外の用法及び用量で実施された試験です。また、</a:t>
            </a:r>
            <a:r>
              <a:rPr lang="en-US" altLang="ja-JP" sz="1000" dirty="0"/>
              <a:t>SGLT2</a:t>
            </a:r>
            <a:r>
              <a:rPr lang="ja-JP" altLang="en-US" sz="1000" dirty="0"/>
              <a:t>阻害剤は糖尿病治療における心不全予防や腎イベント予防に対する効能又は効果は有しておりません。</a:t>
            </a:r>
          </a:p>
        </p:txBody>
      </p:sp>
    </p:spTree>
    <p:extLst>
      <p:ext uri="{BB962C8B-B14F-4D97-AF65-F5344CB8AC3E}">
        <p14:creationId xmlns:p14="http://schemas.microsoft.com/office/powerpoint/2010/main" val="4029960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0723E26-8B37-40E4-F2C2-E2B7C28DD640}"/>
              </a:ext>
            </a:extLst>
          </p:cNvPr>
          <p:cNvSpPr>
            <a:spLocks noGrp="1"/>
          </p:cNvSpPr>
          <p:nvPr>
            <p:ph type="title"/>
          </p:nvPr>
        </p:nvSpPr>
        <p:spPr>
          <a:xfrm>
            <a:off x="1981200" y="274639"/>
            <a:ext cx="8229600" cy="617401"/>
          </a:xfrm>
        </p:spPr>
        <p:txBody>
          <a:bodyPr>
            <a:normAutofit fontScale="90000"/>
          </a:bodyPr>
          <a:lstStyle/>
          <a:p>
            <a:pPr algn="ctr"/>
            <a:r>
              <a:rPr kumimoji="1" lang="ja-JP" altLang="en-US" dirty="0"/>
              <a:t>肝臓で作られるケトン体とは？</a:t>
            </a:r>
          </a:p>
        </p:txBody>
      </p:sp>
      <p:sp>
        <p:nvSpPr>
          <p:cNvPr id="4" name="楕円 3">
            <a:extLst>
              <a:ext uri="{FF2B5EF4-FFF2-40B4-BE49-F238E27FC236}">
                <a16:creationId xmlns:a16="http://schemas.microsoft.com/office/drawing/2014/main" id="{13E1CB70-2C54-0E07-648F-0846ED762024}"/>
              </a:ext>
            </a:extLst>
          </p:cNvPr>
          <p:cNvSpPr/>
          <p:nvPr/>
        </p:nvSpPr>
        <p:spPr>
          <a:xfrm>
            <a:off x="7023720" y="3789040"/>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5" name="楕円 4">
            <a:extLst>
              <a:ext uri="{FF2B5EF4-FFF2-40B4-BE49-F238E27FC236}">
                <a16:creationId xmlns:a16="http://schemas.microsoft.com/office/drawing/2014/main" id="{C884F0C6-6B3C-CA76-32C9-B4175799B154}"/>
              </a:ext>
            </a:extLst>
          </p:cNvPr>
          <p:cNvSpPr/>
          <p:nvPr/>
        </p:nvSpPr>
        <p:spPr>
          <a:xfrm>
            <a:off x="7023720" y="3068960"/>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sp>
        <p:nvSpPr>
          <p:cNvPr id="6" name="楕円 5">
            <a:extLst>
              <a:ext uri="{FF2B5EF4-FFF2-40B4-BE49-F238E27FC236}">
                <a16:creationId xmlns:a16="http://schemas.microsoft.com/office/drawing/2014/main" id="{EBAFE95E-CC50-9A76-7D73-8CA9EC031D61}"/>
              </a:ext>
            </a:extLst>
          </p:cNvPr>
          <p:cNvSpPr/>
          <p:nvPr/>
        </p:nvSpPr>
        <p:spPr>
          <a:xfrm>
            <a:off x="7815808" y="3789040"/>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grpSp>
        <p:nvGrpSpPr>
          <p:cNvPr id="13" name="グループ化 12">
            <a:extLst>
              <a:ext uri="{FF2B5EF4-FFF2-40B4-BE49-F238E27FC236}">
                <a16:creationId xmlns:a16="http://schemas.microsoft.com/office/drawing/2014/main" id="{4317A12E-3E25-D6B4-4E5C-266BFEAA3A6A}"/>
              </a:ext>
            </a:extLst>
          </p:cNvPr>
          <p:cNvGrpSpPr/>
          <p:nvPr/>
        </p:nvGrpSpPr>
        <p:grpSpPr>
          <a:xfrm>
            <a:off x="7203740" y="3479870"/>
            <a:ext cx="72008" cy="309170"/>
            <a:chOff x="2267744" y="2471758"/>
            <a:chExt cx="72008" cy="309170"/>
          </a:xfrm>
        </p:grpSpPr>
        <p:cxnSp>
          <p:nvCxnSpPr>
            <p:cNvPr id="8" name="直線コネクタ 7">
              <a:extLst>
                <a:ext uri="{FF2B5EF4-FFF2-40B4-BE49-F238E27FC236}">
                  <a16:creationId xmlns:a16="http://schemas.microsoft.com/office/drawing/2014/main" id="{F0434D9A-8F28-1FC1-C4F5-99A901B343D4}"/>
                </a:ext>
              </a:extLst>
            </p:cNvPr>
            <p:cNvCxnSpPr>
              <a:cxnSpLocks/>
            </p:cNvCxnSpPr>
            <p:nvPr/>
          </p:nvCxnSpPr>
          <p:spPr>
            <a:xfrm>
              <a:off x="2267744" y="2471758"/>
              <a:ext cx="0" cy="309170"/>
            </a:xfrm>
            <a:prstGeom prst="line">
              <a:avLst/>
            </a:prstGeom>
            <a:ln w="31750"/>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60F4CA71-EB09-C6F7-FCB6-3D39738ED9EE}"/>
                </a:ext>
              </a:extLst>
            </p:cNvPr>
            <p:cNvCxnSpPr>
              <a:cxnSpLocks/>
            </p:cNvCxnSpPr>
            <p:nvPr/>
          </p:nvCxnSpPr>
          <p:spPr>
            <a:xfrm>
              <a:off x="2339752" y="2471758"/>
              <a:ext cx="0" cy="309170"/>
            </a:xfrm>
            <a:prstGeom prst="line">
              <a:avLst/>
            </a:prstGeom>
            <a:ln w="31750"/>
          </p:spPr>
          <p:style>
            <a:lnRef idx="1">
              <a:schemeClr val="dk1"/>
            </a:lnRef>
            <a:fillRef idx="0">
              <a:schemeClr val="dk1"/>
            </a:fillRef>
            <a:effectRef idx="0">
              <a:schemeClr val="dk1"/>
            </a:effectRef>
            <a:fontRef idx="minor">
              <a:schemeClr val="tx1"/>
            </a:fontRef>
          </p:style>
        </p:cxnSp>
      </p:grpSp>
      <p:sp>
        <p:nvSpPr>
          <p:cNvPr id="14" name="楕円 13">
            <a:extLst>
              <a:ext uri="{FF2B5EF4-FFF2-40B4-BE49-F238E27FC236}">
                <a16:creationId xmlns:a16="http://schemas.microsoft.com/office/drawing/2014/main" id="{59C8615E-559E-C685-3BB5-3ED7A5FB89B5}"/>
              </a:ext>
            </a:extLst>
          </p:cNvPr>
          <p:cNvSpPr/>
          <p:nvPr/>
        </p:nvSpPr>
        <p:spPr>
          <a:xfrm>
            <a:off x="8535888" y="3789040"/>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15" name="楕円 14">
            <a:extLst>
              <a:ext uri="{FF2B5EF4-FFF2-40B4-BE49-F238E27FC236}">
                <a16:creationId xmlns:a16="http://schemas.microsoft.com/office/drawing/2014/main" id="{F832E341-35A2-A574-48E9-BB33AB40F78B}"/>
              </a:ext>
            </a:extLst>
          </p:cNvPr>
          <p:cNvSpPr/>
          <p:nvPr/>
        </p:nvSpPr>
        <p:spPr>
          <a:xfrm>
            <a:off x="8535888" y="3068960"/>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grpSp>
        <p:nvGrpSpPr>
          <p:cNvPr id="16" name="グループ化 15">
            <a:extLst>
              <a:ext uri="{FF2B5EF4-FFF2-40B4-BE49-F238E27FC236}">
                <a16:creationId xmlns:a16="http://schemas.microsoft.com/office/drawing/2014/main" id="{A337CD2A-CBD1-6683-13BA-5AF2170926F5}"/>
              </a:ext>
            </a:extLst>
          </p:cNvPr>
          <p:cNvGrpSpPr/>
          <p:nvPr/>
        </p:nvGrpSpPr>
        <p:grpSpPr>
          <a:xfrm>
            <a:off x="8715908" y="3479870"/>
            <a:ext cx="72008" cy="309170"/>
            <a:chOff x="2267744" y="2471758"/>
            <a:chExt cx="72008" cy="309170"/>
          </a:xfrm>
        </p:grpSpPr>
        <p:cxnSp>
          <p:nvCxnSpPr>
            <p:cNvPr id="17" name="直線コネクタ 16">
              <a:extLst>
                <a:ext uri="{FF2B5EF4-FFF2-40B4-BE49-F238E27FC236}">
                  <a16:creationId xmlns:a16="http://schemas.microsoft.com/office/drawing/2014/main" id="{E84EBF70-2B17-EB00-914A-F058CA6EE6C9}"/>
                </a:ext>
              </a:extLst>
            </p:cNvPr>
            <p:cNvCxnSpPr>
              <a:cxnSpLocks/>
            </p:cNvCxnSpPr>
            <p:nvPr/>
          </p:nvCxnSpPr>
          <p:spPr>
            <a:xfrm>
              <a:off x="2267744" y="2471758"/>
              <a:ext cx="0" cy="309170"/>
            </a:xfrm>
            <a:prstGeom prst="line">
              <a:avLst/>
            </a:prstGeom>
            <a:ln w="31750"/>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D95AB64B-6AFA-DD56-41CC-00E32F5ECC03}"/>
                </a:ext>
              </a:extLst>
            </p:cNvPr>
            <p:cNvCxnSpPr>
              <a:cxnSpLocks/>
            </p:cNvCxnSpPr>
            <p:nvPr/>
          </p:nvCxnSpPr>
          <p:spPr>
            <a:xfrm>
              <a:off x="2339752" y="2471758"/>
              <a:ext cx="0" cy="309170"/>
            </a:xfrm>
            <a:prstGeom prst="line">
              <a:avLst/>
            </a:prstGeom>
            <a:ln w="31750"/>
          </p:spPr>
          <p:style>
            <a:lnRef idx="1">
              <a:schemeClr val="dk1"/>
            </a:lnRef>
            <a:fillRef idx="0">
              <a:schemeClr val="dk1"/>
            </a:fillRef>
            <a:effectRef idx="0">
              <a:schemeClr val="dk1"/>
            </a:effectRef>
            <a:fontRef idx="minor">
              <a:schemeClr val="tx1"/>
            </a:fontRef>
          </p:style>
        </p:cxnSp>
      </p:grpSp>
      <p:sp>
        <p:nvSpPr>
          <p:cNvPr id="19" name="楕円 18">
            <a:extLst>
              <a:ext uri="{FF2B5EF4-FFF2-40B4-BE49-F238E27FC236}">
                <a16:creationId xmlns:a16="http://schemas.microsoft.com/office/drawing/2014/main" id="{FC0D22D8-4C30-4074-DFD3-3368531CB0C6}"/>
              </a:ext>
            </a:extLst>
          </p:cNvPr>
          <p:cNvSpPr/>
          <p:nvPr/>
        </p:nvSpPr>
        <p:spPr>
          <a:xfrm>
            <a:off x="6276020" y="3793497"/>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20" name="楕円 19">
            <a:extLst>
              <a:ext uri="{FF2B5EF4-FFF2-40B4-BE49-F238E27FC236}">
                <a16:creationId xmlns:a16="http://schemas.microsoft.com/office/drawing/2014/main" id="{1F822BB4-6183-ED6B-6AE1-D4499749C6C5}"/>
              </a:ext>
            </a:extLst>
          </p:cNvPr>
          <p:cNvSpPr/>
          <p:nvPr/>
        </p:nvSpPr>
        <p:spPr>
          <a:xfrm>
            <a:off x="6294022" y="3352535"/>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21" name="楕円 20">
            <a:extLst>
              <a:ext uri="{FF2B5EF4-FFF2-40B4-BE49-F238E27FC236}">
                <a16:creationId xmlns:a16="http://schemas.microsoft.com/office/drawing/2014/main" id="{05B40559-5849-B35C-EE08-160F2AC62EDC}"/>
              </a:ext>
            </a:extLst>
          </p:cNvPr>
          <p:cNvSpPr/>
          <p:nvPr/>
        </p:nvSpPr>
        <p:spPr>
          <a:xfrm>
            <a:off x="6312024" y="4221088"/>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22" name="楕円 21">
            <a:extLst>
              <a:ext uri="{FF2B5EF4-FFF2-40B4-BE49-F238E27FC236}">
                <a16:creationId xmlns:a16="http://schemas.microsoft.com/office/drawing/2014/main" id="{FC254159-D565-2D2D-033A-1953B7C49EE2}"/>
              </a:ext>
            </a:extLst>
          </p:cNvPr>
          <p:cNvSpPr/>
          <p:nvPr/>
        </p:nvSpPr>
        <p:spPr>
          <a:xfrm>
            <a:off x="5879976" y="3789040"/>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23" name="楕円 22">
            <a:extLst>
              <a:ext uri="{FF2B5EF4-FFF2-40B4-BE49-F238E27FC236}">
                <a16:creationId xmlns:a16="http://schemas.microsoft.com/office/drawing/2014/main" id="{78BFDF01-A561-F891-9450-3D09D3081247}"/>
              </a:ext>
            </a:extLst>
          </p:cNvPr>
          <p:cNvSpPr/>
          <p:nvPr/>
        </p:nvSpPr>
        <p:spPr>
          <a:xfrm>
            <a:off x="9336360" y="3789040"/>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sp>
        <p:nvSpPr>
          <p:cNvPr id="24" name="楕円 23">
            <a:extLst>
              <a:ext uri="{FF2B5EF4-FFF2-40B4-BE49-F238E27FC236}">
                <a16:creationId xmlns:a16="http://schemas.microsoft.com/office/drawing/2014/main" id="{CEE633DD-D353-9D44-8EFB-1305BCCC6538}"/>
              </a:ext>
            </a:extLst>
          </p:cNvPr>
          <p:cNvSpPr/>
          <p:nvPr/>
        </p:nvSpPr>
        <p:spPr>
          <a:xfrm>
            <a:off x="9768408" y="3789040"/>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cxnSp>
        <p:nvCxnSpPr>
          <p:cNvPr id="60" name="直線コネクタ 59">
            <a:extLst>
              <a:ext uri="{FF2B5EF4-FFF2-40B4-BE49-F238E27FC236}">
                <a16:creationId xmlns:a16="http://schemas.microsoft.com/office/drawing/2014/main" id="{13AF0CFC-385F-C9BC-5E00-E7DDEF4D8931}"/>
              </a:ext>
            </a:extLst>
          </p:cNvPr>
          <p:cNvCxnSpPr>
            <a:stCxn id="19" idx="6"/>
            <a:endCxn id="4" idx="2"/>
          </p:cNvCxnSpPr>
          <p:nvPr/>
        </p:nvCxnSpPr>
        <p:spPr>
          <a:xfrm flipV="1">
            <a:off x="6708068" y="4005065"/>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61" name="直線コネクタ 60">
            <a:extLst>
              <a:ext uri="{FF2B5EF4-FFF2-40B4-BE49-F238E27FC236}">
                <a16:creationId xmlns:a16="http://schemas.microsoft.com/office/drawing/2014/main" id="{6816ED85-5ACD-A3FC-05FE-559E5AD8FC9E}"/>
              </a:ext>
            </a:extLst>
          </p:cNvPr>
          <p:cNvCxnSpPr/>
          <p:nvPr/>
        </p:nvCxnSpPr>
        <p:spPr>
          <a:xfrm flipV="1">
            <a:off x="7464152" y="4000608"/>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62" name="直線コネクタ 61">
            <a:extLst>
              <a:ext uri="{FF2B5EF4-FFF2-40B4-BE49-F238E27FC236}">
                <a16:creationId xmlns:a16="http://schemas.microsoft.com/office/drawing/2014/main" id="{E68E0366-AE67-4230-B70E-ADCCAA209E05}"/>
              </a:ext>
            </a:extLst>
          </p:cNvPr>
          <p:cNvCxnSpPr/>
          <p:nvPr/>
        </p:nvCxnSpPr>
        <p:spPr>
          <a:xfrm flipV="1">
            <a:off x="8228620" y="4005065"/>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63" name="直線コネクタ 62">
            <a:extLst>
              <a:ext uri="{FF2B5EF4-FFF2-40B4-BE49-F238E27FC236}">
                <a16:creationId xmlns:a16="http://schemas.microsoft.com/office/drawing/2014/main" id="{EECDD831-5C27-99EC-7C9E-7F421DB7CE71}"/>
              </a:ext>
            </a:extLst>
          </p:cNvPr>
          <p:cNvCxnSpPr/>
          <p:nvPr/>
        </p:nvCxnSpPr>
        <p:spPr>
          <a:xfrm flipV="1">
            <a:off x="8976320" y="4005065"/>
            <a:ext cx="315652" cy="4457"/>
          </a:xfrm>
          <a:prstGeom prst="line">
            <a:avLst/>
          </a:prstGeom>
          <a:ln w="25400"/>
        </p:spPr>
        <p:style>
          <a:lnRef idx="1">
            <a:schemeClr val="dk1"/>
          </a:lnRef>
          <a:fillRef idx="0">
            <a:schemeClr val="dk1"/>
          </a:fillRef>
          <a:effectRef idx="0">
            <a:schemeClr val="dk1"/>
          </a:effectRef>
          <a:fontRef idx="minor">
            <a:schemeClr val="tx1"/>
          </a:fontRef>
        </p:style>
      </p:cxnSp>
      <p:sp>
        <p:nvSpPr>
          <p:cNvPr id="64" name="楕円 63">
            <a:extLst>
              <a:ext uri="{FF2B5EF4-FFF2-40B4-BE49-F238E27FC236}">
                <a16:creationId xmlns:a16="http://schemas.microsoft.com/office/drawing/2014/main" id="{07048BE8-E567-9209-BB63-D672D04666CA}"/>
              </a:ext>
            </a:extLst>
          </p:cNvPr>
          <p:cNvSpPr/>
          <p:nvPr/>
        </p:nvSpPr>
        <p:spPr>
          <a:xfrm>
            <a:off x="6951712" y="5805264"/>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65" name="楕円 64">
            <a:extLst>
              <a:ext uri="{FF2B5EF4-FFF2-40B4-BE49-F238E27FC236}">
                <a16:creationId xmlns:a16="http://schemas.microsoft.com/office/drawing/2014/main" id="{A9683F01-4FD7-B8CD-C177-BF9D79D7A305}"/>
              </a:ext>
            </a:extLst>
          </p:cNvPr>
          <p:cNvSpPr/>
          <p:nvPr/>
        </p:nvSpPr>
        <p:spPr>
          <a:xfrm>
            <a:off x="6951712" y="5085184"/>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sp>
        <p:nvSpPr>
          <p:cNvPr id="66" name="楕円 65">
            <a:extLst>
              <a:ext uri="{FF2B5EF4-FFF2-40B4-BE49-F238E27FC236}">
                <a16:creationId xmlns:a16="http://schemas.microsoft.com/office/drawing/2014/main" id="{DF4468E4-5383-1388-BDB8-7325DA0DA169}"/>
              </a:ext>
            </a:extLst>
          </p:cNvPr>
          <p:cNvSpPr/>
          <p:nvPr/>
        </p:nvSpPr>
        <p:spPr>
          <a:xfrm>
            <a:off x="7743800" y="5805264"/>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70" name="楕円 69">
            <a:extLst>
              <a:ext uri="{FF2B5EF4-FFF2-40B4-BE49-F238E27FC236}">
                <a16:creationId xmlns:a16="http://schemas.microsoft.com/office/drawing/2014/main" id="{88160D17-2159-D0D0-9067-1E47BA43C380}"/>
              </a:ext>
            </a:extLst>
          </p:cNvPr>
          <p:cNvSpPr/>
          <p:nvPr/>
        </p:nvSpPr>
        <p:spPr>
          <a:xfrm>
            <a:off x="8463880" y="5805264"/>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71" name="楕円 70">
            <a:extLst>
              <a:ext uri="{FF2B5EF4-FFF2-40B4-BE49-F238E27FC236}">
                <a16:creationId xmlns:a16="http://schemas.microsoft.com/office/drawing/2014/main" id="{81362332-A7DB-E957-7635-8789F1CFCD04}"/>
              </a:ext>
            </a:extLst>
          </p:cNvPr>
          <p:cNvSpPr/>
          <p:nvPr/>
        </p:nvSpPr>
        <p:spPr>
          <a:xfrm>
            <a:off x="8463880" y="5085184"/>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grpSp>
        <p:nvGrpSpPr>
          <p:cNvPr id="72" name="グループ化 71">
            <a:extLst>
              <a:ext uri="{FF2B5EF4-FFF2-40B4-BE49-F238E27FC236}">
                <a16:creationId xmlns:a16="http://schemas.microsoft.com/office/drawing/2014/main" id="{82F916B9-0E72-FE17-7F7B-D2EDCAA498EA}"/>
              </a:ext>
            </a:extLst>
          </p:cNvPr>
          <p:cNvGrpSpPr/>
          <p:nvPr/>
        </p:nvGrpSpPr>
        <p:grpSpPr>
          <a:xfrm>
            <a:off x="8643900" y="5496094"/>
            <a:ext cx="72008" cy="309170"/>
            <a:chOff x="2267744" y="2471758"/>
            <a:chExt cx="72008" cy="309170"/>
          </a:xfrm>
        </p:grpSpPr>
        <p:cxnSp>
          <p:nvCxnSpPr>
            <p:cNvPr id="73" name="直線コネクタ 72">
              <a:extLst>
                <a:ext uri="{FF2B5EF4-FFF2-40B4-BE49-F238E27FC236}">
                  <a16:creationId xmlns:a16="http://schemas.microsoft.com/office/drawing/2014/main" id="{30B2C444-1F92-16CF-F343-747600300562}"/>
                </a:ext>
              </a:extLst>
            </p:cNvPr>
            <p:cNvCxnSpPr>
              <a:cxnSpLocks/>
            </p:cNvCxnSpPr>
            <p:nvPr/>
          </p:nvCxnSpPr>
          <p:spPr>
            <a:xfrm>
              <a:off x="2267744" y="2471758"/>
              <a:ext cx="0" cy="309170"/>
            </a:xfrm>
            <a:prstGeom prst="line">
              <a:avLst/>
            </a:prstGeom>
            <a:ln w="31750"/>
          </p:spPr>
          <p:style>
            <a:lnRef idx="1">
              <a:schemeClr val="dk1"/>
            </a:lnRef>
            <a:fillRef idx="0">
              <a:schemeClr val="dk1"/>
            </a:fillRef>
            <a:effectRef idx="0">
              <a:schemeClr val="dk1"/>
            </a:effectRef>
            <a:fontRef idx="minor">
              <a:schemeClr val="tx1"/>
            </a:fontRef>
          </p:style>
        </p:cxnSp>
        <p:cxnSp>
          <p:nvCxnSpPr>
            <p:cNvPr id="74" name="直線コネクタ 73">
              <a:extLst>
                <a:ext uri="{FF2B5EF4-FFF2-40B4-BE49-F238E27FC236}">
                  <a16:creationId xmlns:a16="http://schemas.microsoft.com/office/drawing/2014/main" id="{73062936-9341-08C2-BE92-5EA4CAE93F98}"/>
                </a:ext>
              </a:extLst>
            </p:cNvPr>
            <p:cNvCxnSpPr>
              <a:cxnSpLocks/>
            </p:cNvCxnSpPr>
            <p:nvPr/>
          </p:nvCxnSpPr>
          <p:spPr>
            <a:xfrm>
              <a:off x="2339752" y="2471758"/>
              <a:ext cx="0" cy="309170"/>
            </a:xfrm>
            <a:prstGeom prst="line">
              <a:avLst/>
            </a:prstGeom>
            <a:ln w="31750"/>
          </p:spPr>
          <p:style>
            <a:lnRef idx="1">
              <a:schemeClr val="dk1"/>
            </a:lnRef>
            <a:fillRef idx="0">
              <a:schemeClr val="dk1"/>
            </a:fillRef>
            <a:effectRef idx="0">
              <a:schemeClr val="dk1"/>
            </a:effectRef>
            <a:fontRef idx="minor">
              <a:schemeClr val="tx1"/>
            </a:fontRef>
          </p:style>
        </p:cxnSp>
      </p:grpSp>
      <p:sp>
        <p:nvSpPr>
          <p:cNvPr id="75" name="楕円 74">
            <a:extLst>
              <a:ext uri="{FF2B5EF4-FFF2-40B4-BE49-F238E27FC236}">
                <a16:creationId xmlns:a16="http://schemas.microsoft.com/office/drawing/2014/main" id="{23B95041-D48F-6935-6CBD-3759241EC576}"/>
              </a:ext>
            </a:extLst>
          </p:cNvPr>
          <p:cNvSpPr/>
          <p:nvPr/>
        </p:nvSpPr>
        <p:spPr>
          <a:xfrm>
            <a:off x="6204012" y="5809721"/>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76" name="楕円 75">
            <a:extLst>
              <a:ext uri="{FF2B5EF4-FFF2-40B4-BE49-F238E27FC236}">
                <a16:creationId xmlns:a16="http://schemas.microsoft.com/office/drawing/2014/main" id="{B52BDB88-2D82-CD56-B878-CCFC863B4146}"/>
              </a:ext>
            </a:extLst>
          </p:cNvPr>
          <p:cNvSpPr/>
          <p:nvPr/>
        </p:nvSpPr>
        <p:spPr>
          <a:xfrm>
            <a:off x="6222014" y="5368759"/>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77" name="楕円 76">
            <a:extLst>
              <a:ext uri="{FF2B5EF4-FFF2-40B4-BE49-F238E27FC236}">
                <a16:creationId xmlns:a16="http://schemas.microsoft.com/office/drawing/2014/main" id="{3E5160D8-DE91-2E5E-3708-CADABE34C83A}"/>
              </a:ext>
            </a:extLst>
          </p:cNvPr>
          <p:cNvSpPr/>
          <p:nvPr/>
        </p:nvSpPr>
        <p:spPr>
          <a:xfrm>
            <a:off x="6240016" y="6237312"/>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78" name="楕円 77">
            <a:extLst>
              <a:ext uri="{FF2B5EF4-FFF2-40B4-BE49-F238E27FC236}">
                <a16:creationId xmlns:a16="http://schemas.microsoft.com/office/drawing/2014/main" id="{EC4D2EE0-3933-9031-59F2-A2652B738112}"/>
              </a:ext>
            </a:extLst>
          </p:cNvPr>
          <p:cNvSpPr/>
          <p:nvPr/>
        </p:nvSpPr>
        <p:spPr>
          <a:xfrm>
            <a:off x="5807968" y="5805264"/>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79" name="楕円 78">
            <a:extLst>
              <a:ext uri="{FF2B5EF4-FFF2-40B4-BE49-F238E27FC236}">
                <a16:creationId xmlns:a16="http://schemas.microsoft.com/office/drawing/2014/main" id="{1DC498BA-72C8-D712-97C3-DBA4955C1712}"/>
              </a:ext>
            </a:extLst>
          </p:cNvPr>
          <p:cNvSpPr/>
          <p:nvPr/>
        </p:nvSpPr>
        <p:spPr>
          <a:xfrm>
            <a:off x="9264352" y="5805264"/>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sp>
        <p:nvSpPr>
          <p:cNvPr id="80" name="楕円 79">
            <a:extLst>
              <a:ext uri="{FF2B5EF4-FFF2-40B4-BE49-F238E27FC236}">
                <a16:creationId xmlns:a16="http://schemas.microsoft.com/office/drawing/2014/main" id="{632EC152-8CC9-F57D-C29C-98339F31F0DB}"/>
              </a:ext>
            </a:extLst>
          </p:cNvPr>
          <p:cNvSpPr/>
          <p:nvPr/>
        </p:nvSpPr>
        <p:spPr>
          <a:xfrm>
            <a:off x="9696400" y="5805264"/>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cxnSp>
        <p:nvCxnSpPr>
          <p:cNvPr id="81" name="直線コネクタ 80">
            <a:extLst>
              <a:ext uri="{FF2B5EF4-FFF2-40B4-BE49-F238E27FC236}">
                <a16:creationId xmlns:a16="http://schemas.microsoft.com/office/drawing/2014/main" id="{49D2921F-1FD6-399A-0D84-42BEA515D386}"/>
              </a:ext>
            </a:extLst>
          </p:cNvPr>
          <p:cNvCxnSpPr>
            <a:stCxn id="75" idx="6"/>
            <a:endCxn id="64" idx="2"/>
          </p:cNvCxnSpPr>
          <p:nvPr/>
        </p:nvCxnSpPr>
        <p:spPr>
          <a:xfrm flipV="1">
            <a:off x="6636060" y="6021289"/>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82" name="直線コネクタ 81">
            <a:extLst>
              <a:ext uri="{FF2B5EF4-FFF2-40B4-BE49-F238E27FC236}">
                <a16:creationId xmlns:a16="http://schemas.microsoft.com/office/drawing/2014/main" id="{BF619C00-E5D9-0327-8EC8-28FBA5512B42}"/>
              </a:ext>
            </a:extLst>
          </p:cNvPr>
          <p:cNvCxnSpPr/>
          <p:nvPr/>
        </p:nvCxnSpPr>
        <p:spPr>
          <a:xfrm flipV="1">
            <a:off x="7392144" y="6016832"/>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83" name="直線コネクタ 82">
            <a:extLst>
              <a:ext uri="{FF2B5EF4-FFF2-40B4-BE49-F238E27FC236}">
                <a16:creationId xmlns:a16="http://schemas.microsoft.com/office/drawing/2014/main" id="{7982CD58-C13A-7277-5D1F-84A939E4091C}"/>
              </a:ext>
            </a:extLst>
          </p:cNvPr>
          <p:cNvCxnSpPr/>
          <p:nvPr/>
        </p:nvCxnSpPr>
        <p:spPr>
          <a:xfrm flipV="1">
            <a:off x="8156612" y="6021289"/>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84" name="直線コネクタ 83">
            <a:extLst>
              <a:ext uri="{FF2B5EF4-FFF2-40B4-BE49-F238E27FC236}">
                <a16:creationId xmlns:a16="http://schemas.microsoft.com/office/drawing/2014/main" id="{00906750-FED8-BF2D-FF95-9D3053207954}"/>
              </a:ext>
            </a:extLst>
          </p:cNvPr>
          <p:cNvCxnSpPr/>
          <p:nvPr/>
        </p:nvCxnSpPr>
        <p:spPr>
          <a:xfrm flipV="1">
            <a:off x="8904312" y="6021289"/>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85" name="直線コネクタ 84">
            <a:extLst>
              <a:ext uri="{FF2B5EF4-FFF2-40B4-BE49-F238E27FC236}">
                <a16:creationId xmlns:a16="http://schemas.microsoft.com/office/drawing/2014/main" id="{55F3D3B9-A6F8-CBDA-2FB7-1F5F7E582058}"/>
              </a:ext>
            </a:extLst>
          </p:cNvPr>
          <p:cNvCxnSpPr>
            <a:cxnSpLocks/>
          </p:cNvCxnSpPr>
          <p:nvPr/>
        </p:nvCxnSpPr>
        <p:spPr>
          <a:xfrm flipV="1">
            <a:off x="7146401" y="5474851"/>
            <a:ext cx="0" cy="351656"/>
          </a:xfrm>
          <a:prstGeom prst="line">
            <a:avLst/>
          </a:prstGeom>
          <a:ln w="25400"/>
        </p:spPr>
        <p:style>
          <a:lnRef idx="1">
            <a:schemeClr val="dk1"/>
          </a:lnRef>
          <a:fillRef idx="0">
            <a:schemeClr val="dk1"/>
          </a:fillRef>
          <a:effectRef idx="0">
            <a:schemeClr val="dk1"/>
          </a:effectRef>
          <a:fontRef idx="minor">
            <a:schemeClr val="tx1"/>
          </a:fontRef>
        </p:style>
      </p:cxnSp>
      <p:sp>
        <p:nvSpPr>
          <p:cNvPr id="89" name="楕円 88">
            <a:extLst>
              <a:ext uri="{FF2B5EF4-FFF2-40B4-BE49-F238E27FC236}">
                <a16:creationId xmlns:a16="http://schemas.microsoft.com/office/drawing/2014/main" id="{F0B2B070-E84E-2A02-9F34-D1B1070445A8}"/>
              </a:ext>
            </a:extLst>
          </p:cNvPr>
          <p:cNvSpPr/>
          <p:nvPr/>
        </p:nvSpPr>
        <p:spPr>
          <a:xfrm>
            <a:off x="6960096" y="4653136"/>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90" name="楕円 89">
            <a:extLst>
              <a:ext uri="{FF2B5EF4-FFF2-40B4-BE49-F238E27FC236}">
                <a16:creationId xmlns:a16="http://schemas.microsoft.com/office/drawing/2014/main" id="{850D3F81-E9D5-D71C-DABA-D4FBB72087B4}"/>
              </a:ext>
            </a:extLst>
          </p:cNvPr>
          <p:cNvSpPr/>
          <p:nvPr/>
        </p:nvSpPr>
        <p:spPr>
          <a:xfrm>
            <a:off x="8253290" y="1887514"/>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91" name="楕円 90">
            <a:extLst>
              <a:ext uri="{FF2B5EF4-FFF2-40B4-BE49-F238E27FC236}">
                <a16:creationId xmlns:a16="http://schemas.microsoft.com/office/drawing/2014/main" id="{63799D8E-E109-F575-619A-660C2D078DBD}"/>
              </a:ext>
            </a:extLst>
          </p:cNvPr>
          <p:cNvSpPr/>
          <p:nvPr/>
        </p:nvSpPr>
        <p:spPr>
          <a:xfrm>
            <a:off x="8253290" y="1167434"/>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sp>
        <p:nvSpPr>
          <p:cNvPr id="92" name="楕円 91">
            <a:extLst>
              <a:ext uri="{FF2B5EF4-FFF2-40B4-BE49-F238E27FC236}">
                <a16:creationId xmlns:a16="http://schemas.microsoft.com/office/drawing/2014/main" id="{44BE175A-E5E2-5C06-BA01-E42EBD9EF0D1}"/>
              </a:ext>
            </a:extLst>
          </p:cNvPr>
          <p:cNvSpPr/>
          <p:nvPr/>
        </p:nvSpPr>
        <p:spPr>
          <a:xfrm>
            <a:off x="9045378" y="1887514"/>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grpSp>
        <p:nvGrpSpPr>
          <p:cNvPr id="93" name="グループ化 92">
            <a:extLst>
              <a:ext uri="{FF2B5EF4-FFF2-40B4-BE49-F238E27FC236}">
                <a16:creationId xmlns:a16="http://schemas.microsoft.com/office/drawing/2014/main" id="{DD2840AC-66B8-110F-633B-2F786779CFE5}"/>
              </a:ext>
            </a:extLst>
          </p:cNvPr>
          <p:cNvGrpSpPr/>
          <p:nvPr/>
        </p:nvGrpSpPr>
        <p:grpSpPr>
          <a:xfrm>
            <a:off x="8433310" y="1578344"/>
            <a:ext cx="72008" cy="309170"/>
            <a:chOff x="2267744" y="2471758"/>
            <a:chExt cx="72008" cy="309170"/>
          </a:xfrm>
        </p:grpSpPr>
        <p:cxnSp>
          <p:nvCxnSpPr>
            <p:cNvPr id="94" name="直線コネクタ 93">
              <a:extLst>
                <a:ext uri="{FF2B5EF4-FFF2-40B4-BE49-F238E27FC236}">
                  <a16:creationId xmlns:a16="http://schemas.microsoft.com/office/drawing/2014/main" id="{C1DE0BA6-FF5F-9B86-8075-9DC917908C54}"/>
                </a:ext>
              </a:extLst>
            </p:cNvPr>
            <p:cNvCxnSpPr>
              <a:cxnSpLocks/>
            </p:cNvCxnSpPr>
            <p:nvPr/>
          </p:nvCxnSpPr>
          <p:spPr>
            <a:xfrm>
              <a:off x="2267744" y="2471758"/>
              <a:ext cx="0" cy="309170"/>
            </a:xfrm>
            <a:prstGeom prst="line">
              <a:avLst/>
            </a:prstGeom>
            <a:ln w="31750"/>
          </p:spPr>
          <p:style>
            <a:lnRef idx="1">
              <a:schemeClr val="dk1"/>
            </a:lnRef>
            <a:fillRef idx="0">
              <a:schemeClr val="dk1"/>
            </a:fillRef>
            <a:effectRef idx="0">
              <a:schemeClr val="dk1"/>
            </a:effectRef>
            <a:fontRef idx="minor">
              <a:schemeClr val="tx1"/>
            </a:fontRef>
          </p:style>
        </p:cxnSp>
        <p:cxnSp>
          <p:nvCxnSpPr>
            <p:cNvPr id="95" name="直線コネクタ 94">
              <a:extLst>
                <a:ext uri="{FF2B5EF4-FFF2-40B4-BE49-F238E27FC236}">
                  <a16:creationId xmlns:a16="http://schemas.microsoft.com/office/drawing/2014/main" id="{A1C7D936-2160-0F0B-FC1E-CD64208DE548}"/>
                </a:ext>
              </a:extLst>
            </p:cNvPr>
            <p:cNvCxnSpPr>
              <a:cxnSpLocks/>
            </p:cNvCxnSpPr>
            <p:nvPr/>
          </p:nvCxnSpPr>
          <p:spPr>
            <a:xfrm>
              <a:off x="2339752" y="2471758"/>
              <a:ext cx="0" cy="309170"/>
            </a:xfrm>
            <a:prstGeom prst="line">
              <a:avLst/>
            </a:prstGeom>
            <a:ln w="31750"/>
          </p:spPr>
          <p:style>
            <a:lnRef idx="1">
              <a:schemeClr val="dk1"/>
            </a:lnRef>
            <a:fillRef idx="0">
              <a:schemeClr val="dk1"/>
            </a:fillRef>
            <a:effectRef idx="0">
              <a:schemeClr val="dk1"/>
            </a:effectRef>
            <a:fontRef idx="minor">
              <a:schemeClr val="tx1"/>
            </a:fontRef>
          </p:style>
        </p:cxnSp>
      </p:grpSp>
      <p:sp>
        <p:nvSpPr>
          <p:cNvPr id="101" name="楕円 100">
            <a:extLst>
              <a:ext uri="{FF2B5EF4-FFF2-40B4-BE49-F238E27FC236}">
                <a16:creationId xmlns:a16="http://schemas.microsoft.com/office/drawing/2014/main" id="{904F952E-F82C-C46C-AF64-31E4C7E8EC4F}"/>
              </a:ext>
            </a:extLst>
          </p:cNvPr>
          <p:cNvSpPr/>
          <p:nvPr/>
        </p:nvSpPr>
        <p:spPr>
          <a:xfrm>
            <a:off x="7505590" y="1891971"/>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102" name="楕円 101">
            <a:extLst>
              <a:ext uri="{FF2B5EF4-FFF2-40B4-BE49-F238E27FC236}">
                <a16:creationId xmlns:a16="http://schemas.microsoft.com/office/drawing/2014/main" id="{06EDDC82-760B-FC11-6988-F29AE59E0CFA}"/>
              </a:ext>
            </a:extLst>
          </p:cNvPr>
          <p:cNvSpPr/>
          <p:nvPr/>
        </p:nvSpPr>
        <p:spPr>
          <a:xfrm>
            <a:off x="7523592" y="1451009"/>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103" name="楕円 102">
            <a:extLst>
              <a:ext uri="{FF2B5EF4-FFF2-40B4-BE49-F238E27FC236}">
                <a16:creationId xmlns:a16="http://schemas.microsoft.com/office/drawing/2014/main" id="{4076C3F7-FA8F-010E-12FA-95B5DEEF5906}"/>
              </a:ext>
            </a:extLst>
          </p:cNvPr>
          <p:cNvSpPr/>
          <p:nvPr/>
        </p:nvSpPr>
        <p:spPr>
          <a:xfrm>
            <a:off x="7541594" y="2319562"/>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104" name="楕円 103">
            <a:extLst>
              <a:ext uri="{FF2B5EF4-FFF2-40B4-BE49-F238E27FC236}">
                <a16:creationId xmlns:a16="http://schemas.microsoft.com/office/drawing/2014/main" id="{5C0AD2A2-FEC2-9915-D45F-6D321F1A580A}"/>
              </a:ext>
            </a:extLst>
          </p:cNvPr>
          <p:cNvSpPr/>
          <p:nvPr/>
        </p:nvSpPr>
        <p:spPr>
          <a:xfrm>
            <a:off x="7109546" y="1887514"/>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106" name="楕円 105">
            <a:extLst>
              <a:ext uri="{FF2B5EF4-FFF2-40B4-BE49-F238E27FC236}">
                <a16:creationId xmlns:a16="http://schemas.microsoft.com/office/drawing/2014/main" id="{4CD048F8-C0A9-E0CD-D2CF-EAE510BD48EA}"/>
              </a:ext>
            </a:extLst>
          </p:cNvPr>
          <p:cNvSpPr/>
          <p:nvPr/>
        </p:nvSpPr>
        <p:spPr>
          <a:xfrm>
            <a:off x="9485810" y="1887514"/>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cxnSp>
        <p:nvCxnSpPr>
          <p:cNvPr id="107" name="直線コネクタ 106">
            <a:extLst>
              <a:ext uri="{FF2B5EF4-FFF2-40B4-BE49-F238E27FC236}">
                <a16:creationId xmlns:a16="http://schemas.microsoft.com/office/drawing/2014/main" id="{F53762C4-CFC6-EBFB-F9F6-A964E8E45D4D}"/>
              </a:ext>
            </a:extLst>
          </p:cNvPr>
          <p:cNvCxnSpPr>
            <a:stCxn id="101" idx="6"/>
            <a:endCxn id="90" idx="2"/>
          </p:cNvCxnSpPr>
          <p:nvPr/>
        </p:nvCxnSpPr>
        <p:spPr>
          <a:xfrm flipV="1">
            <a:off x="7937638" y="2103539"/>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108" name="直線コネクタ 107">
            <a:extLst>
              <a:ext uri="{FF2B5EF4-FFF2-40B4-BE49-F238E27FC236}">
                <a16:creationId xmlns:a16="http://schemas.microsoft.com/office/drawing/2014/main" id="{0EF61D4C-19EE-6AAC-A6E9-C0AA64BE0366}"/>
              </a:ext>
            </a:extLst>
          </p:cNvPr>
          <p:cNvCxnSpPr/>
          <p:nvPr/>
        </p:nvCxnSpPr>
        <p:spPr>
          <a:xfrm flipV="1">
            <a:off x="8693722" y="2099082"/>
            <a:ext cx="315652" cy="4457"/>
          </a:xfrm>
          <a:prstGeom prst="line">
            <a:avLst/>
          </a:prstGeom>
          <a:ln w="25400"/>
        </p:spPr>
        <p:style>
          <a:lnRef idx="1">
            <a:schemeClr val="dk1"/>
          </a:lnRef>
          <a:fillRef idx="0">
            <a:schemeClr val="dk1"/>
          </a:fillRef>
          <a:effectRef idx="0">
            <a:schemeClr val="dk1"/>
          </a:effectRef>
          <a:fontRef idx="minor">
            <a:schemeClr val="tx1"/>
          </a:fontRef>
        </p:style>
      </p:cxnSp>
      <p:sp>
        <p:nvSpPr>
          <p:cNvPr id="111" name="楕円 110">
            <a:extLst>
              <a:ext uri="{FF2B5EF4-FFF2-40B4-BE49-F238E27FC236}">
                <a16:creationId xmlns:a16="http://schemas.microsoft.com/office/drawing/2014/main" id="{405994FF-CBBA-34A9-3F73-6616860E7C9F}"/>
              </a:ext>
            </a:extLst>
          </p:cNvPr>
          <p:cNvSpPr/>
          <p:nvPr/>
        </p:nvSpPr>
        <p:spPr>
          <a:xfrm>
            <a:off x="9053762" y="1455466"/>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112" name="楕円 111">
            <a:extLst>
              <a:ext uri="{FF2B5EF4-FFF2-40B4-BE49-F238E27FC236}">
                <a16:creationId xmlns:a16="http://schemas.microsoft.com/office/drawing/2014/main" id="{F009FF4B-032F-1E14-A018-4D9AB32F8C59}"/>
              </a:ext>
            </a:extLst>
          </p:cNvPr>
          <p:cNvSpPr/>
          <p:nvPr/>
        </p:nvSpPr>
        <p:spPr>
          <a:xfrm>
            <a:off x="9053762" y="2348880"/>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113" name="四角形: 角を丸くする 112">
            <a:extLst>
              <a:ext uri="{FF2B5EF4-FFF2-40B4-BE49-F238E27FC236}">
                <a16:creationId xmlns:a16="http://schemas.microsoft.com/office/drawing/2014/main" id="{042CD8EF-E7C6-7689-D3CA-FB91DABC65BC}"/>
              </a:ext>
            </a:extLst>
          </p:cNvPr>
          <p:cNvSpPr/>
          <p:nvPr/>
        </p:nvSpPr>
        <p:spPr>
          <a:xfrm>
            <a:off x="2711624" y="1696352"/>
            <a:ext cx="1584176" cy="50851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dirty="0"/>
              <a:t>カルボニル基</a:t>
            </a:r>
          </a:p>
        </p:txBody>
      </p:sp>
      <p:sp>
        <p:nvSpPr>
          <p:cNvPr id="114" name="四角形: 角を丸くする 113">
            <a:extLst>
              <a:ext uri="{FF2B5EF4-FFF2-40B4-BE49-F238E27FC236}">
                <a16:creationId xmlns:a16="http://schemas.microsoft.com/office/drawing/2014/main" id="{2E203758-C250-9197-CA3C-36E23C44EF00}"/>
              </a:ext>
            </a:extLst>
          </p:cNvPr>
          <p:cNvSpPr/>
          <p:nvPr/>
        </p:nvSpPr>
        <p:spPr>
          <a:xfrm>
            <a:off x="1919536" y="2187771"/>
            <a:ext cx="1584176" cy="50851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ja-JP" altLang="en-US" dirty="0"/>
              <a:t>炭化水素基</a:t>
            </a:r>
          </a:p>
        </p:txBody>
      </p:sp>
      <p:sp>
        <p:nvSpPr>
          <p:cNvPr id="115" name="四角形: 角を丸くする 114">
            <a:extLst>
              <a:ext uri="{FF2B5EF4-FFF2-40B4-BE49-F238E27FC236}">
                <a16:creationId xmlns:a16="http://schemas.microsoft.com/office/drawing/2014/main" id="{A017CBA7-7BE6-E0A2-EC1F-90E717BAB5DD}"/>
              </a:ext>
            </a:extLst>
          </p:cNvPr>
          <p:cNvSpPr/>
          <p:nvPr/>
        </p:nvSpPr>
        <p:spPr>
          <a:xfrm>
            <a:off x="3719736" y="2200408"/>
            <a:ext cx="1584176" cy="50851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ja-JP" altLang="en-US" dirty="0"/>
              <a:t>炭化水素基</a:t>
            </a:r>
          </a:p>
        </p:txBody>
      </p:sp>
      <p:sp>
        <p:nvSpPr>
          <p:cNvPr id="116" name="テキスト ボックス 115">
            <a:extLst>
              <a:ext uri="{FF2B5EF4-FFF2-40B4-BE49-F238E27FC236}">
                <a16:creationId xmlns:a16="http://schemas.microsoft.com/office/drawing/2014/main" id="{65A0BC45-727D-C9C3-2F00-972D3AD3E4B5}"/>
              </a:ext>
            </a:extLst>
          </p:cNvPr>
          <p:cNvSpPr txBox="1"/>
          <p:nvPr/>
        </p:nvSpPr>
        <p:spPr>
          <a:xfrm>
            <a:off x="5879976" y="2015095"/>
            <a:ext cx="1107996" cy="369332"/>
          </a:xfrm>
          <a:prstGeom prst="rect">
            <a:avLst/>
          </a:prstGeom>
          <a:noFill/>
        </p:spPr>
        <p:txBody>
          <a:bodyPr wrap="none" rtlCol="0">
            <a:spAutoFit/>
          </a:bodyPr>
          <a:lstStyle/>
          <a:p>
            <a:r>
              <a:rPr lang="ja-JP" altLang="en-US" dirty="0"/>
              <a:t>アセトン</a:t>
            </a:r>
          </a:p>
        </p:txBody>
      </p:sp>
      <p:sp>
        <p:nvSpPr>
          <p:cNvPr id="117" name="テキスト ボックス 116">
            <a:extLst>
              <a:ext uri="{FF2B5EF4-FFF2-40B4-BE49-F238E27FC236}">
                <a16:creationId xmlns:a16="http://schemas.microsoft.com/office/drawing/2014/main" id="{848EBFFF-EF33-EB54-22C0-E4C1DEE877F8}"/>
              </a:ext>
            </a:extLst>
          </p:cNvPr>
          <p:cNvSpPr txBox="1"/>
          <p:nvPr/>
        </p:nvSpPr>
        <p:spPr>
          <a:xfrm>
            <a:off x="4511824" y="3789040"/>
            <a:ext cx="1338828" cy="369332"/>
          </a:xfrm>
          <a:prstGeom prst="rect">
            <a:avLst/>
          </a:prstGeom>
          <a:noFill/>
        </p:spPr>
        <p:txBody>
          <a:bodyPr wrap="none" rtlCol="0">
            <a:spAutoFit/>
          </a:bodyPr>
          <a:lstStyle/>
          <a:p>
            <a:r>
              <a:rPr lang="ja-JP" altLang="en-US" dirty="0"/>
              <a:t>アセト酢酸</a:t>
            </a:r>
          </a:p>
        </p:txBody>
      </p:sp>
      <p:sp>
        <p:nvSpPr>
          <p:cNvPr id="118" name="テキスト ボックス 117">
            <a:extLst>
              <a:ext uri="{FF2B5EF4-FFF2-40B4-BE49-F238E27FC236}">
                <a16:creationId xmlns:a16="http://schemas.microsoft.com/office/drawing/2014/main" id="{E479B2E6-714C-5021-0AFD-A2528ADD6FF5}"/>
              </a:ext>
            </a:extLst>
          </p:cNvPr>
          <p:cNvSpPr txBox="1"/>
          <p:nvPr/>
        </p:nvSpPr>
        <p:spPr>
          <a:xfrm>
            <a:off x="4511824" y="5363925"/>
            <a:ext cx="1478290" cy="646331"/>
          </a:xfrm>
          <a:prstGeom prst="rect">
            <a:avLst/>
          </a:prstGeom>
          <a:noFill/>
        </p:spPr>
        <p:txBody>
          <a:bodyPr wrap="none" rtlCol="0">
            <a:spAutoFit/>
          </a:bodyPr>
          <a:lstStyle/>
          <a:p>
            <a:r>
              <a:rPr lang="en-US" altLang="ja-JP" dirty="0"/>
              <a:t>β</a:t>
            </a:r>
            <a:r>
              <a:rPr lang="ja-JP" altLang="en-US" dirty="0"/>
              <a:t>ヒドロキシ</a:t>
            </a:r>
            <a:endParaRPr lang="en-US" altLang="ja-JP" dirty="0"/>
          </a:p>
          <a:p>
            <a:r>
              <a:rPr lang="ja-JP" altLang="en-US" dirty="0"/>
              <a:t>酪酸</a:t>
            </a:r>
          </a:p>
        </p:txBody>
      </p:sp>
      <p:sp>
        <p:nvSpPr>
          <p:cNvPr id="141" name="楕円 140">
            <a:extLst>
              <a:ext uri="{FF2B5EF4-FFF2-40B4-BE49-F238E27FC236}">
                <a16:creationId xmlns:a16="http://schemas.microsoft.com/office/drawing/2014/main" id="{44EC35D4-6387-9AE5-6E4E-39E41899B158}"/>
              </a:ext>
            </a:extLst>
          </p:cNvPr>
          <p:cNvSpPr/>
          <p:nvPr/>
        </p:nvSpPr>
        <p:spPr>
          <a:xfrm>
            <a:off x="7752184" y="5373216"/>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142" name="楕円 141">
            <a:extLst>
              <a:ext uri="{FF2B5EF4-FFF2-40B4-BE49-F238E27FC236}">
                <a16:creationId xmlns:a16="http://schemas.microsoft.com/office/drawing/2014/main" id="{A8C7C5F8-39DB-6169-D0EC-1307C82547D4}"/>
              </a:ext>
            </a:extLst>
          </p:cNvPr>
          <p:cNvSpPr/>
          <p:nvPr/>
        </p:nvSpPr>
        <p:spPr>
          <a:xfrm>
            <a:off x="6960096" y="6237312"/>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143" name="楕円 142">
            <a:extLst>
              <a:ext uri="{FF2B5EF4-FFF2-40B4-BE49-F238E27FC236}">
                <a16:creationId xmlns:a16="http://schemas.microsoft.com/office/drawing/2014/main" id="{301B3D6E-AAFB-0D03-FBF2-EBCAC713A982}"/>
              </a:ext>
            </a:extLst>
          </p:cNvPr>
          <p:cNvSpPr/>
          <p:nvPr/>
        </p:nvSpPr>
        <p:spPr>
          <a:xfrm>
            <a:off x="7752184" y="6237312"/>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144" name="楕円 143">
            <a:extLst>
              <a:ext uri="{FF2B5EF4-FFF2-40B4-BE49-F238E27FC236}">
                <a16:creationId xmlns:a16="http://schemas.microsoft.com/office/drawing/2014/main" id="{DAC1BD6F-5727-E220-EE5E-D618A89F58F9}"/>
              </a:ext>
            </a:extLst>
          </p:cNvPr>
          <p:cNvSpPr/>
          <p:nvPr/>
        </p:nvSpPr>
        <p:spPr>
          <a:xfrm>
            <a:off x="7824192" y="4221088"/>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145" name="楕円 144">
            <a:extLst>
              <a:ext uri="{FF2B5EF4-FFF2-40B4-BE49-F238E27FC236}">
                <a16:creationId xmlns:a16="http://schemas.microsoft.com/office/drawing/2014/main" id="{615197FD-66A0-BFD2-79C6-693687119E54}"/>
              </a:ext>
            </a:extLst>
          </p:cNvPr>
          <p:cNvSpPr/>
          <p:nvPr/>
        </p:nvSpPr>
        <p:spPr>
          <a:xfrm>
            <a:off x="7824192" y="3356992"/>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Tree>
    <p:extLst>
      <p:ext uri="{BB962C8B-B14F-4D97-AF65-F5344CB8AC3E}">
        <p14:creationId xmlns:p14="http://schemas.microsoft.com/office/powerpoint/2010/main" val="560945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楕円 63">
            <a:extLst>
              <a:ext uri="{FF2B5EF4-FFF2-40B4-BE49-F238E27FC236}">
                <a16:creationId xmlns:a16="http://schemas.microsoft.com/office/drawing/2014/main" id="{07048BE8-E567-9209-BB63-D672D04666CA}"/>
              </a:ext>
            </a:extLst>
          </p:cNvPr>
          <p:cNvSpPr/>
          <p:nvPr/>
        </p:nvSpPr>
        <p:spPr>
          <a:xfrm>
            <a:off x="7239744" y="1412776"/>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65" name="楕円 64">
            <a:extLst>
              <a:ext uri="{FF2B5EF4-FFF2-40B4-BE49-F238E27FC236}">
                <a16:creationId xmlns:a16="http://schemas.microsoft.com/office/drawing/2014/main" id="{A9683F01-4FD7-B8CD-C177-BF9D79D7A305}"/>
              </a:ext>
            </a:extLst>
          </p:cNvPr>
          <p:cNvSpPr/>
          <p:nvPr/>
        </p:nvSpPr>
        <p:spPr>
          <a:xfrm>
            <a:off x="7239744" y="692696"/>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sp>
        <p:nvSpPr>
          <p:cNvPr id="66" name="楕円 65">
            <a:extLst>
              <a:ext uri="{FF2B5EF4-FFF2-40B4-BE49-F238E27FC236}">
                <a16:creationId xmlns:a16="http://schemas.microsoft.com/office/drawing/2014/main" id="{DF4468E4-5383-1388-BDB8-7325DA0DA169}"/>
              </a:ext>
            </a:extLst>
          </p:cNvPr>
          <p:cNvSpPr/>
          <p:nvPr/>
        </p:nvSpPr>
        <p:spPr>
          <a:xfrm>
            <a:off x="8031832" y="1412776"/>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70" name="楕円 69">
            <a:extLst>
              <a:ext uri="{FF2B5EF4-FFF2-40B4-BE49-F238E27FC236}">
                <a16:creationId xmlns:a16="http://schemas.microsoft.com/office/drawing/2014/main" id="{88160D17-2159-D0D0-9067-1E47BA43C380}"/>
              </a:ext>
            </a:extLst>
          </p:cNvPr>
          <p:cNvSpPr/>
          <p:nvPr/>
        </p:nvSpPr>
        <p:spPr>
          <a:xfrm>
            <a:off x="8751912" y="1412776"/>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71" name="楕円 70">
            <a:extLst>
              <a:ext uri="{FF2B5EF4-FFF2-40B4-BE49-F238E27FC236}">
                <a16:creationId xmlns:a16="http://schemas.microsoft.com/office/drawing/2014/main" id="{81362332-A7DB-E957-7635-8789F1CFCD04}"/>
              </a:ext>
            </a:extLst>
          </p:cNvPr>
          <p:cNvSpPr/>
          <p:nvPr/>
        </p:nvSpPr>
        <p:spPr>
          <a:xfrm>
            <a:off x="8751912" y="692696"/>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grpSp>
        <p:nvGrpSpPr>
          <p:cNvPr id="72" name="グループ化 71">
            <a:extLst>
              <a:ext uri="{FF2B5EF4-FFF2-40B4-BE49-F238E27FC236}">
                <a16:creationId xmlns:a16="http://schemas.microsoft.com/office/drawing/2014/main" id="{82F916B9-0E72-FE17-7F7B-D2EDCAA498EA}"/>
              </a:ext>
            </a:extLst>
          </p:cNvPr>
          <p:cNvGrpSpPr/>
          <p:nvPr/>
        </p:nvGrpSpPr>
        <p:grpSpPr>
          <a:xfrm>
            <a:off x="8931932" y="1103606"/>
            <a:ext cx="72008" cy="309170"/>
            <a:chOff x="2267744" y="2471758"/>
            <a:chExt cx="72008" cy="309170"/>
          </a:xfrm>
        </p:grpSpPr>
        <p:cxnSp>
          <p:nvCxnSpPr>
            <p:cNvPr id="73" name="直線コネクタ 72">
              <a:extLst>
                <a:ext uri="{FF2B5EF4-FFF2-40B4-BE49-F238E27FC236}">
                  <a16:creationId xmlns:a16="http://schemas.microsoft.com/office/drawing/2014/main" id="{30B2C444-1F92-16CF-F343-747600300562}"/>
                </a:ext>
              </a:extLst>
            </p:cNvPr>
            <p:cNvCxnSpPr>
              <a:cxnSpLocks/>
            </p:cNvCxnSpPr>
            <p:nvPr/>
          </p:nvCxnSpPr>
          <p:spPr>
            <a:xfrm>
              <a:off x="2267744" y="2471758"/>
              <a:ext cx="0" cy="309170"/>
            </a:xfrm>
            <a:prstGeom prst="line">
              <a:avLst/>
            </a:prstGeom>
            <a:ln w="31750"/>
          </p:spPr>
          <p:style>
            <a:lnRef idx="1">
              <a:schemeClr val="dk1"/>
            </a:lnRef>
            <a:fillRef idx="0">
              <a:schemeClr val="dk1"/>
            </a:fillRef>
            <a:effectRef idx="0">
              <a:schemeClr val="dk1"/>
            </a:effectRef>
            <a:fontRef idx="minor">
              <a:schemeClr val="tx1"/>
            </a:fontRef>
          </p:style>
        </p:cxnSp>
        <p:cxnSp>
          <p:nvCxnSpPr>
            <p:cNvPr id="74" name="直線コネクタ 73">
              <a:extLst>
                <a:ext uri="{FF2B5EF4-FFF2-40B4-BE49-F238E27FC236}">
                  <a16:creationId xmlns:a16="http://schemas.microsoft.com/office/drawing/2014/main" id="{73062936-9341-08C2-BE92-5EA4CAE93F98}"/>
                </a:ext>
              </a:extLst>
            </p:cNvPr>
            <p:cNvCxnSpPr>
              <a:cxnSpLocks/>
            </p:cNvCxnSpPr>
            <p:nvPr/>
          </p:nvCxnSpPr>
          <p:spPr>
            <a:xfrm>
              <a:off x="2339752" y="2471758"/>
              <a:ext cx="0" cy="309170"/>
            </a:xfrm>
            <a:prstGeom prst="line">
              <a:avLst/>
            </a:prstGeom>
            <a:ln w="31750"/>
          </p:spPr>
          <p:style>
            <a:lnRef idx="1">
              <a:schemeClr val="dk1"/>
            </a:lnRef>
            <a:fillRef idx="0">
              <a:schemeClr val="dk1"/>
            </a:fillRef>
            <a:effectRef idx="0">
              <a:schemeClr val="dk1"/>
            </a:effectRef>
            <a:fontRef idx="minor">
              <a:schemeClr val="tx1"/>
            </a:fontRef>
          </p:style>
        </p:cxnSp>
      </p:grpSp>
      <p:sp>
        <p:nvSpPr>
          <p:cNvPr id="75" name="楕円 74">
            <a:extLst>
              <a:ext uri="{FF2B5EF4-FFF2-40B4-BE49-F238E27FC236}">
                <a16:creationId xmlns:a16="http://schemas.microsoft.com/office/drawing/2014/main" id="{23B95041-D48F-6935-6CBD-3759241EC576}"/>
              </a:ext>
            </a:extLst>
          </p:cNvPr>
          <p:cNvSpPr/>
          <p:nvPr/>
        </p:nvSpPr>
        <p:spPr>
          <a:xfrm>
            <a:off x="6492044" y="1417233"/>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76" name="楕円 75">
            <a:extLst>
              <a:ext uri="{FF2B5EF4-FFF2-40B4-BE49-F238E27FC236}">
                <a16:creationId xmlns:a16="http://schemas.microsoft.com/office/drawing/2014/main" id="{B52BDB88-2D82-CD56-B878-CCFC863B4146}"/>
              </a:ext>
            </a:extLst>
          </p:cNvPr>
          <p:cNvSpPr/>
          <p:nvPr/>
        </p:nvSpPr>
        <p:spPr>
          <a:xfrm>
            <a:off x="6510046" y="976271"/>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77" name="楕円 76">
            <a:extLst>
              <a:ext uri="{FF2B5EF4-FFF2-40B4-BE49-F238E27FC236}">
                <a16:creationId xmlns:a16="http://schemas.microsoft.com/office/drawing/2014/main" id="{3E5160D8-DE91-2E5E-3708-CADABE34C83A}"/>
              </a:ext>
            </a:extLst>
          </p:cNvPr>
          <p:cNvSpPr/>
          <p:nvPr/>
        </p:nvSpPr>
        <p:spPr>
          <a:xfrm>
            <a:off x="6528048" y="1844824"/>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78" name="楕円 77">
            <a:extLst>
              <a:ext uri="{FF2B5EF4-FFF2-40B4-BE49-F238E27FC236}">
                <a16:creationId xmlns:a16="http://schemas.microsoft.com/office/drawing/2014/main" id="{EC4D2EE0-3933-9031-59F2-A2652B738112}"/>
              </a:ext>
            </a:extLst>
          </p:cNvPr>
          <p:cNvSpPr/>
          <p:nvPr/>
        </p:nvSpPr>
        <p:spPr>
          <a:xfrm>
            <a:off x="6096000" y="1412776"/>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79" name="楕円 78">
            <a:extLst>
              <a:ext uri="{FF2B5EF4-FFF2-40B4-BE49-F238E27FC236}">
                <a16:creationId xmlns:a16="http://schemas.microsoft.com/office/drawing/2014/main" id="{1DC498BA-72C8-D712-97C3-DBA4955C1712}"/>
              </a:ext>
            </a:extLst>
          </p:cNvPr>
          <p:cNvSpPr/>
          <p:nvPr/>
        </p:nvSpPr>
        <p:spPr>
          <a:xfrm>
            <a:off x="9480376" y="1412776"/>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sp>
        <p:nvSpPr>
          <p:cNvPr id="80" name="楕円 79">
            <a:extLst>
              <a:ext uri="{FF2B5EF4-FFF2-40B4-BE49-F238E27FC236}">
                <a16:creationId xmlns:a16="http://schemas.microsoft.com/office/drawing/2014/main" id="{632EC152-8CC9-F57D-C29C-98339F31F0DB}"/>
              </a:ext>
            </a:extLst>
          </p:cNvPr>
          <p:cNvSpPr/>
          <p:nvPr/>
        </p:nvSpPr>
        <p:spPr>
          <a:xfrm>
            <a:off x="9912424" y="1412776"/>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cxnSp>
        <p:nvCxnSpPr>
          <p:cNvPr id="81" name="直線コネクタ 80">
            <a:extLst>
              <a:ext uri="{FF2B5EF4-FFF2-40B4-BE49-F238E27FC236}">
                <a16:creationId xmlns:a16="http://schemas.microsoft.com/office/drawing/2014/main" id="{49D2921F-1FD6-399A-0D84-42BEA515D386}"/>
              </a:ext>
            </a:extLst>
          </p:cNvPr>
          <p:cNvCxnSpPr>
            <a:stCxn id="75" idx="6"/>
            <a:endCxn id="64" idx="2"/>
          </p:cNvCxnSpPr>
          <p:nvPr/>
        </p:nvCxnSpPr>
        <p:spPr>
          <a:xfrm flipV="1">
            <a:off x="6924092" y="1628801"/>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82" name="直線コネクタ 81">
            <a:extLst>
              <a:ext uri="{FF2B5EF4-FFF2-40B4-BE49-F238E27FC236}">
                <a16:creationId xmlns:a16="http://schemas.microsoft.com/office/drawing/2014/main" id="{BF619C00-E5D9-0327-8EC8-28FBA5512B42}"/>
              </a:ext>
            </a:extLst>
          </p:cNvPr>
          <p:cNvCxnSpPr/>
          <p:nvPr/>
        </p:nvCxnSpPr>
        <p:spPr>
          <a:xfrm flipV="1">
            <a:off x="7680176" y="1624344"/>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83" name="直線コネクタ 82">
            <a:extLst>
              <a:ext uri="{FF2B5EF4-FFF2-40B4-BE49-F238E27FC236}">
                <a16:creationId xmlns:a16="http://schemas.microsoft.com/office/drawing/2014/main" id="{7982CD58-C13A-7277-5D1F-84A939E4091C}"/>
              </a:ext>
            </a:extLst>
          </p:cNvPr>
          <p:cNvCxnSpPr/>
          <p:nvPr/>
        </p:nvCxnSpPr>
        <p:spPr>
          <a:xfrm flipV="1">
            <a:off x="8444644" y="1628801"/>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84" name="直線コネクタ 83">
            <a:extLst>
              <a:ext uri="{FF2B5EF4-FFF2-40B4-BE49-F238E27FC236}">
                <a16:creationId xmlns:a16="http://schemas.microsoft.com/office/drawing/2014/main" id="{00906750-FED8-BF2D-FF95-9D3053207954}"/>
              </a:ext>
            </a:extLst>
          </p:cNvPr>
          <p:cNvCxnSpPr/>
          <p:nvPr/>
        </p:nvCxnSpPr>
        <p:spPr>
          <a:xfrm flipV="1">
            <a:off x="9192344" y="1628801"/>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85" name="直線コネクタ 84">
            <a:extLst>
              <a:ext uri="{FF2B5EF4-FFF2-40B4-BE49-F238E27FC236}">
                <a16:creationId xmlns:a16="http://schemas.microsoft.com/office/drawing/2014/main" id="{55F3D3B9-A6F8-CBDA-2FB7-1F5F7E582058}"/>
              </a:ext>
            </a:extLst>
          </p:cNvPr>
          <p:cNvCxnSpPr>
            <a:cxnSpLocks/>
          </p:cNvCxnSpPr>
          <p:nvPr/>
        </p:nvCxnSpPr>
        <p:spPr>
          <a:xfrm flipV="1">
            <a:off x="7434433" y="1082363"/>
            <a:ext cx="0" cy="351656"/>
          </a:xfrm>
          <a:prstGeom prst="line">
            <a:avLst/>
          </a:prstGeom>
          <a:ln w="25400"/>
        </p:spPr>
        <p:style>
          <a:lnRef idx="1">
            <a:schemeClr val="dk1"/>
          </a:lnRef>
          <a:fillRef idx="0">
            <a:schemeClr val="dk1"/>
          </a:fillRef>
          <a:effectRef idx="0">
            <a:schemeClr val="dk1"/>
          </a:effectRef>
          <a:fontRef idx="minor">
            <a:schemeClr val="tx1"/>
          </a:fontRef>
        </p:style>
      </p:cxnSp>
      <p:sp>
        <p:nvSpPr>
          <p:cNvPr id="89" name="楕円 88">
            <a:extLst>
              <a:ext uri="{FF2B5EF4-FFF2-40B4-BE49-F238E27FC236}">
                <a16:creationId xmlns:a16="http://schemas.microsoft.com/office/drawing/2014/main" id="{F0B2B070-E84E-2A02-9F34-D1B1070445A8}"/>
              </a:ext>
            </a:extLst>
          </p:cNvPr>
          <p:cNvSpPr/>
          <p:nvPr/>
        </p:nvSpPr>
        <p:spPr>
          <a:xfrm>
            <a:off x="7248128" y="260648"/>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118" name="テキスト ボックス 117">
            <a:extLst>
              <a:ext uri="{FF2B5EF4-FFF2-40B4-BE49-F238E27FC236}">
                <a16:creationId xmlns:a16="http://schemas.microsoft.com/office/drawing/2014/main" id="{E479B2E6-714C-5021-0AFD-A2528ADD6FF5}"/>
              </a:ext>
            </a:extLst>
          </p:cNvPr>
          <p:cNvSpPr txBox="1"/>
          <p:nvPr/>
        </p:nvSpPr>
        <p:spPr>
          <a:xfrm>
            <a:off x="5247556" y="785413"/>
            <a:ext cx="1478290" cy="646331"/>
          </a:xfrm>
          <a:prstGeom prst="rect">
            <a:avLst/>
          </a:prstGeom>
          <a:noFill/>
        </p:spPr>
        <p:txBody>
          <a:bodyPr wrap="none" rtlCol="0">
            <a:spAutoFit/>
          </a:bodyPr>
          <a:lstStyle/>
          <a:p>
            <a:r>
              <a:rPr lang="en-US" altLang="ja-JP" dirty="0"/>
              <a:t>β</a:t>
            </a:r>
            <a:r>
              <a:rPr lang="ja-JP" altLang="en-US" dirty="0"/>
              <a:t>ヒドロキシ</a:t>
            </a:r>
            <a:endParaRPr lang="en-US" altLang="ja-JP" dirty="0"/>
          </a:p>
          <a:p>
            <a:r>
              <a:rPr lang="ja-JP" altLang="en-US" dirty="0"/>
              <a:t>酪酸</a:t>
            </a:r>
          </a:p>
        </p:txBody>
      </p:sp>
      <p:sp>
        <p:nvSpPr>
          <p:cNvPr id="2" name="楕円 1">
            <a:extLst>
              <a:ext uri="{FF2B5EF4-FFF2-40B4-BE49-F238E27FC236}">
                <a16:creationId xmlns:a16="http://schemas.microsoft.com/office/drawing/2014/main" id="{3B7F2390-54E0-92DC-0B77-26DC39EA46A6}"/>
              </a:ext>
            </a:extLst>
          </p:cNvPr>
          <p:cNvSpPr/>
          <p:nvPr/>
        </p:nvSpPr>
        <p:spPr>
          <a:xfrm>
            <a:off x="7239744" y="3501008"/>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7" name="楕円 6">
            <a:extLst>
              <a:ext uri="{FF2B5EF4-FFF2-40B4-BE49-F238E27FC236}">
                <a16:creationId xmlns:a16="http://schemas.microsoft.com/office/drawing/2014/main" id="{9DCFC99C-453B-235B-B527-D500D21E733A}"/>
              </a:ext>
            </a:extLst>
          </p:cNvPr>
          <p:cNvSpPr/>
          <p:nvPr/>
        </p:nvSpPr>
        <p:spPr>
          <a:xfrm>
            <a:off x="7239744" y="2780928"/>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sp>
        <p:nvSpPr>
          <p:cNvPr id="10" name="楕円 9">
            <a:extLst>
              <a:ext uri="{FF2B5EF4-FFF2-40B4-BE49-F238E27FC236}">
                <a16:creationId xmlns:a16="http://schemas.microsoft.com/office/drawing/2014/main" id="{E0986B24-ED2F-CEF4-F6AD-ECA597556544}"/>
              </a:ext>
            </a:extLst>
          </p:cNvPr>
          <p:cNvSpPr/>
          <p:nvPr/>
        </p:nvSpPr>
        <p:spPr>
          <a:xfrm>
            <a:off x="7987444" y="3501008"/>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11" name="楕円 10">
            <a:extLst>
              <a:ext uri="{FF2B5EF4-FFF2-40B4-BE49-F238E27FC236}">
                <a16:creationId xmlns:a16="http://schemas.microsoft.com/office/drawing/2014/main" id="{9BCB10D0-1485-64C9-CB6A-44A9E8E9A7AB}"/>
              </a:ext>
            </a:extLst>
          </p:cNvPr>
          <p:cNvSpPr/>
          <p:nvPr/>
        </p:nvSpPr>
        <p:spPr>
          <a:xfrm>
            <a:off x="7987444" y="2780928"/>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grpSp>
        <p:nvGrpSpPr>
          <p:cNvPr id="25" name="グループ化 24">
            <a:extLst>
              <a:ext uri="{FF2B5EF4-FFF2-40B4-BE49-F238E27FC236}">
                <a16:creationId xmlns:a16="http://schemas.microsoft.com/office/drawing/2014/main" id="{CE9A1EDF-0EDD-8776-711C-C3A5B13F7D16}"/>
              </a:ext>
            </a:extLst>
          </p:cNvPr>
          <p:cNvGrpSpPr/>
          <p:nvPr/>
        </p:nvGrpSpPr>
        <p:grpSpPr>
          <a:xfrm>
            <a:off x="8167464" y="3191838"/>
            <a:ext cx="72008" cy="309170"/>
            <a:chOff x="2267744" y="2471758"/>
            <a:chExt cx="72008" cy="309170"/>
          </a:xfrm>
        </p:grpSpPr>
        <p:cxnSp>
          <p:nvCxnSpPr>
            <p:cNvPr id="26" name="直線コネクタ 25">
              <a:extLst>
                <a:ext uri="{FF2B5EF4-FFF2-40B4-BE49-F238E27FC236}">
                  <a16:creationId xmlns:a16="http://schemas.microsoft.com/office/drawing/2014/main" id="{4B06510F-EF70-102F-8D85-05C529C3FA75}"/>
                </a:ext>
              </a:extLst>
            </p:cNvPr>
            <p:cNvCxnSpPr>
              <a:cxnSpLocks/>
            </p:cNvCxnSpPr>
            <p:nvPr/>
          </p:nvCxnSpPr>
          <p:spPr>
            <a:xfrm>
              <a:off x="2267744" y="2471758"/>
              <a:ext cx="0" cy="309170"/>
            </a:xfrm>
            <a:prstGeom prst="line">
              <a:avLst/>
            </a:prstGeom>
            <a:ln w="31750"/>
          </p:spPr>
          <p:style>
            <a:lnRef idx="1">
              <a:schemeClr val="dk1"/>
            </a:lnRef>
            <a:fillRef idx="0">
              <a:schemeClr val="dk1"/>
            </a:fillRef>
            <a:effectRef idx="0">
              <a:schemeClr val="dk1"/>
            </a:effectRef>
            <a:fontRef idx="minor">
              <a:schemeClr val="tx1"/>
            </a:fontRef>
          </p:style>
        </p:cxnSp>
        <p:cxnSp>
          <p:nvCxnSpPr>
            <p:cNvPr id="27" name="直線コネクタ 26">
              <a:extLst>
                <a:ext uri="{FF2B5EF4-FFF2-40B4-BE49-F238E27FC236}">
                  <a16:creationId xmlns:a16="http://schemas.microsoft.com/office/drawing/2014/main" id="{4E9E3346-3111-6477-E15A-42429DA07003}"/>
                </a:ext>
              </a:extLst>
            </p:cNvPr>
            <p:cNvCxnSpPr>
              <a:cxnSpLocks/>
            </p:cNvCxnSpPr>
            <p:nvPr/>
          </p:nvCxnSpPr>
          <p:spPr>
            <a:xfrm>
              <a:off x="2339752" y="2471758"/>
              <a:ext cx="0" cy="309170"/>
            </a:xfrm>
            <a:prstGeom prst="line">
              <a:avLst/>
            </a:prstGeom>
            <a:ln w="31750"/>
          </p:spPr>
          <p:style>
            <a:lnRef idx="1">
              <a:schemeClr val="dk1"/>
            </a:lnRef>
            <a:fillRef idx="0">
              <a:schemeClr val="dk1"/>
            </a:fillRef>
            <a:effectRef idx="0">
              <a:schemeClr val="dk1"/>
            </a:effectRef>
            <a:fontRef idx="minor">
              <a:schemeClr val="tx1"/>
            </a:fontRef>
          </p:style>
        </p:cxnSp>
      </p:grpSp>
      <p:sp>
        <p:nvSpPr>
          <p:cNvPr id="28" name="楕円 27">
            <a:extLst>
              <a:ext uri="{FF2B5EF4-FFF2-40B4-BE49-F238E27FC236}">
                <a16:creationId xmlns:a16="http://schemas.microsoft.com/office/drawing/2014/main" id="{5296F204-8958-5499-EF2C-51207DAEBE6D}"/>
              </a:ext>
            </a:extLst>
          </p:cNvPr>
          <p:cNvSpPr/>
          <p:nvPr/>
        </p:nvSpPr>
        <p:spPr>
          <a:xfrm>
            <a:off x="6492044" y="3505465"/>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29" name="楕円 28">
            <a:extLst>
              <a:ext uri="{FF2B5EF4-FFF2-40B4-BE49-F238E27FC236}">
                <a16:creationId xmlns:a16="http://schemas.microsoft.com/office/drawing/2014/main" id="{E9E0174A-75E1-02F7-3945-5A97160CEE03}"/>
              </a:ext>
            </a:extLst>
          </p:cNvPr>
          <p:cNvSpPr/>
          <p:nvPr/>
        </p:nvSpPr>
        <p:spPr>
          <a:xfrm>
            <a:off x="6510046" y="3064503"/>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30" name="楕円 29">
            <a:extLst>
              <a:ext uri="{FF2B5EF4-FFF2-40B4-BE49-F238E27FC236}">
                <a16:creationId xmlns:a16="http://schemas.microsoft.com/office/drawing/2014/main" id="{EE01B5C9-0CD1-4DA5-D047-58C3566EC83D}"/>
              </a:ext>
            </a:extLst>
          </p:cNvPr>
          <p:cNvSpPr/>
          <p:nvPr/>
        </p:nvSpPr>
        <p:spPr>
          <a:xfrm>
            <a:off x="6528048" y="3933056"/>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31" name="楕円 30">
            <a:extLst>
              <a:ext uri="{FF2B5EF4-FFF2-40B4-BE49-F238E27FC236}">
                <a16:creationId xmlns:a16="http://schemas.microsoft.com/office/drawing/2014/main" id="{93C36BC1-238D-65BD-3814-E1D8364F8042}"/>
              </a:ext>
            </a:extLst>
          </p:cNvPr>
          <p:cNvSpPr/>
          <p:nvPr/>
        </p:nvSpPr>
        <p:spPr>
          <a:xfrm>
            <a:off x="6096000" y="3501008"/>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32" name="楕円 31">
            <a:extLst>
              <a:ext uri="{FF2B5EF4-FFF2-40B4-BE49-F238E27FC236}">
                <a16:creationId xmlns:a16="http://schemas.microsoft.com/office/drawing/2014/main" id="{692DDF7F-09A2-1E24-AE5D-468E1D87F3C6}"/>
              </a:ext>
            </a:extLst>
          </p:cNvPr>
          <p:cNvSpPr/>
          <p:nvPr/>
        </p:nvSpPr>
        <p:spPr>
          <a:xfrm>
            <a:off x="8760296" y="3501008"/>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sp>
        <p:nvSpPr>
          <p:cNvPr id="33" name="楕円 32">
            <a:extLst>
              <a:ext uri="{FF2B5EF4-FFF2-40B4-BE49-F238E27FC236}">
                <a16:creationId xmlns:a16="http://schemas.microsoft.com/office/drawing/2014/main" id="{A97B3A4F-9128-6361-5D5D-2EB460E79A1A}"/>
              </a:ext>
            </a:extLst>
          </p:cNvPr>
          <p:cNvSpPr/>
          <p:nvPr/>
        </p:nvSpPr>
        <p:spPr>
          <a:xfrm>
            <a:off x="9192344" y="3501008"/>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cxnSp>
        <p:nvCxnSpPr>
          <p:cNvPr id="34" name="直線コネクタ 33">
            <a:extLst>
              <a:ext uri="{FF2B5EF4-FFF2-40B4-BE49-F238E27FC236}">
                <a16:creationId xmlns:a16="http://schemas.microsoft.com/office/drawing/2014/main" id="{4A904F03-9F61-8B59-EA0F-BA4ABF59C172}"/>
              </a:ext>
            </a:extLst>
          </p:cNvPr>
          <p:cNvCxnSpPr>
            <a:stCxn id="28" idx="6"/>
            <a:endCxn id="2" idx="2"/>
          </p:cNvCxnSpPr>
          <p:nvPr/>
        </p:nvCxnSpPr>
        <p:spPr>
          <a:xfrm flipV="1">
            <a:off x="6924092" y="3717033"/>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36" name="直線コネクタ 35">
            <a:extLst>
              <a:ext uri="{FF2B5EF4-FFF2-40B4-BE49-F238E27FC236}">
                <a16:creationId xmlns:a16="http://schemas.microsoft.com/office/drawing/2014/main" id="{59EC0215-262F-69E6-5917-F06CA920350C}"/>
              </a:ext>
            </a:extLst>
          </p:cNvPr>
          <p:cNvCxnSpPr/>
          <p:nvPr/>
        </p:nvCxnSpPr>
        <p:spPr>
          <a:xfrm flipV="1">
            <a:off x="7680176" y="3717033"/>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37" name="直線コネクタ 36">
            <a:extLst>
              <a:ext uri="{FF2B5EF4-FFF2-40B4-BE49-F238E27FC236}">
                <a16:creationId xmlns:a16="http://schemas.microsoft.com/office/drawing/2014/main" id="{EC13A0E0-2F00-2430-900B-A0711D117CB3}"/>
              </a:ext>
            </a:extLst>
          </p:cNvPr>
          <p:cNvCxnSpPr/>
          <p:nvPr/>
        </p:nvCxnSpPr>
        <p:spPr>
          <a:xfrm flipV="1">
            <a:off x="8427876" y="3717033"/>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38" name="直線コネクタ 37">
            <a:extLst>
              <a:ext uri="{FF2B5EF4-FFF2-40B4-BE49-F238E27FC236}">
                <a16:creationId xmlns:a16="http://schemas.microsoft.com/office/drawing/2014/main" id="{5E1F321B-3B9E-2560-0FDE-41C627D6589A}"/>
              </a:ext>
            </a:extLst>
          </p:cNvPr>
          <p:cNvCxnSpPr>
            <a:cxnSpLocks/>
          </p:cNvCxnSpPr>
          <p:nvPr/>
        </p:nvCxnSpPr>
        <p:spPr>
          <a:xfrm flipV="1">
            <a:off x="7434433" y="3170595"/>
            <a:ext cx="0" cy="351656"/>
          </a:xfrm>
          <a:prstGeom prst="line">
            <a:avLst/>
          </a:prstGeom>
          <a:ln w="25400"/>
        </p:spPr>
        <p:style>
          <a:lnRef idx="1">
            <a:schemeClr val="dk1"/>
          </a:lnRef>
          <a:fillRef idx="0">
            <a:schemeClr val="dk1"/>
          </a:fillRef>
          <a:effectRef idx="0">
            <a:schemeClr val="dk1"/>
          </a:effectRef>
          <a:fontRef idx="minor">
            <a:schemeClr val="tx1"/>
          </a:fontRef>
        </p:style>
      </p:cxnSp>
      <p:sp>
        <p:nvSpPr>
          <p:cNvPr id="39" name="楕円 38">
            <a:extLst>
              <a:ext uri="{FF2B5EF4-FFF2-40B4-BE49-F238E27FC236}">
                <a16:creationId xmlns:a16="http://schemas.microsoft.com/office/drawing/2014/main" id="{1D4AB86E-D25E-A30F-91E0-280311C99D7B}"/>
              </a:ext>
            </a:extLst>
          </p:cNvPr>
          <p:cNvSpPr/>
          <p:nvPr/>
        </p:nvSpPr>
        <p:spPr>
          <a:xfrm>
            <a:off x="7248128" y="2348880"/>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40" name="テキスト ボックス 39">
            <a:extLst>
              <a:ext uri="{FF2B5EF4-FFF2-40B4-BE49-F238E27FC236}">
                <a16:creationId xmlns:a16="http://schemas.microsoft.com/office/drawing/2014/main" id="{F5B7CEEA-6DE8-6C12-12E6-EBC0781CAC07}"/>
              </a:ext>
            </a:extLst>
          </p:cNvPr>
          <p:cNvSpPr txBox="1"/>
          <p:nvPr/>
        </p:nvSpPr>
        <p:spPr>
          <a:xfrm>
            <a:off x="5566066" y="3095861"/>
            <a:ext cx="646331" cy="369332"/>
          </a:xfrm>
          <a:prstGeom prst="rect">
            <a:avLst/>
          </a:prstGeom>
          <a:noFill/>
        </p:spPr>
        <p:txBody>
          <a:bodyPr wrap="none" rtlCol="0">
            <a:spAutoFit/>
          </a:bodyPr>
          <a:lstStyle/>
          <a:p>
            <a:r>
              <a:rPr lang="ja-JP" altLang="en-US" dirty="0"/>
              <a:t>乳酸</a:t>
            </a:r>
          </a:p>
        </p:txBody>
      </p:sp>
      <p:sp>
        <p:nvSpPr>
          <p:cNvPr id="98" name="テキスト ボックス 97">
            <a:extLst>
              <a:ext uri="{FF2B5EF4-FFF2-40B4-BE49-F238E27FC236}">
                <a16:creationId xmlns:a16="http://schemas.microsoft.com/office/drawing/2014/main" id="{1699979E-543E-163C-0435-DCA98F8C6A41}"/>
              </a:ext>
            </a:extLst>
          </p:cNvPr>
          <p:cNvSpPr txBox="1"/>
          <p:nvPr/>
        </p:nvSpPr>
        <p:spPr>
          <a:xfrm>
            <a:off x="1682972" y="195217"/>
            <a:ext cx="3877985" cy="461665"/>
          </a:xfrm>
          <a:prstGeom prst="rect">
            <a:avLst/>
          </a:prstGeom>
          <a:noFill/>
        </p:spPr>
        <p:txBody>
          <a:bodyPr wrap="none" rtlCol="0">
            <a:spAutoFit/>
          </a:bodyPr>
          <a:lstStyle/>
          <a:p>
            <a:r>
              <a:rPr lang="ja-JP" altLang="en-US" sz="2400" b="1" dirty="0"/>
              <a:t>ブドウ糖とケトン体の特徴</a:t>
            </a:r>
          </a:p>
        </p:txBody>
      </p:sp>
      <p:sp>
        <p:nvSpPr>
          <p:cNvPr id="3" name="楕円 2">
            <a:extLst>
              <a:ext uri="{FF2B5EF4-FFF2-40B4-BE49-F238E27FC236}">
                <a16:creationId xmlns:a16="http://schemas.microsoft.com/office/drawing/2014/main" id="{2E18486C-33F7-1AE9-29E8-D3EAF2258DF4}"/>
              </a:ext>
            </a:extLst>
          </p:cNvPr>
          <p:cNvSpPr/>
          <p:nvPr/>
        </p:nvSpPr>
        <p:spPr>
          <a:xfrm>
            <a:off x="7095728" y="5733256"/>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4" name="楕円 3">
            <a:extLst>
              <a:ext uri="{FF2B5EF4-FFF2-40B4-BE49-F238E27FC236}">
                <a16:creationId xmlns:a16="http://schemas.microsoft.com/office/drawing/2014/main" id="{254A7A14-863F-A885-9CDA-51796A52F333}"/>
              </a:ext>
            </a:extLst>
          </p:cNvPr>
          <p:cNvSpPr/>
          <p:nvPr/>
        </p:nvSpPr>
        <p:spPr>
          <a:xfrm>
            <a:off x="7095728" y="5013176"/>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sp>
        <p:nvSpPr>
          <p:cNvPr id="5" name="楕円 4">
            <a:extLst>
              <a:ext uri="{FF2B5EF4-FFF2-40B4-BE49-F238E27FC236}">
                <a16:creationId xmlns:a16="http://schemas.microsoft.com/office/drawing/2014/main" id="{2BAE39E6-C41C-1B0E-ACBE-E277A669A930}"/>
              </a:ext>
            </a:extLst>
          </p:cNvPr>
          <p:cNvSpPr/>
          <p:nvPr/>
        </p:nvSpPr>
        <p:spPr>
          <a:xfrm>
            <a:off x="7887816" y="5733256"/>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6" name="楕円 5">
            <a:extLst>
              <a:ext uri="{FF2B5EF4-FFF2-40B4-BE49-F238E27FC236}">
                <a16:creationId xmlns:a16="http://schemas.microsoft.com/office/drawing/2014/main" id="{F70A5FC4-D887-32C0-57D6-A41B2A718C58}"/>
              </a:ext>
            </a:extLst>
          </p:cNvPr>
          <p:cNvSpPr/>
          <p:nvPr/>
        </p:nvSpPr>
        <p:spPr>
          <a:xfrm>
            <a:off x="8607896" y="5733256"/>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8" name="楕円 7">
            <a:extLst>
              <a:ext uri="{FF2B5EF4-FFF2-40B4-BE49-F238E27FC236}">
                <a16:creationId xmlns:a16="http://schemas.microsoft.com/office/drawing/2014/main" id="{AB063FBF-2277-4228-474F-6505322E7EA9}"/>
              </a:ext>
            </a:extLst>
          </p:cNvPr>
          <p:cNvSpPr/>
          <p:nvPr/>
        </p:nvSpPr>
        <p:spPr>
          <a:xfrm>
            <a:off x="8616280" y="5013176"/>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grpSp>
        <p:nvGrpSpPr>
          <p:cNvPr id="9" name="グループ化 8">
            <a:extLst>
              <a:ext uri="{FF2B5EF4-FFF2-40B4-BE49-F238E27FC236}">
                <a16:creationId xmlns:a16="http://schemas.microsoft.com/office/drawing/2014/main" id="{966DA9FF-632B-1F66-2974-16ED6483D0E6}"/>
              </a:ext>
            </a:extLst>
          </p:cNvPr>
          <p:cNvGrpSpPr/>
          <p:nvPr/>
        </p:nvGrpSpPr>
        <p:grpSpPr>
          <a:xfrm>
            <a:off x="8796300" y="5424086"/>
            <a:ext cx="72008" cy="309170"/>
            <a:chOff x="2267744" y="2471758"/>
            <a:chExt cx="72008" cy="309170"/>
          </a:xfrm>
        </p:grpSpPr>
        <p:cxnSp>
          <p:nvCxnSpPr>
            <p:cNvPr id="12" name="直線コネクタ 11">
              <a:extLst>
                <a:ext uri="{FF2B5EF4-FFF2-40B4-BE49-F238E27FC236}">
                  <a16:creationId xmlns:a16="http://schemas.microsoft.com/office/drawing/2014/main" id="{4EB493B5-02A6-E680-8056-E60ABF974067}"/>
                </a:ext>
              </a:extLst>
            </p:cNvPr>
            <p:cNvCxnSpPr>
              <a:cxnSpLocks/>
            </p:cNvCxnSpPr>
            <p:nvPr/>
          </p:nvCxnSpPr>
          <p:spPr>
            <a:xfrm>
              <a:off x="2267744" y="2471758"/>
              <a:ext cx="0" cy="309170"/>
            </a:xfrm>
            <a:prstGeom prst="line">
              <a:avLst/>
            </a:prstGeom>
            <a:ln w="31750"/>
          </p:spPr>
          <p:style>
            <a:lnRef idx="1">
              <a:schemeClr val="dk1"/>
            </a:lnRef>
            <a:fillRef idx="0">
              <a:schemeClr val="dk1"/>
            </a:fillRef>
            <a:effectRef idx="0">
              <a:schemeClr val="dk1"/>
            </a:effectRef>
            <a:fontRef idx="minor">
              <a:schemeClr val="tx1"/>
            </a:fontRef>
          </p:style>
        </p:cxnSp>
        <p:cxnSp>
          <p:nvCxnSpPr>
            <p:cNvPr id="13" name="直線コネクタ 12">
              <a:extLst>
                <a:ext uri="{FF2B5EF4-FFF2-40B4-BE49-F238E27FC236}">
                  <a16:creationId xmlns:a16="http://schemas.microsoft.com/office/drawing/2014/main" id="{E26A1FC2-DB06-6330-DE0C-AD89B428133F}"/>
                </a:ext>
              </a:extLst>
            </p:cNvPr>
            <p:cNvCxnSpPr>
              <a:cxnSpLocks/>
            </p:cNvCxnSpPr>
            <p:nvPr/>
          </p:nvCxnSpPr>
          <p:spPr>
            <a:xfrm>
              <a:off x="2339752" y="2471758"/>
              <a:ext cx="0" cy="309170"/>
            </a:xfrm>
            <a:prstGeom prst="line">
              <a:avLst/>
            </a:prstGeom>
            <a:ln w="31750"/>
          </p:spPr>
          <p:style>
            <a:lnRef idx="1">
              <a:schemeClr val="dk1"/>
            </a:lnRef>
            <a:fillRef idx="0">
              <a:schemeClr val="dk1"/>
            </a:fillRef>
            <a:effectRef idx="0">
              <a:schemeClr val="dk1"/>
            </a:effectRef>
            <a:fontRef idx="minor">
              <a:schemeClr val="tx1"/>
            </a:fontRef>
          </p:style>
        </p:cxnSp>
      </p:grpSp>
      <p:sp>
        <p:nvSpPr>
          <p:cNvPr id="14" name="楕円 13">
            <a:extLst>
              <a:ext uri="{FF2B5EF4-FFF2-40B4-BE49-F238E27FC236}">
                <a16:creationId xmlns:a16="http://schemas.microsoft.com/office/drawing/2014/main" id="{3E1DDCF4-DE14-6D61-7154-D202B29323BC}"/>
              </a:ext>
            </a:extLst>
          </p:cNvPr>
          <p:cNvSpPr/>
          <p:nvPr/>
        </p:nvSpPr>
        <p:spPr>
          <a:xfrm>
            <a:off x="4844244" y="5737713"/>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16" name="楕円 15">
            <a:extLst>
              <a:ext uri="{FF2B5EF4-FFF2-40B4-BE49-F238E27FC236}">
                <a16:creationId xmlns:a16="http://schemas.microsoft.com/office/drawing/2014/main" id="{99AA985E-3C73-69EC-FC15-2624E9BA4F11}"/>
              </a:ext>
            </a:extLst>
          </p:cNvPr>
          <p:cNvSpPr/>
          <p:nvPr/>
        </p:nvSpPr>
        <p:spPr>
          <a:xfrm>
            <a:off x="4439816" y="5733256"/>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18" name="楕円 17">
            <a:extLst>
              <a:ext uri="{FF2B5EF4-FFF2-40B4-BE49-F238E27FC236}">
                <a16:creationId xmlns:a16="http://schemas.microsoft.com/office/drawing/2014/main" id="{5A7E8442-CBD9-1A63-F27E-DA997DFC87C2}"/>
              </a:ext>
            </a:extLst>
          </p:cNvPr>
          <p:cNvSpPr/>
          <p:nvPr/>
        </p:nvSpPr>
        <p:spPr>
          <a:xfrm>
            <a:off x="9336360" y="5733256"/>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sp>
        <p:nvSpPr>
          <p:cNvPr id="19" name="楕円 18">
            <a:extLst>
              <a:ext uri="{FF2B5EF4-FFF2-40B4-BE49-F238E27FC236}">
                <a16:creationId xmlns:a16="http://schemas.microsoft.com/office/drawing/2014/main" id="{73C91F6C-8635-16C9-F126-687CD0ACCB4F}"/>
              </a:ext>
            </a:extLst>
          </p:cNvPr>
          <p:cNvSpPr/>
          <p:nvPr/>
        </p:nvSpPr>
        <p:spPr>
          <a:xfrm>
            <a:off x="9768408" y="5733256"/>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cxnSp>
        <p:nvCxnSpPr>
          <p:cNvPr id="20" name="直線コネクタ 19">
            <a:extLst>
              <a:ext uri="{FF2B5EF4-FFF2-40B4-BE49-F238E27FC236}">
                <a16:creationId xmlns:a16="http://schemas.microsoft.com/office/drawing/2014/main" id="{46BFB330-62AA-B369-8D82-8D36C212B3D2}"/>
              </a:ext>
            </a:extLst>
          </p:cNvPr>
          <p:cNvCxnSpPr>
            <a:cxnSpLocks/>
            <a:stCxn id="14" idx="6"/>
          </p:cNvCxnSpPr>
          <p:nvPr/>
        </p:nvCxnSpPr>
        <p:spPr>
          <a:xfrm flipV="1">
            <a:off x="5276292" y="5949281"/>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51EDBD17-6A8D-187B-56D2-A924C7EF66B7}"/>
              </a:ext>
            </a:extLst>
          </p:cNvPr>
          <p:cNvCxnSpPr/>
          <p:nvPr/>
        </p:nvCxnSpPr>
        <p:spPr>
          <a:xfrm flipV="1">
            <a:off x="7536160" y="5944824"/>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22" name="直線コネクタ 21">
            <a:extLst>
              <a:ext uri="{FF2B5EF4-FFF2-40B4-BE49-F238E27FC236}">
                <a16:creationId xmlns:a16="http://schemas.microsoft.com/office/drawing/2014/main" id="{B620BD10-A395-EEBF-B905-DEE712126961}"/>
              </a:ext>
            </a:extLst>
          </p:cNvPr>
          <p:cNvCxnSpPr/>
          <p:nvPr/>
        </p:nvCxnSpPr>
        <p:spPr>
          <a:xfrm flipV="1">
            <a:off x="8300628" y="5949281"/>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257D0CBE-4816-DB23-2A76-A6E8C1D3737A}"/>
              </a:ext>
            </a:extLst>
          </p:cNvPr>
          <p:cNvCxnSpPr/>
          <p:nvPr/>
        </p:nvCxnSpPr>
        <p:spPr>
          <a:xfrm flipV="1">
            <a:off x="9048328" y="5949281"/>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24" name="直線コネクタ 23">
            <a:extLst>
              <a:ext uri="{FF2B5EF4-FFF2-40B4-BE49-F238E27FC236}">
                <a16:creationId xmlns:a16="http://schemas.microsoft.com/office/drawing/2014/main" id="{A12C23E9-0222-CD37-16BC-AB6BC8DBBC60}"/>
              </a:ext>
            </a:extLst>
          </p:cNvPr>
          <p:cNvCxnSpPr>
            <a:cxnSpLocks/>
          </p:cNvCxnSpPr>
          <p:nvPr/>
        </p:nvCxnSpPr>
        <p:spPr>
          <a:xfrm flipV="1">
            <a:off x="7290417" y="5402843"/>
            <a:ext cx="0" cy="351656"/>
          </a:xfrm>
          <a:prstGeom prst="line">
            <a:avLst/>
          </a:prstGeom>
          <a:ln w="25400"/>
        </p:spPr>
        <p:style>
          <a:lnRef idx="1">
            <a:schemeClr val="dk1"/>
          </a:lnRef>
          <a:fillRef idx="0">
            <a:schemeClr val="dk1"/>
          </a:fillRef>
          <a:effectRef idx="0">
            <a:schemeClr val="dk1"/>
          </a:effectRef>
          <a:fontRef idx="minor">
            <a:schemeClr val="tx1"/>
          </a:fontRef>
        </p:style>
      </p:cxnSp>
      <p:sp>
        <p:nvSpPr>
          <p:cNvPr id="35" name="楕円 34">
            <a:extLst>
              <a:ext uri="{FF2B5EF4-FFF2-40B4-BE49-F238E27FC236}">
                <a16:creationId xmlns:a16="http://schemas.microsoft.com/office/drawing/2014/main" id="{D154A9EA-1BA2-70D4-03A1-A3E33C76B097}"/>
              </a:ext>
            </a:extLst>
          </p:cNvPr>
          <p:cNvSpPr/>
          <p:nvPr/>
        </p:nvSpPr>
        <p:spPr>
          <a:xfrm>
            <a:off x="7104112" y="4581128"/>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41" name="楕円 40">
            <a:extLst>
              <a:ext uri="{FF2B5EF4-FFF2-40B4-BE49-F238E27FC236}">
                <a16:creationId xmlns:a16="http://schemas.microsoft.com/office/drawing/2014/main" id="{DFB4ADFD-1AE1-9EF5-3166-942C666D2F90}"/>
              </a:ext>
            </a:extLst>
          </p:cNvPr>
          <p:cNvSpPr/>
          <p:nvPr/>
        </p:nvSpPr>
        <p:spPr>
          <a:xfrm>
            <a:off x="7896200" y="5005356"/>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cxnSp>
        <p:nvCxnSpPr>
          <p:cNvPr id="42" name="直線コネクタ 41">
            <a:extLst>
              <a:ext uri="{FF2B5EF4-FFF2-40B4-BE49-F238E27FC236}">
                <a16:creationId xmlns:a16="http://schemas.microsoft.com/office/drawing/2014/main" id="{9F7EF10D-F007-BC89-BB2A-CF47B6F8C5FA}"/>
              </a:ext>
            </a:extLst>
          </p:cNvPr>
          <p:cNvCxnSpPr>
            <a:cxnSpLocks/>
          </p:cNvCxnSpPr>
          <p:nvPr/>
        </p:nvCxnSpPr>
        <p:spPr>
          <a:xfrm flipV="1">
            <a:off x="8090889" y="5395023"/>
            <a:ext cx="0" cy="351656"/>
          </a:xfrm>
          <a:prstGeom prst="line">
            <a:avLst/>
          </a:prstGeom>
          <a:ln w="25400"/>
        </p:spPr>
        <p:style>
          <a:lnRef idx="1">
            <a:schemeClr val="dk1"/>
          </a:lnRef>
          <a:fillRef idx="0">
            <a:schemeClr val="dk1"/>
          </a:fillRef>
          <a:effectRef idx="0">
            <a:schemeClr val="dk1"/>
          </a:effectRef>
          <a:fontRef idx="minor">
            <a:schemeClr val="tx1"/>
          </a:fontRef>
        </p:style>
      </p:cxnSp>
      <p:sp>
        <p:nvSpPr>
          <p:cNvPr id="50" name="楕円 49">
            <a:extLst>
              <a:ext uri="{FF2B5EF4-FFF2-40B4-BE49-F238E27FC236}">
                <a16:creationId xmlns:a16="http://schemas.microsoft.com/office/drawing/2014/main" id="{675FF62D-A54D-36CD-5D8E-33312B7050B7}"/>
              </a:ext>
            </a:extLst>
          </p:cNvPr>
          <p:cNvSpPr/>
          <p:nvPr/>
        </p:nvSpPr>
        <p:spPr>
          <a:xfrm>
            <a:off x="7904584" y="4573308"/>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53" name="楕円 52">
            <a:extLst>
              <a:ext uri="{FF2B5EF4-FFF2-40B4-BE49-F238E27FC236}">
                <a16:creationId xmlns:a16="http://schemas.microsoft.com/office/drawing/2014/main" id="{8FE57CD8-5192-4588-7A72-FF8395191FDA}"/>
              </a:ext>
            </a:extLst>
          </p:cNvPr>
          <p:cNvSpPr/>
          <p:nvPr/>
        </p:nvSpPr>
        <p:spPr>
          <a:xfrm>
            <a:off x="8025777" y="977854"/>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54" name="楕円 53">
            <a:extLst>
              <a:ext uri="{FF2B5EF4-FFF2-40B4-BE49-F238E27FC236}">
                <a16:creationId xmlns:a16="http://schemas.microsoft.com/office/drawing/2014/main" id="{7B7ECF6F-83F3-D6FC-8962-B2BB2564FABF}"/>
              </a:ext>
            </a:extLst>
          </p:cNvPr>
          <p:cNvSpPr/>
          <p:nvPr/>
        </p:nvSpPr>
        <p:spPr>
          <a:xfrm>
            <a:off x="8023448" y="1828143"/>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60" name="楕円 59">
            <a:extLst>
              <a:ext uri="{FF2B5EF4-FFF2-40B4-BE49-F238E27FC236}">
                <a16:creationId xmlns:a16="http://schemas.microsoft.com/office/drawing/2014/main" id="{9E82A6E4-6AD1-6689-524E-F2E5928B0A21}"/>
              </a:ext>
            </a:extLst>
          </p:cNvPr>
          <p:cNvSpPr/>
          <p:nvPr/>
        </p:nvSpPr>
        <p:spPr>
          <a:xfrm>
            <a:off x="7236993" y="1837922"/>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61" name="楕円 60">
            <a:extLst>
              <a:ext uri="{FF2B5EF4-FFF2-40B4-BE49-F238E27FC236}">
                <a16:creationId xmlns:a16="http://schemas.microsoft.com/office/drawing/2014/main" id="{EF8662A6-B7D6-3C4C-CD63-0FF2CAC5410A}"/>
              </a:ext>
            </a:extLst>
          </p:cNvPr>
          <p:cNvSpPr/>
          <p:nvPr/>
        </p:nvSpPr>
        <p:spPr>
          <a:xfrm>
            <a:off x="7248128" y="3933056"/>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62" name="楕円 61">
            <a:extLst>
              <a:ext uri="{FF2B5EF4-FFF2-40B4-BE49-F238E27FC236}">
                <a16:creationId xmlns:a16="http://schemas.microsoft.com/office/drawing/2014/main" id="{A478C084-749D-8801-AF5C-C29A2BE7F803}"/>
              </a:ext>
            </a:extLst>
          </p:cNvPr>
          <p:cNvSpPr/>
          <p:nvPr/>
        </p:nvSpPr>
        <p:spPr>
          <a:xfrm>
            <a:off x="7896200" y="6165304"/>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63" name="楕円 62">
            <a:extLst>
              <a:ext uri="{FF2B5EF4-FFF2-40B4-BE49-F238E27FC236}">
                <a16:creationId xmlns:a16="http://schemas.microsoft.com/office/drawing/2014/main" id="{80AF5FD7-9570-3394-B8C5-2D0E8DD18CF3}"/>
              </a:ext>
            </a:extLst>
          </p:cNvPr>
          <p:cNvSpPr/>
          <p:nvPr/>
        </p:nvSpPr>
        <p:spPr>
          <a:xfrm>
            <a:off x="7104112" y="6165304"/>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90" name="楕円 89">
            <a:extLst>
              <a:ext uri="{FF2B5EF4-FFF2-40B4-BE49-F238E27FC236}">
                <a16:creationId xmlns:a16="http://schemas.microsoft.com/office/drawing/2014/main" id="{27CDEB35-CBC1-FE41-2B45-75E962A665FD}"/>
              </a:ext>
            </a:extLst>
          </p:cNvPr>
          <p:cNvSpPr/>
          <p:nvPr/>
        </p:nvSpPr>
        <p:spPr>
          <a:xfrm>
            <a:off x="5583560" y="5741076"/>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sp>
        <p:nvSpPr>
          <p:cNvPr id="91" name="楕円 90">
            <a:extLst>
              <a:ext uri="{FF2B5EF4-FFF2-40B4-BE49-F238E27FC236}">
                <a16:creationId xmlns:a16="http://schemas.microsoft.com/office/drawing/2014/main" id="{4B57F5BE-1A9B-E7DD-AC1E-707445ACBECB}"/>
              </a:ext>
            </a:extLst>
          </p:cNvPr>
          <p:cNvSpPr/>
          <p:nvPr/>
        </p:nvSpPr>
        <p:spPr>
          <a:xfrm>
            <a:off x="5583560" y="5020996"/>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sp>
        <p:nvSpPr>
          <p:cNvPr id="92" name="楕円 91">
            <a:extLst>
              <a:ext uri="{FF2B5EF4-FFF2-40B4-BE49-F238E27FC236}">
                <a16:creationId xmlns:a16="http://schemas.microsoft.com/office/drawing/2014/main" id="{8BE47366-0A20-976F-2416-DFDBFDA91828}"/>
              </a:ext>
            </a:extLst>
          </p:cNvPr>
          <p:cNvSpPr/>
          <p:nvPr/>
        </p:nvSpPr>
        <p:spPr>
          <a:xfrm>
            <a:off x="6375648" y="5741076"/>
            <a:ext cx="432048" cy="43204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ja-JP" dirty="0"/>
              <a:t>C</a:t>
            </a:r>
            <a:endParaRPr lang="ja-JP" altLang="en-US" dirty="0"/>
          </a:p>
        </p:txBody>
      </p:sp>
      <p:cxnSp>
        <p:nvCxnSpPr>
          <p:cNvPr id="93" name="直線コネクタ 92">
            <a:extLst>
              <a:ext uri="{FF2B5EF4-FFF2-40B4-BE49-F238E27FC236}">
                <a16:creationId xmlns:a16="http://schemas.microsoft.com/office/drawing/2014/main" id="{4349146F-02AF-A6D7-CFCD-286D6B730594}"/>
              </a:ext>
            </a:extLst>
          </p:cNvPr>
          <p:cNvCxnSpPr/>
          <p:nvPr/>
        </p:nvCxnSpPr>
        <p:spPr>
          <a:xfrm flipV="1">
            <a:off x="6023992" y="5952644"/>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94" name="直線コネクタ 93">
            <a:extLst>
              <a:ext uri="{FF2B5EF4-FFF2-40B4-BE49-F238E27FC236}">
                <a16:creationId xmlns:a16="http://schemas.microsoft.com/office/drawing/2014/main" id="{5AB5FE74-1D63-484B-6C60-396F381AF919}"/>
              </a:ext>
            </a:extLst>
          </p:cNvPr>
          <p:cNvCxnSpPr/>
          <p:nvPr/>
        </p:nvCxnSpPr>
        <p:spPr>
          <a:xfrm flipV="1">
            <a:off x="6788460" y="5957101"/>
            <a:ext cx="315652" cy="4457"/>
          </a:xfrm>
          <a:prstGeom prst="line">
            <a:avLst/>
          </a:prstGeom>
          <a:ln w="25400"/>
        </p:spPr>
        <p:style>
          <a:lnRef idx="1">
            <a:schemeClr val="dk1"/>
          </a:lnRef>
          <a:fillRef idx="0">
            <a:schemeClr val="dk1"/>
          </a:fillRef>
          <a:effectRef idx="0">
            <a:schemeClr val="dk1"/>
          </a:effectRef>
          <a:fontRef idx="minor">
            <a:schemeClr val="tx1"/>
          </a:fontRef>
        </p:style>
      </p:cxnSp>
      <p:cxnSp>
        <p:nvCxnSpPr>
          <p:cNvPr id="95" name="直線コネクタ 94">
            <a:extLst>
              <a:ext uri="{FF2B5EF4-FFF2-40B4-BE49-F238E27FC236}">
                <a16:creationId xmlns:a16="http://schemas.microsoft.com/office/drawing/2014/main" id="{D0EE2DC4-9513-4AD3-AB75-9F99AF2E242C}"/>
              </a:ext>
            </a:extLst>
          </p:cNvPr>
          <p:cNvCxnSpPr>
            <a:cxnSpLocks/>
          </p:cNvCxnSpPr>
          <p:nvPr/>
        </p:nvCxnSpPr>
        <p:spPr>
          <a:xfrm flipV="1">
            <a:off x="5778249" y="5410663"/>
            <a:ext cx="0" cy="351656"/>
          </a:xfrm>
          <a:prstGeom prst="line">
            <a:avLst/>
          </a:prstGeom>
          <a:ln w="25400"/>
        </p:spPr>
        <p:style>
          <a:lnRef idx="1">
            <a:schemeClr val="dk1"/>
          </a:lnRef>
          <a:fillRef idx="0">
            <a:schemeClr val="dk1"/>
          </a:fillRef>
          <a:effectRef idx="0">
            <a:schemeClr val="dk1"/>
          </a:effectRef>
          <a:fontRef idx="minor">
            <a:schemeClr val="tx1"/>
          </a:fontRef>
        </p:style>
      </p:cxnSp>
      <p:sp>
        <p:nvSpPr>
          <p:cNvPr id="97" name="楕円 96">
            <a:extLst>
              <a:ext uri="{FF2B5EF4-FFF2-40B4-BE49-F238E27FC236}">
                <a16:creationId xmlns:a16="http://schemas.microsoft.com/office/drawing/2014/main" id="{23B518DA-73D2-E38D-375D-27598CA95527}"/>
              </a:ext>
            </a:extLst>
          </p:cNvPr>
          <p:cNvSpPr/>
          <p:nvPr/>
        </p:nvSpPr>
        <p:spPr>
          <a:xfrm>
            <a:off x="5591944" y="4588948"/>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99" name="楕円 98">
            <a:extLst>
              <a:ext uri="{FF2B5EF4-FFF2-40B4-BE49-F238E27FC236}">
                <a16:creationId xmlns:a16="http://schemas.microsoft.com/office/drawing/2014/main" id="{E4552367-9C5C-9D2B-CABD-8610393A76D7}"/>
              </a:ext>
            </a:extLst>
          </p:cNvPr>
          <p:cNvSpPr/>
          <p:nvPr/>
        </p:nvSpPr>
        <p:spPr>
          <a:xfrm>
            <a:off x="6384032" y="5013176"/>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cxnSp>
        <p:nvCxnSpPr>
          <p:cNvPr id="101" name="直線コネクタ 100">
            <a:extLst>
              <a:ext uri="{FF2B5EF4-FFF2-40B4-BE49-F238E27FC236}">
                <a16:creationId xmlns:a16="http://schemas.microsoft.com/office/drawing/2014/main" id="{11CB3354-2443-0932-FC06-506ABC709E3C}"/>
              </a:ext>
            </a:extLst>
          </p:cNvPr>
          <p:cNvCxnSpPr>
            <a:cxnSpLocks/>
          </p:cNvCxnSpPr>
          <p:nvPr/>
        </p:nvCxnSpPr>
        <p:spPr>
          <a:xfrm flipV="1">
            <a:off x="6578721" y="5402843"/>
            <a:ext cx="0" cy="351656"/>
          </a:xfrm>
          <a:prstGeom prst="line">
            <a:avLst/>
          </a:prstGeom>
          <a:ln w="25400"/>
        </p:spPr>
        <p:style>
          <a:lnRef idx="1">
            <a:schemeClr val="dk1"/>
          </a:lnRef>
          <a:fillRef idx="0">
            <a:schemeClr val="dk1"/>
          </a:fillRef>
          <a:effectRef idx="0">
            <a:schemeClr val="dk1"/>
          </a:effectRef>
          <a:fontRef idx="minor">
            <a:schemeClr val="tx1"/>
          </a:fontRef>
        </p:style>
      </p:cxnSp>
      <p:sp>
        <p:nvSpPr>
          <p:cNvPr id="102" name="楕円 101">
            <a:extLst>
              <a:ext uri="{FF2B5EF4-FFF2-40B4-BE49-F238E27FC236}">
                <a16:creationId xmlns:a16="http://schemas.microsoft.com/office/drawing/2014/main" id="{94EC62CC-8D55-6094-0BC1-1C319175C8D7}"/>
              </a:ext>
            </a:extLst>
          </p:cNvPr>
          <p:cNvSpPr/>
          <p:nvPr/>
        </p:nvSpPr>
        <p:spPr>
          <a:xfrm>
            <a:off x="6392416" y="4581128"/>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103" name="楕円 102">
            <a:extLst>
              <a:ext uri="{FF2B5EF4-FFF2-40B4-BE49-F238E27FC236}">
                <a16:creationId xmlns:a16="http://schemas.microsoft.com/office/drawing/2014/main" id="{191A8210-BFAD-D69B-47A0-B69AB9377A99}"/>
              </a:ext>
            </a:extLst>
          </p:cNvPr>
          <p:cNvSpPr/>
          <p:nvPr/>
        </p:nvSpPr>
        <p:spPr>
          <a:xfrm>
            <a:off x="6384032" y="6173124"/>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104" name="楕円 103">
            <a:extLst>
              <a:ext uri="{FF2B5EF4-FFF2-40B4-BE49-F238E27FC236}">
                <a16:creationId xmlns:a16="http://schemas.microsoft.com/office/drawing/2014/main" id="{BD368CEC-7FD4-5166-12AF-B594D21D7B1F}"/>
              </a:ext>
            </a:extLst>
          </p:cNvPr>
          <p:cNvSpPr/>
          <p:nvPr/>
        </p:nvSpPr>
        <p:spPr>
          <a:xfrm>
            <a:off x="5591944" y="6173124"/>
            <a:ext cx="432048" cy="43204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ja-JP" dirty="0"/>
              <a:t>H</a:t>
            </a:r>
            <a:endParaRPr lang="ja-JP" altLang="en-US" dirty="0"/>
          </a:p>
        </p:txBody>
      </p:sp>
      <p:sp>
        <p:nvSpPr>
          <p:cNvPr id="105" name="楕円 104">
            <a:extLst>
              <a:ext uri="{FF2B5EF4-FFF2-40B4-BE49-F238E27FC236}">
                <a16:creationId xmlns:a16="http://schemas.microsoft.com/office/drawing/2014/main" id="{1FBBAB35-B018-18F7-2AFF-EBDDD98D3DCA}"/>
              </a:ext>
            </a:extLst>
          </p:cNvPr>
          <p:cNvSpPr/>
          <p:nvPr/>
        </p:nvSpPr>
        <p:spPr>
          <a:xfrm>
            <a:off x="4871864" y="5013176"/>
            <a:ext cx="432048" cy="43204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dirty="0"/>
              <a:t>O</a:t>
            </a:r>
            <a:endParaRPr lang="ja-JP" altLang="en-US" dirty="0"/>
          </a:p>
        </p:txBody>
      </p:sp>
      <p:grpSp>
        <p:nvGrpSpPr>
          <p:cNvPr id="106" name="グループ化 105">
            <a:extLst>
              <a:ext uri="{FF2B5EF4-FFF2-40B4-BE49-F238E27FC236}">
                <a16:creationId xmlns:a16="http://schemas.microsoft.com/office/drawing/2014/main" id="{480024DD-C801-59A2-EE7A-709A2DA2C785}"/>
              </a:ext>
            </a:extLst>
          </p:cNvPr>
          <p:cNvGrpSpPr/>
          <p:nvPr/>
        </p:nvGrpSpPr>
        <p:grpSpPr>
          <a:xfrm>
            <a:off x="5051884" y="5424086"/>
            <a:ext cx="72008" cy="309170"/>
            <a:chOff x="2267744" y="2471758"/>
            <a:chExt cx="72008" cy="309170"/>
          </a:xfrm>
        </p:grpSpPr>
        <p:cxnSp>
          <p:nvCxnSpPr>
            <p:cNvPr id="107" name="直線コネクタ 106">
              <a:extLst>
                <a:ext uri="{FF2B5EF4-FFF2-40B4-BE49-F238E27FC236}">
                  <a16:creationId xmlns:a16="http://schemas.microsoft.com/office/drawing/2014/main" id="{3E070556-B9BF-B277-E335-74FC9BA3EBED}"/>
                </a:ext>
              </a:extLst>
            </p:cNvPr>
            <p:cNvCxnSpPr>
              <a:cxnSpLocks/>
            </p:cNvCxnSpPr>
            <p:nvPr/>
          </p:nvCxnSpPr>
          <p:spPr>
            <a:xfrm>
              <a:off x="2267744" y="2471758"/>
              <a:ext cx="0" cy="309170"/>
            </a:xfrm>
            <a:prstGeom prst="line">
              <a:avLst/>
            </a:prstGeom>
            <a:ln w="31750"/>
          </p:spPr>
          <p:style>
            <a:lnRef idx="1">
              <a:schemeClr val="dk1"/>
            </a:lnRef>
            <a:fillRef idx="0">
              <a:schemeClr val="dk1"/>
            </a:fillRef>
            <a:effectRef idx="0">
              <a:schemeClr val="dk1"/>
            </a:effectRef>
            <a:fontRef idx="minor">
              <a:schemeClr val="tx1"/>
            </a:fontRef>
          </p:style>
        </p:cxnSp>
        <p:cxnSp>
          <p:nvCxnSpPr>
            <p:cNvPr id="108" name="直線コネクタ 107">
              <a:extLst>
                <a:ext uri="{FF2B5EF4-FFF2-40B4-BE49-F238E27FC236}">
                  <a16:creationId xmlns:a16="http://schemas.microsoft.com/office/drawing/2014/main" id="{B959C9BB-6BB1-343B-A5BE-E89253B9909E}"/>
                </a:ext>
              </a:extLst>
            </p:cNvPr>
            <p:cNvCxnSpPr>
              <a:cxnSpLocks/>
            </p:cNvCxnSpPr>
            <p:nvPr/>
          </p:nvCxnSpPr>
          <p:spPr>
            <a:xfrm>
              <a:off x="2339752" y="2471758"/>
              <a:ext cx="0" cy="309170"/>
            </a:xfrm>
            <a:prstGeom prst="line">
              <a:avLst/>
            </a:prstGeom>
            <a:ln w="31750"/>
          </p:spPr>
          <p:style>
            <a:lnRef idx="1">
              <a:schemeClr val="dk1"/>
            </a:lnRef>
            <a:fillRef idx="0">
              <a:schemeClr val="dk1"/>
            </a:fillRef>
            <a:effectRef idx="0">
              <a:schemeClr val="dk1"/>
            </a:effectRef>
            <a:fontRef idx="minor">
              <a:schemeClr val="tx1"/>
            </a:fontRef>
          </p:style>
        </p:cxnSp>
      </p:grpSp>
      <p:sp>
        <p:nvSpPr>
          <p:cNvPr id="109" name="テキスト ボックス 108">
            <a:extLst>
              <a:ext uri="{FF2B5EF4-FFF2-40B4-BE49-F238E27FC236}">
                <a16:creationId xmlns:a16="http://schemas.microsoft.com/office/drawing/2014/main" id="{051E52A4-CD8D-30C6-E2E3-CBADAB8C0D34}"/>
              </a:ext>
            </a:extLst>
          </p:cNvPr>
          <p:cNvSpPr txBox="1"/>
          <p:nvPr/>
        </p:nvSpPr>
        <p:spPr>
          <a:xfrm>
            <a:off x="574647" y="5858689"/>
            <a:ext cx="3685150" cy="523220"/>
          </a:xfrm>
          <a:prstGeom prst="rect">
            <a:avLst/>
          </a:prstGeom>
          <a:noFill/>
        </p:spPr>
        <p:txBody>
          <a:bodyPr wrap="square" rtlCol="0">
            <a:spAutoFit/>
          </a:bodyPr>
          <a:lstStyle/>
          <a:p>
            <a:r>
              <a:rPr lang="ja-JP" altLang="en-US" sz="1400" dirty="0"/>
              <a:t>アルデヒド基はアミノ酸のアミノ基と共有結合を作りやすい。→蛋白劣化（糖化）</a:t>
            </a:r>
          </a:p>
        </p:txBody>
      </p:sp>
      <p:graphicFrame>
        <p:nvGraphicFramePr>
          <p:cNvPr id="114" name="表 4">
            <a:extLst>
              <a:ext uri="{FF2B5EF4-FFF2-40B4-BE49-F238E27FC236}">
                <a16:creationId xmlns:a16="http://schemas.microsoft.com/office/drawing/2014/main" id="{9CA03941-17B3-6D3E-C2C0-874B74B3F60A}"/>
              </a:ext>
            </a:extLst>
          </p:cNvPr>
          <p:cNvGraphicFramePr>
            <a:graphicFrameLocks noGrp="1"/>
          </p:cNvGraphicFramePr>
          <p:nvPr>
            <p:ph idx="1"/>
          </p:nvPr>
        </p:nvGraphicFramePr>
        <p:xfrm>
          <a:off x="926983" y="1481139"/>
          <a:ext cx="4160906" cy="3128680"/>
        </p:xfrm>
        <a:graphic>
          <a:graphicData uri="http://schemas.openxmlformats.org/drawingml/2006/table">
            <a:tbl>
              <a:tblPr firstRow="1" bandRow="1">
                <a:tableStyleId>{5C22544A-7EE6-4342-B048-85BDC9FD1C3A}</a:tableStyleId>
              </a:tblPr>
              <a:tblGrid>
                <a:gridCol w="1537726">
                  <a:extLst>
                    <a:ext uri="{9D8B030D-6E8A-4147-A177-3AD203B41FA5}">
                      <a16:colId xmlns:a16="http://schemas.microsoft.com/office/drawing/2014/main" val="4264781737"/>
                    </a:ext>
                  </a:extLst>
                </a:gridCol>
                <a:gridCol w="904545">
                  <a:extLst>
                    <a:ext uri="{9D8B030D-6E8A-4147-A177-3AD203B41FA5}">
                      <a16:colId xmlns:a16="http://schemas.microsoft.com/office/drawing/2014/main" val="2724189493"/>
                    </a:ext>
                  </a:extLst>
                </a:gridCol>
                <a:gridCol w="904545">
                  <a:extLst>
                    <a:ext uri="{9D8B030D-6E8A-4147-A177-3AD203B41FA5}">
                      <a16:colId xmlns:a16="http://schemas.microsoft.com/office/drawing/2014/main" val="620310561"/>
                    </a:ext>
                  </a:extLst>
                </a:gridCol>
                <a:gridCol w="814090">
                  <a:extLst>
                    <a:ext uri="{9D8B030D-6E8A-4147-A177-3AD203B41FA5}">
                      <a16:colId xmlns:a16="http://schemas.microsoft.com/office/drawing/2014/main" val="1038087612"/>
                    </a:ext>
                  </a:extLst>
                </a:gridCol>
              </a:tblGrid>
              <a:tr h="442856">
                <a:tc>
                  <a:txBody>
                    <a:bodyPr/>
                    <a:lstStyle/>
                    <a:p>
                      <a:endParaRPr kumimoji="1" lang="ja-JP" altLang="en-US" sz="1400" dirty="0"/>
                    </a:p>
                  </a:txBody>
                  <a:tcPr/>
                </a:tc>
                <a:tc>
                  <a:txBody>
                    <a:bodyPr/>
                    <a:lstStyle/>
                    <a:p>
                      <a:r>
                        <a:rPr kumimoji="1" lang="en-US" altLang="ja-JP" sz="1200" dirty="0"/>
                        <a:t>GLU</a:t>
                      </a:r>
                      <a:endParaRPr kumimoji="1" lang="ja-JP" altLang="en-US" sz="1200" dirty="0"/>
                    </a:p>
                  </a:txBody>
                  <a:tcPr/>
                </a:tc>
                <a:tc>
                  <a:txBody>
                    <a:bodyPr/>
                    <a:lstStyle/>
                    <a:p>
                      <a:r>
                        <a:rPr kumimoji="1" lang="en-US" altLang="ja-JP" sz="1200" dirty="0"/>
                        <a:t>βOHB</a:t>
                      </a:r>
                      <a:endParaRPr kumimoji="1" lang="ja-JP" altLang="en-US" sz="1200" dirty="0"/>
                    </a:p>
                  </a:txBody>
                  <a:tcPr/>
                </a:tc>
                <a:tc>
                  <a:txBody>
                    <a:bodyPr/>
                    <a:lstStyle/>
                    <a:p>
                      <a:r>
                        <a:rPr kumimoji="1" lang="en-US" altLang="ja-JP" sz="1200" dirty="0"/>
                        <a:t>LACT</a:t>
                      </a:r>
                      <a:endParaRPr kumimoji="1" lang="ja-JP" altLang="en-US" sz="1200" dirty="0"/>
                    </a:p>
                  </a:txBody>
                  <a:tcPr/>
                </a:tc>
                <a:extLst>
                  <a:ext uri="{0D108BD9-81ED-4DB2-BD59-A6C34878D82A}">
                    <a16:rowId xmlns:a16="http://schemas.microsoft.com/office/drawing/2014/main" val="1746310172"/>
                  </a:ext>
                </a:extLst>
              </a:tr>
              <a:tr h="442856">
                <a:tc>
                  <a:txBody>
                    <a:bodyPr/>
                    <a:lstStyle/>
                    <a:p>
                      <a:pPr algn="ctr"/>
                      <a:r>
                        <a:rPr kumimoji="1" lang="ja-JP" altLang="en-US" sz="1000" dirty="0"/>
                        <a:t>還元性の水素</a:t>
                      </a:r>
                      <a:endParaRPr kumimoji="1" lang="en-US" altLang="ja-JP" sz="1000" dirty="0"/>
                    </a:p>
                    <a:p>
                      <a:pPr algn="ctr"/>
                      <a:r>
                        <a:rPr kumimoji="1" lang="en-US" altLang="ja-JP" sz="1000" dirty="0"/>
                        <a:t>(A)</a:t>
                      </a:r>
                      <a:endParaRPr kumimoji="1" lang="ja-JP" altLang="en-US" sz="1000" dirty="0"/>
                    </a:p>
                  </a:txBody>
                  <a:tcPr/>
                </a:tc>
                <a:tc>
                  <a:txBody>
                    <a:bodyPr/>
                    <a:lstStyle/>
                    <a:p>
                      <a:pPr algn="ctr"/>
                      <a:r>
                        <a:rPr kumimoji="1" lang="ja-JP" altLang="en-US" sz="1600" b="1" dirty="0"/>
                        <a:t>６</a:t>
                      </a:r>
                    </a:p>
                  </a:txBody>
                  <a:tcPr/>
                </a:tc>
                <a:tc>
                  <a:txBody>
                    <a:bodyPr/>
                    <a:lstStyle/>
                    <a:p>
                      <a:pPr algn="ctr"/>
                      <a:r>
                        <a:rPr kumimoji="1" lang="ja-JP" altLang="en-US" sz="1600" b="1" dirty="0"/>
                        <a:t>６</a:t>
                      </a:r>
                    </a:p>
                  </a:txBody>
                  <a:tcPr/>
                </a:tc>
                <a:tc>
                  <a:txBody>
                    <a:bodyPr/>
                    <a:lstStyle/>
                    <a:p>
                      <a:pPr algn="ctr"/>
                      <a:r>
                        <a:rPr kumimoji="1" lang="ja-JP" altLang="en-US" sz="1600" b="1" dirty="0"/>
                        <a:t>４</a:t>
                      </a:r>
                    </a:p>
                  </a:txBody>
                  <a:tcPr/>
                </a:tc>
                <a:extLst>
                  <a:ext uri="{0D108BD9-81ED-4DB2-BD59-A6C34878D82A}">
                    <a16:rowId xmlns:a16="http://schemas.microsoft.com/office/drawing/2014/main" val="2178846363"/>
                  </a:ext>
                </a:extLst>
              </a:tr>
              <a:tr h="442856">
                <a:tc>
                  <a:txBody>
                    <a:bodyPr/>
                    <a:lstStyle/>
                    <a:p>
                      <a:pPr algn="ctr"/>
                      <a:r>
                        <a:rPr kumimoji="1" lang="ja-JP" altLang="en-US" sz="1200" dirty="0"/>
                        <a:t>酸化された水素</a:t>
                      </a:r>
                    </a:p>
                  </a:txBody>
                  <a:tcPr/>
                </a:tc>
                <a:tc>
                  <a:txBody>
                    <a:bodyPr/>
                    <a:lstStyle/>
                    <a:p>
                      <a:pPr algn="ctr"/>
                      <a:r>
                        <a:rPr kumimoji="1" lang="ja-JP" altLang="en-US" sz="1600" b="1" dirty="0"/>
                        <a:t>６</a:t>
                      </a:r>
                    </a:p>
                  </a:txBody>
                  <a:tcPr/>
                </a:tc>
                <a:tc>
                  <a:txBody>
                    <a:bodyPr/>
                    <a:lstStyle/>
                    <a:p>
                      <a:pPr algn="ctr"/>
                      <a:r>
                        <a:rPr kumimoji="1" lang="ja-JP" altLang="en-US" sz="1600" b="1" dirty="0"/>
                        <a:t>２</a:t>
                      </a:r>
                    </a:p>
                  </a:txBody>
                  <a:tcPr/>
                </a:tc>
                <a:tc>
                  <a:txBody>
                    <a:bodyPr/>
                    <a:lstStyle/>
                    <a:p>
                      <a:pPr algn="ctr"/>
                      <a:r>
                        <a:rPr kumimoji="1" lang="ja-JP" altLang="en-US" sz="1600" b="1" dirty="0"/>
                        <a:t>２</a:t>
                      </a:r>
                    </a:p>
                  </a:txBody>
                  <a:tcPr/>
                </a:tc>
                <a:extLst>
                  <a:ext uri="{0D108BD9-81ED-4DB2-BD59-A6C34878D82A}">
                    <a16:rowId xmlns:a16="http://schemas.microsoft.com/office/drawing/2014/main" val="805620463"/>
                  </a:ext>
                </a:extLst>
              </a:tr>
              <a:tr h="442856">
                <a:tc>
                  <a:txBody>
                    <a:bodyPr/>
                    <a:lstStyle/>
                    <a:p>
                      <a:pPr algn="ctr"/>
                      <a:r>
                        <a:rPr kumimoji="1" lang="ja-JP" altLang="en-US" sz="1200" dirty="0"/>
                        <a:t>炭素</a:t>
                      </a:r>
                      <a:endParaRPr kumimoji="1" lang="en-US" altLang="ja-JP" sz="1200" dirty="0"/>
                    </a:p>
                    <a:p>
                      <a:pPr algn="ctr"/>
                      <a:r>
                        <a:rPr kumimoji="1" lang="en-US" altLang="ja-JP" sz="1200" dirty="0"/>
                        <a:t>(B)</a:t>
                      </a:r>
                      <a:endParaRPr kumimoji="1" lang="ja-JP" altLang="en-US" sz="1200" dirty="0"/>
                    </a:p>
                  </a:txBody>
                  <a:tcPr/>
                </a:tc>
                <a:tc>
                  <a:txBody>
                    <a:bodyPr/>
                    <a:lstStyle/>
                    <a:p>
                      <a:pPr algn="ctr"/>
                      <a:r>
                        <a:rPr kumimoji="1" lang="ja-JP" altLang="en-US" sz="1600" b="1" dirty="0"/>
                        <a:t>６</a:t>
                      </a:r>
                    </a:p>
                  </a:txBody>
                  <a:tcPr/>
                </a:tc>
                <a:tc>
                  <a:txBody>
                    <a:bodyPr/>
                    <a:lstStyle/>
                    <a:p>
                      <a:pPr algn="ctr"/>
                      <a:r>
                        <a:rPr kumimoji="1" lang="ja-JP" altLang="en-US" sz="1600" b="1" dirty="0"/>
                        <a:t>４</a:t>
                      </a:r>
                    </a:p>
                  </a:txBody>
                  <a:tcPr/>
                </a:tc>
                <a:tc>
                  <a:txBody>
                    <a:bodyPr/>
                    <a:lstStyle/>
                    <a:p>
                      <a:pPr algn="ctr"/>
                      <a:r>
                        <a:rPr kumimoji="1" lang="ja-JP" altLang="en-US" sz="1600" b="1" dirty="0"/>
                        <a:t>３</a:t>
                      </a:r>
                    </a:p>
                  </a:txBody>
                  <a:tcPr/>
                </a:tc>
                <a:extLst>
                  <a:ext uri="{0D108BD9-81ED-4DB2-BD59-A6C34878D82A}">
                    <a16:rowId xmlns:a16="http://schemas.microsoft.com/office/drawing/2014/main" val="3997411257"/>
                  </a:ext>
                </a:extLst>
              </a:tr>
              <a:tr h="442856">
                <a:tc>
                  <a:txBody>
                    <a:bodyPr/>
                    <a:lstStyle/>
                    <a:p>
                      <a:pPr algn="ctr"/>
                      <a:r>
                        <a:rPr kumimoji="1" lang="ja-JP" altLang="en-US" sz="1000" dirty="0"/>
                        <a:t>エネルギー値</a:t>
                      </a:r>
                      <a:endParaRPr kumimoji="1" lang="en-US" altLang="ja-JP" sz="1000" dirty="0"/>
                    </a:p>
                    <a:p>
                      <a:pPr algn="ctr"/>
                      <a:r>
                        <a:rPr kumimoji="1" lang="en-US" altLang="ja-JP" sz="1000" dirty="0"/>
                        <a:t>(A/B)</a:t>
                      </a:r>
                      <a:endParaRPr kumimoji="1" lang="ja-JP" altLang="en-US" sz="1000" dirty="0"/>
                    </a:p>
                  </a:txBody>
                  <a:tcPr/>
                </a:tc>
                <a:tc>
                  <a:txBody>
                    <a:bodyPr/>
                    <a:lstStyle/>
                    <a:p>
                      <a:pPr algn="ctr"/>
                      <a:r>
                        <a:rPr kumimoji="1" lang="ja-JP" altLang="en-US" sz="1600" b="1" dirty="0"/>
                        <a:t>１</a:t>
                      </a:r>
                    </a:p>
                  </a:txBody>
                  <a:tcPr/>
                </a:tc>
                <a:tc>
                  <a:txBody>
                    <a:bodyPr/>
                    <a:lstStyle/>
                    <a:p>
                      <a:pPr algn="ctr"/>
                      <a:r>
                        <a:rPr kumimoji="1" lang="ja-JP" altLang="en-US" sz="1600" b="1" dirty="0"/>
                        <a:t>１．５</a:t>
                      </a:r>
                    </a:p>
                  </a:txBody>
                  <a:tcPr/>
                </a:tc>
                <a:tc>
                  <a:txBody>
                    <a:bodyPr/>
                    <a:lstStyle/>
                    <a:p>
                      <a:pPr algn="ctr"/>
                      <a:r>
                        <a:rPr kumimoji="1" lang="ja-JP" altLang="en-US" sz="1600" b="1" dirty="0"/>
                        <a:t>１．３</a:t>
                      </a:r>
                    </a:p>
                  </a:txBody>
                  <a:tcPr/>
                </a:tc>
                <a:extLst>
                  <a:ext uri="{0D108BD9-81ED-4DB2-BD59-A6C34878D82A}">
                    <a16:rowId xmlns:a16="http://schemas.microsoft.com/office/drawing/2014/main" val="2127718022"/>
                  </a:ext>
                </a:extLst>
              </a:tr>
              <a:tr h="442856">
                <a:tc>
                  <a:txBody>
                    <a:bodyPr/>
                    <a:lstStyle/>
                    <a:p>
                      <a:pPr algn="ctr"/>
                      <a:r>
                        <a:rPr kumimoji="1" lang="en-US" altLang="ja-JP" sz="1200" dirty="0"/>
                        <a:t>1</a:t>
                      </a:r>
                      <a:r>
                        <a:rPr kumimoji="1" lang="ja-JP" altLang="en-US" sz="1200" dirty="0"/>
                        <a:t>位の炭素様式</a:t>
                      </a:r>
                    </a:p>
                  </a:txBody>
                  <a:tcPr/>
                </a:tc>
                <a:tc>
                  <a:txBody>
                    <a:bodyPr/>
                    <a:lstStyle/>
                    <a:p>
                      <a:pPr algn="ctr"/>
                      <a:r>
                        <a:rPr kumimoji="1" lang="ja-JP" altLang="en-US" sz="1200" dirty="0"/>
                        <a:t>アルデヒド基</a:t>
                      </a:r>
                    </a:p>
                  </a:txBody>
                  <a:tcPr/>
                </a:tc>
                <a:tc>
                  <a:txBody>
                    <a:bodyPr/>
                    <a:lstStyle/>
                    <a:p>
                      <a:pPr algn="ctr"/>
                      <a:r>
                        <a:rPr kumimoji="1" lang="ja-JP" altLang="en-US" sz="1200" dirty="0"/>
                        <a:t>カルボン酸</a:t>
                      </a:r>
                    </a:p>
                  </a:txBody>
                  <a:tcPr/>
                </a:tc>
                <a:tc>
                  <a:txBody>
                    <a:bodyPr/>
                    <a:lstStyle/>
                    <a:p>
                      <a:pPr algn="ctr"/>
                      <a:r>
                        <a:rPr kumimoji="1" lang="ja-JP" altLang="en-US" sz="1200" dirty="0"/>
                        <a:t>カルボン酸</a:t>
                      </a:r>
                    </a:p>
                  </a:txBody>
                  <a:tcPr/>
                </a:tc>
                <a:extLst>
                  <a:ext uri="{0D108BD9-81ED-4DB2-BD59-A6C34878D82A}">
                    <a16:rowId xmlns:a16="http://schemas.microsoft.com/office/drawing/2014/main" val="3120710507"/>
                  </a:ext>
                </a:extLst>
              </a:tr>
              <a:tr h="442856">
                <a:tc>
                  <a:txBody>
                    <a:bodyPr/>
                    <a:lstStyle/>
                    <a:p>
                      <a:pPr algn="ctr"/>
                      <a:r>
                        <a:rPr kumimoji="1" lang="ja-JP" altLang="en-US" sz="1200" dirty="0"/>
                        <a:t>糖化</a:t>
                      </a:r>
                    </a:p>
                  </a:txBody>
                  <a:tcPr/>
                </a:tc>
                <a:tc>
                  <a:txBody>
                    <a:bodyPr/>
                    <a:lstStyle/>
                    <a:p>
                      <a:pPr algn="ctr"/>
                      <a:r>
                        <a:rPr kumimoji="1" lang="ja-JP" altLang="en-US" sz="1200" dirty="0"/>
                        <a:t>あり</a:t>
                      </a:r>
                    </a:p>
                  </a:txBody>
                  <a:tcPr/>
                </a:tc>
                <a:tc>
                  <a:txBody>
                    <a:bodyPr/>
                    <a:lstStyle/>
                    <a:p>
                      <a:pPr algn="ctr"/>
                      <a:r>
                        <a:rPr kumimoji="1" lang="ja-JP" altLang="en-US" sz="1200" dirty="0"/>
                        <a:t>なし</a:t>
                      </a:r>
                    </a:p>
                  </a:txBody>
                  <a:tcPr/>
                </a:tc>
                <a:tc>
                  <a:txBody>
                    <a:bodyPr/>
                    <a:lstStyle/>
                    <a:p>
                      <a:pPr algn="ctr"/>
                      <a:r>
                        <a:rPr kumimoji="1" lang="ja-JP" altLang="en-US" sz="1200" dirty="0"/>
                        <a:t>なし</a:t>
                      </a:r>
                    </a:p>
                  </a:txBody>
                  <a:tcPr/>
                </a:tc>
                <a:extLst>
                  <a:ext uri="{0D108BD9-81ED-4DB2-BD59-A6C34878D82A}">
                    <a16:rowId xmlns:a16="http://schemas.microsoft.com/office/drawing/2014/main" val="243770172"/>
                  </a:ext>
                </a:extLst>
              </a:tr>
            </a:tbl>
          </a:graphicData>
        </a:graphic>
      </p:graphicFrame>
      <p:sp>
        <p:nvSpPr>
          <p:cNvPr id="115" name="テキスト ボックス 114">
            <a:extLst>
              <a:ext uri="{FF2B5EF4-FFF2-40B4-BE49-F238E27FC236}">
                <a16:creationId xmlns:a16="http://schemas.microsoft.com/office/drawing/2014/main" id="{FAE7FDD7-601D-0685-4965-DD9A2C66E6D5}"/>
              </a:ext>
            </a:extLst>
          </p:cNvPr>
          <p:cNvSpPr txBox="1"/>
          <p:nvPr/>
        </p:nvSpPr>
        <p:spPr>
          <a:xfrm>
            <a:off x="3735205" y="5192195"/>
            <a:ext cx="1107996" cy="369332"/>
          </a:xfrm>
          <a:prstGeom prst="rect">
            <a:avLst/>
          </a:prstGeom>
          <a:noFill/>
        </p:spPr>
        <p:txBody>
          <a:bodyPr wrap="none" rtlCol="0">
            <a:spAutoFit/>
          </a:bodyPr>
          <a:lstStyle/>
          <a:p>
            <a:r>
              <a:rPr lang="ja-JP" altLang="en-US" dirty="0"/>
              <a:t>ブドウ糖</a:t>
            </a:r>
          </a:p>
        </p:txBody>
      </p:sp>
    </p:spTree>
    <p:extLst>
      <p:ext uri="{BB962C8B-B14F-4D97-AF65-F5344CB8AC3E}">
        <p14:creationId xmlns:p14="http://schemas.microsoft.com/office/powerpoint/2010/main" val="175152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4ACCE9CD-8405-40E9-954E-DCC6AB9DDFFB}"/>
              </a:ext>
            </a:extLst>
          </p:cNvPr>
          <p:cNvGraphicFramePr>
            <a:graphicFrameLocks noGrp="1"/>
          </p:cNvGraphicFramePr>
          <p:nvPr>
            <p:ph idx="1"/>
          </p:nvPr>
        </p:nvGraphicFramePr>
        <p:xfrm>
          <a:off x="1981200" y="1052736"/>
          <a:ext cx="8229600" cy="5328592"/>
        </p:xfrm>
        <a:graphic>
          <a:graphicData uri="http://schemas.openxmlformats.org/drawingml/2006/chart">
            <c:chart xmlns:c="http://schemas.openxmlformats.org/drawingml/2006/chart" xmlns:r="http://schemas.openxmlformats.org/officeDocument/2006/relationships" r:id="rId3"/>
          </a:graphicData>
        </a:graphic>
      </p:graphicFrame>
      <p:sp>
        <p:nvSpPr>
          <p:cNvPr id="3" name="タイトル 2">
            <a:extLst>
              <a:ext uri="{FF2B5EF4-FFF2-40B4-BE49-F238E27FC236}">
                <a16:creationId xmlns:a16="http://schemas.microsoft.com/office/drawing/2014/main" id="{5470B494-AFAF-4FFA-A4E3-C36415C2D1A7}"/>
              </a:ext>
            </a:extLst>
          </p:cNvPr>
          <p:cNvSpPr>
            <a:spLocks noGrp="1"/>
          </p:cNvSpPr>
          <p:nvPr>
            <p:ph type="title"/>
          </p:nvPr>
        </p:nvSpPr>
        <p:spPr>
          <a:xfrm>
            <a:off x="1981200" y="-99392"/>
            <a:ext cx="8229600" cy="1143000"/>
          </a:xfrm>
        </p:spPr>
        <p:txBody>
          <a:bodyPr>
            <a:normAutofit/>
          </a:bodyPr>
          <a:lstStyle/>
          <a:p>
            <a:pPr algn="ctr"/>
            <a:r>
              <a:rPr kumimoji="1" lang="ja-JP" altLang="en-US" dirty="0"/>
              <a:t>総死亡のリスクとその各要素</a:t>
            </a:r>
          </a:p>
        </p:txBody>
      </p:sp>
      <p:sp>
        <p:nvSpPr>
          <p:cNvPr id="10" name="テキスト ボックス 9">
            <a:extLst>
              <a:ext uri="{FF2B5EF4-FFF2-40B4-BE49-F238E27FC236}">
                <a16:creationId xmlns:a16="http://schemas.microsoft.com/office/drawing/2014/main" id="{3067094D-2E6E-423C-A96A-477B81F8A8CF}"/>
              </a:ext>
            </a:extLst>
          </p:cNvPr>
          <p:cNvSpPr txBox="1"/>
          <p:nvPr/>
        </p:nvSpPr>
        <p:spPr>
          <a:xfrm>
            <a:off x="1703513" y="764704"/>
            <a:ext cx="877163" cy="369332"/>
          </a:xfrm>
          <a:prstGeom prst="rect">
            <a:avLst/>
          </a:prstGeom>
          <a:noFill/>
        </p:spPr>
        <p:txBody>
          <a:bodyPr wrap="square" rtlCol="0">
            <a:spAutoFit/>
          </a:bodyPr>
          <a:lstStyle/>
          <a:p>
            <a:r>
              <a:rPr lang="ja-JP" altLang="en-US" sz="1800" dirty="0"/>
              <a:t>総死亡</a:t>
            </a:r>
            <a:endParaRPr kumimoji="1" lang="ja-JP" altLang="en-US" sz="1800" dirty="0"/>
          </a:p>
        </p:txBody>
      </p:sp>
      <p:sp>
        <p:nvSpPr>
          <p:cNvPr id="11" name="テキスト ボックス 10">
            <a:extLst>
              <a:ext uri="{FF2B5EF4-FFF2-40B4-BE49-F238E27FC236}">
                <a16:creationId xmlns:a16="http://schemas.microsoft.com/office/drawing/2014/main" id="{6E70F1E2-63D3-430E-BDE6-408F5E97A814}"/>
              </a:ext>
            </a:extLst>
          </p:cNvPr>
          <p:cNvSpPr txBox="1"/>
          <p:nvPr/>
        </p:nvSpPr>
        <p:spPr>
          <a:xfrm>
            <a:off x="2680139" y="5559624"/>
            <a:ext cx="2159876" cy="461665"/>
          </a:xfrm>
          <a:prstGeom prst="rect">
            <a:avLst/>
          </a:prstGeom>
          <a:noFill/>
        </p:spPr>
        <p:txBody>
          <a:bodyPr wrap="square" rtlCol="0">
            <a:spAutoFit/>
          </a:bodyPr>
          <a:lstStyle/>
          <a:p>
            <a:pPr marL="228600" indent="-228600">
              <a:buAutoNum type="arabicPlain" startAt="55"/>
            </a:pPr>
            <a:r>
              <a:rPr kumimoji="1" lang="en-US" altLang="ja-JP" sz="1200" dirty="0"/>
              <a:t>    </a:t>
            </a:r>
            <a:r>
              <a:rPr kumimoji="1" lang="ja-JP" altLang="en-US" sz="1200" dirty="0"/>
              <a:t>　</a:t>
            </a:r>
            <a:r>
              <a:rPr kumimoji="1" lang="en-US" altLang="ja-JP" sz="1200" dirty="0"/>
              <a:t>61     </a:t>
            </a:r>
            <a:r>
              <a:rPr kumimoji="1" lang="ja-JP" altLang="en-US" sz="1200" dirty="0"/>
              <a:t>　</a:t>
            </a:r>
            <a:r>
              <a:rPr kumimoji="1" lang="en-US" altLang="ja-JP" sz="1200" dirty="0"/>
              <a:t>68     77</a:t>
            </a:r>
          </a:p>
          <a:p>
            <a:r>
              <a:rPr lang="en-US" altLang="ja-JP" sz="1200" dirty="0"/>
              <a:t>          vs</a:t>
            </a:r>
            <a:r>
              <a:rPr kumimoji="1" lang="en-US" altLang="ja-JP" sz="1200" dirty="0"/>
              <a:t>46%</a:t>
            </a:r>
            <a:endParaRPr kumimoji="1" lang="ja-JP" altLang="en-US" sz="1200" dirty="0"/>
          </a:p>
        </p:txBody>
      </p:sp>
      <p:sp>
        <p:nvSpPr>
          <p:cNvPr id="12" name="テキスト ボックス 11">
            <a:extLst>
              <a:ext uri="{FF2B5EF4-FFF2-40B4-BE49-F238E27FC236}">
                <a16:creationId xmlns:a16="http://schemas.microsoft.com/office/drawing/2014/main" id="{CF03EF66-E7EA-46FC-A444-B86B23640072}"/>
              </a:ext>
            </a:extLst>
          </p:cNvPr>
          <p:cNvSpPr txBox="1"/>
          <p:nvPr/>
        </p:nvSpPr>
        <p:spPr>
          <a:xfrm>
            <a:off x="5197366" y="5559624"/>
            <a:ext cx="2443655" cy="461665"/>
          </a:xfrm>
          <a:prstGeom prst="rect">
            <a:avLst/>
          </a:prstGeom>
          <a:noFill/>
        </p:spPr>
        <p:txBody>
          <a:bodyPr wrap="square" rtlCol="0">
            <a:spAutoFit/>
          </a:bodyPr>
          <a:lstStyle/>
          <a:p>
            <a:r>
              <a:rPr kumimoji="1" lang="en-US" altLang="ja-JP" sz="1200" dirty="0"/>
              <a:t> 18     </a:t>
            </a:r>
            <a:r>
              <a:rPr kumimoji="1" lang="ja-JP" altLang="en-US" sz="1200" dirty="0"/>
              <a:t>　</a:t>
            </a:r>
            <a:r>
              <a:rPr kumimoji="1" lang="en-US" altLang="ja-JP" sz="1200" dirty="0"/>
              <a:t>24      29     </a:t>
            </a:r>
            <a:r>
              <a:rPr kumimoji="1" lang="ja-JP" altLang="en-US" sz="1200" dirty="0"/>
              <a:t>　</a:t>
            </a:r>
            <a:r>
              <a:rPr kumimoji="1" lang="en-US" altLang="ja-JP" sz="1200" dirty="0"/>
              <a:t>35</a:t>
            </a:r>
          </a:p>
          <a:p>
            <a:r>
              <a:rPr lang="en-US" altLang="ja-JP" sz="1200" dirty="0"/>
              <a:t>          vs11</a:t>
            </a:r>
            <a:r>
              <a:rPr kumimoji="1" lang="en-US" altLang="ja-JP" sz="1200" dirty="0"/>
              <a:t>%</a:t>
            </a:r>
            <a:endParaRPr kumimoji="1" lang="ja-JP" altLang="en-US" sz="1200" dirty="0"/>
          </a:p>
        </p:txBody>
      </p:sp>
      <p:sp>
        <p:nvSpPr>
          <p:cNvPr id="13" name="テキスト ボックス 12">
            <a:extLst>
              <a:ext uri="{FF2B5EF4-FFF2-40B4-BE49-F238E27FC236}">
                <a16:creationId xmlns:a16="http://schemas.microsoft.com/office/drawing/2014/main" id="{EAC502D0-7722-48CE-92DE-41C7A514E381}"/>
              </a:ext>
            </a:extLst>
          </p:cNvPr>
          <p:cNvSpPr txBox="1"/>
          <p:nvPr/>
        </p:nvSpPr>
        <p:spPr>
          <a:xfrm>
            <a:off x="7722989" y="5559624"/>
            <a:ext cx="2146226" cy="461665"/>
          </a:xfrm>
          <a:prstGeom prst="rect">
            <a:avLst/>
          </a:prstGeom>
          <a:noFill/>
        </p:spPr>
        <p:txBody>
          <a:bodyPr wrap="square" rtlCol="0">
            <a:spAutoFit/>
          </a:bodyPr>
          <a:lstStyle/>
          <a:p>
            <a:r>
              <a:rPr kumimoji="1" lang="en-US" altLang="ja-JP" sz="1200" dirty="0"/>
              <a:t> 13    </a:t>
            </a:r>
            <a:r>
              <a:rPr kumimoji="1" lang="ja-JP" altLang="en-US" sz="1200" dirty="0"/>
              <a:t>　</a:t>
            </a:r>
            <a:r>
              <a:rPr kumimoji="1" lang="en-US" altLang="ja-JP" sz="1200" dirty="0"/>
              <a:t> 15      17     </a:t>
            </a:r>
            <a:r>
              <a:rPr kumimoji="1" lang="ja-JP" altLang="en-US" sz="1200" dirty="0"/>
              <a:t>　</a:t>
            </a:r>
            <a:r>
              <a:rPr kumimoji="1" lang="en-US" altLang="ja-JP" sz="1200" dirty="0"/>
              <a:t>20</a:t>
            </a:r>
          </a:p>
          <a:p>
            <a:r>
              <a:rPr lang="en-US" altLang="ja-JP" sz="1200" dirty="0"/>
              <a:t>          vs11</a:t>
            </a:r>
            <a:r>
              <a:rPr kumimoji="1" lang="en-US" altLang="ja-JP" sz="1200" dirty="0"/>
              <a:t>%</a:t>
            </a:r>
            <a:endParaRPr kumimoji="1" lang="ja-JP" altLang="en-US" sz="1200" dirty="0"/>
          </a:p>
        </p:txBody>
      </p:sp>
      <p:sp>
        <p:nvSpPr>
          <p:cNvPr id="14" name="テキスト ボックス 13">
            <a:extLst>
              <a:ext uri="{FF2B5EF4-FFF2-40B4-BE49-F238E27FC236}">
                <a16:creationId xmlns:a16="http://schemas.microsoft.com/office/drawing/2014/main" id="{D1FEE7ED-B0C8-4234-9D2D-34585B7B860B}"/>
              </a:ext>
            </a:extLst>
          </p:cNvPr>
          <p:cNvSpPr txBox="1"/>
          <p:nvPr/>
        </p:nvSpPr>
        <p:spPr>
          <a:xfrm>
            <a:off x="2736012" y="1484785"/>
            <a:ext cx="1415772" cy="461665"/>
          </a:xfrm>
          <a:prstGeom prst="rect">
            <a:avLst/>
          </a:prstGeom>
          <a:noFill/>
        </p:spPr>
        <p:txBody>
          <a:bodyPr wrap="square" rtlCol="0">
            <a:spAutoFit/>
          </a:bodyPr>
          <a:lstStyle/>
          <a:p>
            <a:r>
              <a:rPr lang="ja-JP" altLang="en-US" sz="2400" b="1" dirty="0"/>
              <a:t>炭水化物</a:t>
            </a:r>
            <a:endParaRPr kumimoji="1" lang="ja-JP" altLang="en-US" sz="2400" b="1" dirty="0"/>
          </a:p>
        </p:txBody>
      </p:sp>
      <p:sp>
        <p:nvSpPr>
          <p:cNvPr id="15" name="テキスト ボックス 14">
            <a:extLst>
              <a:ext uri="{FF2B5EF4-FFF2-40B4-BE49-F238E27FC236}">
                <a16:creationId xmlns:a16="http://schemas.microsoft.com/office/drawing/2014/main" id="{26F0AD95-F63F-471B-99A5-96CBF4F5704D}"/>
              </a:ext>
            </a:extLst>
          </p:cNvPr>
          <p:cNvSpPr txBox="1"/>
          <p:nvPr/>
        </p:nvSpPr>
        <p:spPr>
          <a:xfrm>
            <a:off x="5953726" y="3717033"/>
            <a:ext cx="800219" cy="461665"/>
          </a:xfrm>
          <a:prstGeom prst="rect">
            <a:avLst/>
          </a:prstGeom>
          <a:noFill/>
        </p:spPr>
        <p:txBody>
          <a:bodyPr wrap="square" rtlCol="0">
            <a:spAutoFit/>
          </a:bodyPr>
          <a:lstStyle/>
          <a:p>
            <a:r>
              <a:rPr kumimoji="1" lang="ja-JP" altLang="en-US" sz="2400" b="1" dirty="0"/>
              <a:t>脂肪</a:t>
            </a:r>
          </a:p>
        </p:txBody>
      </p:sp>
      <p:sp>
        <p:nvSpPr>
          <p:cNvPr id="16" name="テキスト ボックス 15">
            <a:extLst>
              <a:ext uri="{FF2B5EF4-FFF2-40B4-BE49-F238E27FC236}">
                <a16:creationId xmlns:a16="http://schemas.microsoft.com/office/drawing/2014/main" id="{3EB8979F-DBEF-4D48-AD6D-BDEE0E29C015}"/>
              </a:ext>
            </a:extLst>
          </p:cNvPr>
          <p:cNvSpPr txBox="1"/>
          <p:nvPr/>
        </p:nvSpPr>
        <p:spPr>
          <a:xfrm>
            <a:off x="8472265" y="2996953"/>
            <a:ext cx="1112805" cy="461665"/>
          </a:xfrm>
          <a:prstGeom prst="rect">
            <a:avLst/>
          </a:prstGeom>
          <a:noFill/>
        </p:spPr>
        <p:txBody>
          <a:bodyPr wrap="square" rtlCol="0">
            <a:spAutoFit/>
          </a:bodyPr>
          <a:lstStyle/>
          <a:p>
            <a:r>
              <a:rPr kumimoji="1" lang="ja-JP" altLang="en-US" sz="2400" b="1" dirty="0"/>
              <a:t>蛋白質</a:t>
            </a:r>
          </a:p>
        </p:txBody>
      </p:sp>
      <p:sp>
        <p:nvSpPr>
          <p:cNvPr id="17" name="テキスト ボックス 16">
            <a:extLst>
              <a:ext uri="{FF2B5EF4-FFF2-40B4-BE49-F238E27FC236}">
                <a16:creationId xmlns:a16="http://schemas.microsoft.com/office/drawing/2014/main" id="{BECCBD06-9CE8-4C63-ABE1-C53B6714D6A0}"/>
              </a:ext>
            </a:extLst>
          </p:cNvPr>
          <p:cNvSpPr txBox="1"/>
          <p:nvPr/>
        </p:nvSpPr>
        <p:spPr>
          <a:xfrm>
            <a:off x="8397648" y="6422848"/>
            <a:ext cx="3232050" cy="288007"/>
          </a:xfrm>
          <a:prstGeom prst="rect">
            <a:avLst/>
          </a:prstGeom>
          <a:noFill/>
        </p:spPr>
        <p:txBody>
          <a:bodyPr wrap="square" rtlCol="0">
            <a:spAutoFit/>
          </a:bodyPr>
          <a:lstStyle/>
          <a:p>
            <a:r>
              <a:rPr kumimoji="1" lang="en-US" altLang="ja-JP" sz="1200" i="1" dirty="0" err="1"/>
              <a:t>Dehghan</a:t>
            </a:r>
            <a:r>
              <a:rPr kumimoji="1" lang="en-US" altLang="ja-JP" sz="1200" i="1" dirty="0"/>
              <a:t> M et al. Lancet390, 2017</a:t>
            </a:r>
            <a:endParaRPr kumimoji="1" lang="ja-JP" altLang="en-US" sz="1200" i="1" dirty="0"/>
          </a:p>
        </p:txBody>
      </p:sp>
      <p:sp>
        <p:nvSpPr>
          <p:cNvPr id="18" name="テキスト ボックス 17">
            <a:extLst>
              <a:ext uri="{FF2B5EF4-FFF2-40B4-BE49-F238E27FC236}">
                <a16:creationId xmlns:a16="http://schemas.microsoft.com/office/drawing/2014/main" id="{DD765F20-14B4-4CE8-A366-DE9D8C743701}"/>
              </a:ext>
            </a:extLst>
          </p:cNvPr>
          <p:cNvSpPr txBox="1"/>
          <p:nvPr/>
        </p:nvSpPr>
        <p:spPr>
          <a:xfrm>
            <a:off x="2736013" y="1196752"/>
            <a:ext cx="1298753" cy="369332"/>
          </a:xfrm>
          <a:prstGeom prst="rect">
            <a:avLst/>
          </a:prstGeom>
          <a:noFill/>
        </p:spPr>
        <p:txBody>
          <a:bodyPr wrap="square" rtlCol="0">
            <a:spAutoFit/>
          </a:bodyPr>
          <a:lstStyle/>
          <a:p>
            <a:r>
              <a:rPr kumimoji="1" lang="en-US" altLang="ja-JP" sz="1800" dirty="0">
                <a:solidFill>
                  <a:srgbClr val="006C31"/>
                </a:solidFill>
              </a:rPr>
              <a:t>P&lt;0.0001</a:t>
            </a:r>
            <a:endParaRPr kumimoji="1" lang="ja-JP" altLang="en-US" sz="1800" dirty="0">
              <a:solidFill>
                <a:srgbClr val="006C31"/>
              </a:solidFill>
            </a:endParaRPr>
          </a:p>
        </p:txBody>
      </p:sp>
      <p:sp>
        <p:nvSpPr>
          <p:cNvPr id="19" name="テキスト ボックス 18">
            <a:extLst>
              <a:ext uri="{FF2B5EF4-FFF2-40B4-BE49-F238E27FC236}">
                <a16:creationId xmlns:a16="http://schemas.microsoft.com/office/drawing/2014/main" id="{D5BC9AEA-24DB-4B6B-BF8E-845BD9D026B7}"/>
              </a:ext>
            </a:extLst>
          </p:cNvPr>
          <p:cNvSpPr txBox="1"/>
          <p:nvPr/>
        </p:nvSpPr>
        <p:spPr>
          <a:xfrm>
            <a:off x="5663953" y="3356992"/>
            <a:ext cx="1298753" cy="369332"/>
          </a:xfrm>
          <a:prstGeom prst="rect">
            <a:avLst/>
          </a:prstGeom>
          <a:noFill/>
        </p:spPr>
        <p:txBody>
          <a:bodyPr wrap="square" rtlCol="0">
            <a:spAutoFit/>
          </a:bodyPr>
          <a:lstStyle/>
          <a:p>
            <a:r>
              <a:rPr kumimoji="1" lang="en-US" altLang="ja-JP" sz="1800" dirty="0">
                <a:solidFill>
                  <a:srgbClr val="006C31"/>
                </a:solidFill>
              </a:rPr>
              <a:t>P&lt;0.0001</a:t>
            </a:r>
            <a:endParaRPr kumimoji="1" lang="ja-JP" altLang="en-US" sz="1800" dirty="0">
              <a:solidFill>
                <a:srgbClr val="006C31"/>
              </a:solidFill>
            </a:endParaRPr>
          </a:p>
        </p:txBody>
      </p:sp>
      <p:sp>
        <p:nvSpPr>
          <p:cNvPr id="20" name="テキスト ボックス 19">
            <a:extLst>
              <a:ext uri="{FF2B5EF4-FFF2-40B4-BE49-F238E27FC236}">
                <a16:creationId xmlns:a16="http://schemas.microsoft.com/office/drawing/2014/main" id="{1294CA78-59CD-4D0A-9F5A-86CEAFB03BFE}"/>
              </a:ext>
            </a:extLst>
          </p:cNvPr>
          <p:cNvSpPr txBox="1"/>
          <p:nvPr/>
        </p:nvSpPr>
        <p:spPr>
          <a:xfrm>
            <a:off x="8397647" y="2357264"/>
            <a:ext cx="1152880" cy="369332"/>
          </a:xfrm>
          <a:prstGeom prst="rect">
            <a:avLst/>
          </a:prstGeom>
          <a:noFill/>
        </p:spPr>
        <p:txBody>
          <a:bodyPr wrap="square" rtlCol="0">
            <a:spAutoFit/>
          </a:bodyPr>
          <a:lstStyle/>
          <a:p>
            <a:r>
              <a:rPr kumimoji="1" lang="en-US" altLang="ja-JP" sz="1800" dirty="0">
                <a:solidFill>
                  <a:srgbClr val="006C31"/>
                </a:solidFill>
              </a:rPr>
              <a:t>P&lt;0.003</a:t>
            </a:r>
            <a:endParaRPr kumimoji="1" lang="ja-JP" altLang="en-US" sz="1800" dirty="0">
              <a:solidFill>
                <a:srgbClr val="006C31"/>
              </a:solidFill>
            </a:endParaRPr>
          </a:p>
        </p:txBody>
      </p:sp>
    </p:spTree>
    <p:extLst>
      <p:ext uri="{BB962C8B-B14F-4D97-AF65-F5344CB8AC3E}">
        <p14:creationId xmlns:p14="http://schemas.microsoft.com/office/powerpoint/2010/main" val="2999151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59E2E2A2-AC36-44DA-87EE-B1DB24950FD2}"/>
              </a:ext>
            </a:extLst>
          </p:cNvPr>
          <p:cNvGraphicFramePr>
            <a:graphicFrameLocks noGrp="1"/>
          </p:cNvGraphicFramePr>
          <p:nvPr>
            <p:ph idx="1"/>
          </p:nvPr>
        </p:nvGraphicFramePr>
        <p:xfrm>
          <a:off x="1113692" y="931986"/>
          <a:ext cx="10169769" cy="5046785"/>
        </p:xfrm>
        <a:graphic>
          <a:graphicData uri="http://schemas.openxmlformats.org/drawingml/2006/table">
            <a:tbl>
              <a:tblPr firstRow="1" bandRow="1">
                <a:tableStyleId>{5C22544A-7EE6-4342-B048-85BDC9FD1C3A}</a:tableStyleId>
              </a:tblPr>
              <a:tblGrid>
                <a:gridCol w="3389924">
                  <a:extLst>
                    <a:ext uri="{9D8B030D-6E8A-4147-A177-3AD203B41FA5}">
                      <a16:colId xmlns:a16="http://schemas.microsoft.com/office/drawing/2014/main" val="3221406984"/>
                    </a:ext>
                  </a:extLst>
                </a:gridCol>
                <a:gridCol w="4173737">
                  <a:extLst>
                    <a:ext uri="{9D8B030D-6E8A-4147-A177-3AD203B41FA5}">
                      <a16:colId xmlns:a16="http://schemas.microsoft.com/office/drawing/2014/main" val="2563960760"/>
                    </a:ext>
                  </a:extLst>
                </a:gridCol>
                <a:gridCol w="2606108">
                  <a:extLst>
                    <a:ext uri="{9D8B030D-6E8A-4147-A177-3AD203B41FA5}">
                      <a16:colId xmlns:a16="http://schemas.microsoft.com/office/drawing/2014/main" val="789166234"/>
                    </a:ext>
                  </a:extLst>
                </a:gridCol>
              </a:tblGrid>
              <a:tr h="1009357">
                <a:tc>
                  <a:txBody>
                    <a:bodyPr/>
                    <a:lstStyle/>
                    <a:p>
                      <a:pPr fontAlgn="base"/>
                      <a:r>
                        <a:rPr lang="ja-JP" altLang="en-US" sz="2400" b="1">
                          <a:effectLst/>
                          <a:latin typeface="ＭＳ Ｐゴシック" panose="020B0600070205080204" pitchFamily="50" charset="-128"/>
                          <a:ea typeface="ＭＳ Ｐゴシック" panose="020B0600070205080204" pitchFamily="50" charset="-128"/>
                        </a:rPr>
                        <a:t>遺伝子およびタンパク質</a:t>
                      </a:r>
                      <a:br>
                        <a:rPr lang="ja-JP" altLang="en-US" sz="2400" b="1">
                          <a:effectLst/>
                          <a:latin typeface="ＭＳ Ｐゴシック" panose="020B0600070205080204" pitchFamily="50" charset="-128"/>
                          <a:ea typeface="ＭＳ Ｐゴシック" panose="020B0600070205080204" pitchFamily="50" charset="-128"/>
                        </a:rPr>
                      </a:br>
                      <a:r>
                        <a:rPr lang="ja-JP" altLang="en-US" sz="2400" b="1">
                          <a:effectLst/>
                          <a:latin typeface="ＭＳ Ｐゴシック" panose="020B0600070205080204" pitchFamily="50" charset="-128"/>
                          <a:ea typeface="ＭＳ Ｐゴシック" panose="020B0600070205080204" pitchFamily="50" charset="-128"/>
                        </a:rPr>
                        <a:t>（ヒトの場合）</a:t>
                      </a:r>
                    </a:p>
                  </a:txBody>
                  <a:tcPr marL="95250" marR="95250" marT="63500" marB="63500" anchor="ctr"/>
                </a:tc>
                <a:tc>
                  <a:txBody>
                    <a:bodyPr/>
                    <a:lstStyle/>
                    <a:p>
                      <a:pPr fontAlgn="base"/>
                      <a:r>
                        <a:rPr lang="ja-JP" altLang="en-US" sz="2400" b="1">
                          <a:effectLst/>
                          <a:latin typeface="ＭＳ Ｐゴシック" panose="020B0600070205080204" pitchFamily="50" charset="-128"/>
                          <a:ea typeface="ＭＳ Ｐゴシック" panose="020B0600070205080204" pitchFamily="50" charset="-128"/>
                        </a:rPr>
                        <a:t>実験した生物と寿命の延び</a:t>
                      </a:r>
                    </a:p>
                  </a:txBody>
                  <a:tcPr marL="95250" marR="95250" marT="63500" marB="63500" anchor="ctr"/>
                </a:tc>
                <a:tc>
                  <a:txBody>
                    <a:bodyPr/>
                    <a:lstStyle/>
                    <a:p>
                      <a:pPr fontAlgn="base"/>
                      <a:r>
                        <a:rPr lang="ja-JP" altLang="en-US" sz="2400" b="1">
                          <a:effectLst/>
                          <a:latin typeface="ＭＳ Ｐゴシック" panose="020B0600070205080204" pitchFamily="50" charset="-128"/>
                          <a:ea typeface="ＭＳ Ｐゴシック" panose="020B0600070205080204" pitchFamily="50" charset="-128"/>
                        </a:rPr>
                        <a:t>遺伝子のタイプ</a:t>
                      </a:r>
                    </a:p>
                  </a:txBody>
                  <a:tcPr marL="95250" marR="95250" marT="63500" marB="63500" anchor="ctr"/>
                </a:tc>
                <a:extLst>
                  <a:ext uri="{0D108BD9-81ED-4DB2-BD59-A6C34878D82A}">
                    <a16:rowId xmlns:a16="http://schemas.microsoft.com/office/drawing/2014/main" val="1620957795"/>
                  </a:ext>
                </a:extLst>
              </a:tr>
              <a:tr h="1009357">
                <a:tc>
                  <a:txBody>
                    <a:bodyPr/>
                    <a:lstStyle/>
                    <a:p>
                      <a:pPr fontAlgn="base"/>
                      <a:r>
                        <a:rPr lang="en-US" sz="2400" b="1">
                          <a:effectLst/>
                          <a:latin typeface="ＭＳ Ｐゴシック" panose="020B0600070205080204" pitchFamily="50" charset="-128"/>
                          <a:ea typeface="ＭＳ Ｐゴシック" panose="020B0600070205080204" pitchFamily="50" charset="-128"/>
                        </a:rPr>
                        <a:t>Sir2(SIRT1)</a:t>
                      </a:r>
                    </a:p>
                  </a:txBody>
                  <a:tcPr marL="95250" marR="95250" marT="63500" marB="63500" anchor="ctr"/>
                </a:tc>
                <a:tc>
                  <a:txBody>
                    <a:bodyPr/>
                    <a:lstStyle/>
                    <a:p>
                      <a:pPr fontAlgn="base"/>
                      <a:r>
                        <a:rPr lang="ja-JP" altLang="en-US" sz="2400" b="1" baseline="0" dirty="0">
                          <a:effectLst/>
                          <a:latin typeface="ＭＳ Ｐゴシック" panose="020B0600070205080204" pitchFamily="50" charset="-128"/>
                          <a:ea typeface="ＭＳ Ｐゴシック" panose="020B0600070205080204" pitchFamily="50" charset="-128"/>
                        </a:rPr>
                        <a:t>酵母菌、線虫、</a:t>
                      </a:r>
                      <a:br>
                        <a:rPr lang="ja-JP" altLang="en-US" sz="2400" b="1" baseline="0" dirty="0">
                          <a:effectLst/>
                          <a:latin typeface="ＭＳ Ｐゴシック" panose="020B0600070205080204" pitchFamily="50" charset="-128"/>
                          <a:ea typeface="ＭＳ Ｐゴシック" panose="020B0600070205080204" pitchFamily="50" charset="-128"/>
                        </a:rPr>
                      </a:br>
                      <a:r>
                        <a:rPr lang="ja-JP" altLang="en-US" sz="2400" b="1" baseline="0" dirty="0">
                          <a:effectLst/>
                          <a:latin typeface="ＭＳ Ｐゴシック" panose="020B0600070205080204" pitchFamily="50" charset="-128"/>
                          <a:ea typeface="ＭＳ Ｐゴシック" panose="020B0600070205080204" pitchFamily="50" charset="-128"/>
                        </a:rPr>
                        <a:t>ショウジョウバエで</a:t>
                      </a:r>
                      <a:r>
                        <a:rPr lang="en-US" altLang="ja-JP" sz="2400" b="1" baseline="0" dirty="0">
                          <a:effectLst/>
                          <a:latin typeface="ＭＳ Ｐゴシック" panose="020B0600070205080204" pitchFamily="50" charset="-128"/>
                          <a:ea typeface="ＭＳ Ｐゴシック" panose="020B0600070205080204" pitchFamily="50" charset="-128"/>
                        </a:rPr>
                        <a:t>30%</a:t>
                      </a:r>
                    </a:p>
                  </a:txBody>
                  <a:tcPr marL="95250" marR="95250" marT="63500" marB="63500" anchor="ctr"/>
                </a:tc>
                <a:tc>
                  <a:txBody>
                    <a:bodyPr/>
                    <a:lstStyle/>
                    <a:p>
                      <a:pPr fontAlgn="base"/>
                      <a:r>
                        <a:rPr lang="ja-JP" altLang="en-US" sz="2400" b="1" baseline="0">
                          <a:effectLst/>
                          <a:latin typeface="ＭＳ Ｐゴシック" panose="020B0600070205080204" pitchFamily="50" charset="-128"/>
                          <a:ea typeface="ＭＳ Ｐゴシック" panose="020B0600070205080204" pitchFamily="50" charset="-128"/>
                        </a:rPr>
                        <a:t>長寿遺伝子</a:t>
                      </a:r>
                      <a:endParaRPr lang="ja-JP" altLang="en-US" sz="2400" b="1" baseline="0" dirty="0">
                        <a:effectLst/>
                        <a:latin typeface="ＭＳ Ｐゴシック" panose="020B0600070205080204" pitchFamily="50" charset="-128"/>
                        <a:ea typeface="ＭＳ Ｐゴシック" panose="020B0600070205080204" pitchFamily="50" charset="-128"/>
                      </a:endParaRPr>
                    </a:p>
                  </a:txBody>
                  <a:tcPr marL="95250" marR="95250" marT="63500" marB="63500" anchor="ctr"/>
                </a:tc>
                <a:extLst>
                  <a:ext uri="{0D108BD9-81ED-4DB2-BD59-A6C34878D82A}">
                    <a16:rowId xmlns:a16="http://schemas.microsoft.com/office/drawing/2014/main" val="2891918959"/>
                  </a:ext>
                </a:extLst>
              </a:tr>
              <a:tr h="1009357">
                <a:tc>
                  <a:txBody>
                    <a:bodyPr/>
                    <a:lstStyle/>
                    <a:p>
                      <a:pPr fontAlgn="base"/>
                      <a:r>
                        <a:rPr lang="en-US" sz="2400" b="1">
                          <a:effectLst/>
                          <a:latin typeface="ＭＳ Ｐゴシック" panose="020B0600070205080204" pitchFamily="50" charset="-128"/>
                          <a:ea typeface="ＭＳ Ｐゴシック" panose="020B0600070205080204" pitchFamily="50" charset="-128"/>
                        </a:rPr>
                        <a:t>Amp-1(AMPK)</a:t>
                      </a:r>
                      <a:endParaRPr lang="en-US" sz="2400" b="1" dirty="0">
                        <a:effectLst/>
                        <a:latin typeface="ＭＳ Ｐゴシック" panose="020B0600070205080204" pitchFamily="50" charset="-128"/>
                        <a:ea typeface="ＭＳ Ｐゴシック" panose="020B0600070205080204" pitchFamily="50" charset="-128"/>
                      </a:endParaRPr>
                    </a:p>
                  </a:txBody>
                  <a:tcPr marL="95250" marR="95250" marT="63500" marB="63500" anchor="ctr"/>
                </a:tc>
                <a:tc>
                  <a:txBody>
                    <a:bodyPr/>
                    <a:lstStyle/>
                    <a:p>
                      <a:pPr fontAlgn="base"/>
                      <a:r>
                        <a:rPr lang="ja-JP" altLang="en-US" sz="2400" b="1" baseline="0">
                          <a:effectLst/>
                          <a:latin typeface="ＭＳ Ｐゴシック" panose="020B0600070205080204" pitchFamily="50" charset="-128"/>
                          <a:ea typeface="ＭＳ Ｐゴシック" panose="020B0600070205080204" pitchFamily="50" charset="-128"/>
                        </a:rPr>
                        <a:t>線虫で</a:t>
                      </a:r>
                      <a:r>
                        <a:rPr lang="en-US" altLang="ja-JP" sz="2400" b="1" baseline="0">
                          <a:effectLst/>
                          <a:latin typeface="ＭＳ Ｐゴシック" panose="020B0600070205080204" pitchFamily="50" charset="-128"/>
                          <a:ea typeface="ＭＳ Ｐゴシック" panose="020B0600070205080204" pitchFamily="50" charset="-128"/>
                        </a:rPr>
                        <a:t>10%</a:t>
                      </a:r>
                    </a:p>
                  </a:txBody>
                  <a:tcPr marL="95250" marR="95250" marT="63500" marB="63500" anchor="ctr"/>
                </a:tc>
                <a:tc>
                  <a:txBody>
                    <a:bodyPr/>
                    <a:lstStyle/>
                    <a:p>
                      <a:pPr fontAlgn="base"/>
                      <a:r>
                        <a:rPr lang="ja-JP" altLang="en-US" sz="2400" b="1" baseline="0">
                          <a:effectLst/>
                          <a:latin typeface="ＭＳ Ｐゴシック" panose="020B0600070205080204" pitchFamily="50" charset="-128"/>
                          <a:ea typeface="ＭＳ Ｐゴシック" panose="020B0600070205080204" pitchFamily="50" charset="-128"/>
                        </a:rPr>
                        <a:t>長寿遺伝子</a:t>
                      </a:r>
                      <a:endParaRPr lang="ja-JP" altLang="en-US" sz="2400" b="1" baseline="0" dirty="0">
                        <a:effectLst/>
                        <a:latin typeface="ＭＳ Ｐゴシック" panose="020B0600070205080204" pitchFamily="50" charset="-128"/>
                        <a:ea typeface="ＭＳ Ｐゴシック" panose="020B0600070205080204" pitchFamily="50" charset="-128"/>
                      </a:endParaRPr>
                    </a:p>
                  </a:txBody>
                  <a:tcPr marL="95250" marR="95250" marT="63500" marB="63500" anchor="ctr"/>
                </a:tc>
                <a:extLst>
                  <a:ext uri="{0D108BD9-81ED-4DB2-BD59-A6C34878D82A}">
                    <a16:rowId xmlns:a16="http://schemas.microsoft.com/office/drawing/2014/main" val="3262845263"/>
                  </a:ext>
                </a:extLst>
              </a:tr>
              <a:tr h="1009357">
                <a:tc>
                  <a:txBody>
                    <a:bodyPr/>
                    <a:lstStyle/>
                    <a:p>
                      <a:pPr fontAlgn="base"/>
                      <a:r>
                        <a:rPr lang="en-US" sz="2400" b="1">
                          <a:effectLst/>
                          <a:latin typeface="ＭＳ Ｐゴシック" panose="020B0600070205080204" pitchFamily="50" charset="-128"/>
                          <a:ea typeface="ＭＳ Ｐゴシック" panose="020B0600070205080204" pitchFamily="50" charset="-128"/>
                        </a:rPr>
                        <a:t>Daf2(</a:t>
                      </a:r>
                      <a:r>
                        <a:rPr lang="ja-JP" altLang="en-US" sz="2400" b="1">
                          <a:effectLst/>
                          <a:latin typeface="ＭＳ Ｐゴシック" panose="020B0600070205080204" pitchFamily="50" charset="-128"/>
                          <a:ea typeface="ＭＳ Ｐゴシック" panose="020B0600070205080204" pitchFamily="50" charset="-128"/>
                        </a:rPr>
                        <a:t>インスリン</a:t>
                      </a:r>
                      <a:r>
                        <a:rPr lang="en-US" altLang="ja-JP" sz="2400" b="1">
                          <a:effectLst/>
                          <a:latin typeface="ＭＳ Ｐゴシック" panose="020B0600070205080204" pitchFamily="50" charset="-128"/>
                          <a:ea typeface="ＭＳ Ｐゴシック" panose="020B0600070205080204" pitchFamily="50" charset="-128"/>
                        </a:rPr>
                        <a:t>/IGF-R)</a:t>
                      </a:r>
                      <a:endParaRPr lang="en-US" sz="2400" b="1" dirty="0">
                        <a:effectLst/>
                        <a:latin typeface="ＭＳ Ｐゴシック" panose="020B0600070205080204" pitchFamily="50" charset="-128"/>
                        <a:ea typeface="ＭＳ Ｐゴシック" panose="020B0600070205080204" pitchFamily="50" charset="-128"/>
                      </a:endParaRPr>
                    </a:p>
                  </a:txBody>
                  <a:tcPr marL="95250" marR="95250" marT="63500" marB="63500" anchor="ctr">
                    <a:solidFill>
                      <a:schemeClr val="accent2">
                        <a:lumMod val="40000"/>
                        <a:lumOff val="60000"/>
                      </a:schemeClr>
                    </a:solidFill>
                  </a:tcPr>
                </a:tc>
                <a:tc>
                  <a:txBody>
                    <a:bodyPr/>
                    <a:lstStyle/>
                    <a:p>
                      <a:pPr fontAlgn="base"/>
                      <a:r>
                        <a:rPr lang="ja-JP" altLang="en-US" sz="2400" b="1" baseline="0">
                          <a:effectLst/>
                          <a:latin typeface="ＭＳ Ｐゴシック" panose="020B0600070205080204" pitchFamily="50" charset="-128"/>
                          <a:ea typeface="ＭＳ Ｐゴシック" panose="020B0600070205080204" pitchFamily="50" charset="-128"/>
                        </a:rPr>
                        <a:t>線虫、ショウジョウバエ</a:t>
                      </a:r>
                      <a:br>
                        <a:rPr lang="ja-JP" altLang="en-US" sz="2400" b="1" baseline="0">
                          <a:effectLst/>
                          <a:latin typeface="ＭＳ Ｐゴシック" panose="020B0600070205080204" pitchFamily="50" charset="-128"/>
                          <a:ea typeface="ＭＳ Ｐゴシック" panose="020B0600070205080204" pitchFamily="50" charset="-128"/>
                        </a:rPr>
                      </a:br>
                      <a:r>
                        <a:rPr lang="ja-JP" altLang="en-US" sz="2400" b="1" baseline="0">
                          <a:effectLst/>
                          <a:latin typeface="ＭＳ Ｐゴシック" panose="020B0600070205080204" pitchFamily="50" charset="-128"/>
                          <a:ea typeface="ＭＳ Ｐゴシック" panose="020B0600070205080204" pitchFamily="50" charset="-128"/>
                        </a:rPr>
                        <a:t>マウスで</a:t>
                      </a:r>
                      <a:r>
                        <a:rPr lang="en-US" altLang="ja-JP" sz="2400" b="1" baseline="0">
                          <a:effectLst/>
                          <a:latin typeface="ＭＳ Ｐゴシック" panose="020B0600070205080204" pitchFamily="50" charset="-128"/>
                          <a:ea typeface="ＭＳ Ｐゴシック" panose="020B0600070205080204" pitchFamily="50" charset="-128"/>
                        </a:rPr>
                        <a:t>200%</a:t>
                      </a:r>
                    </a:p>
                  </a:txBody>
                  <a:tcPr marL="95250" marR="95250" marT="63500" marB="63500" anchor="ctr">
                    <a:solidFill>
                      <a:schemeClr val="accent2">
                        <a:lumMod val="40000"/>
                        <a:lumOff val="60000"/>
                      </a:schemeClr>
                    </a:solidFill>
                  </a:tcPr>
                </a:tc>
                <a:tc>
                  <a:txBody>
                    <a:bodyPr/>
                    <a:lstStyle/>
                    <a:p>
                      <a:pPr fontAlgn="base"/>
                      <a:r>
                        <a:rPr lang="zh-TW" altLang="en-US" sz="2400" b="1" baseline="0">
                          <a:effectLst/>
                          <a:latin typeface="ＭＳ Ｐゴシック" panose="020B0600070205080204" pitchFamily="50" charset="-128"/>
                          <a:ea typeface="ＭＳ Ｐゴシック" panose="020B0600070205080204" pitchFamily="50" charset="-128"/>
                        </a:rPr>
                        <a:t>長寿抑制遺伝子</a:t>
                      </a:r>
                      <a:endParaRPr lang="zh-TW" altLang="en-US" sz="2400" b="1" baseline="0" dirty="0">
                        <a:effectLst/>
                        <a:latin typeface="ＭＳ Ｐゴシック" panose="020B0600070205080204" pitchFamily="50" charset="-128"/>
                        <a:ea typeface="ＭＳ Ｐゴシック" panose="020B0600070205080204" pitchFamily="50" charset="-128"/>
                      </a:endParaRPr>
                    </a:p>
                  </a:txBody>
                  <a:tcPr marL="95250" marR="95250" marT="63500" marB="63500" anchor="ctr">
                    <a:solidFill>
                      <a:schemeClr val="accent2">
                        <a:lumMod val="40000"/>
                        <a:lumOff val="60000"/>
                      </a:schemeClr>
                    </a:solidFill>
                  </a:tcPr>
                </a:tc>
                <a:extLst>
                  <a:ext uri="{0D108BD9-81ED-4DB2-BD59-A6C34878D82A}">
                    <a16:rowId xmlns:a16="http://schemas.microsoft.com/office/drawing/2014/main" val="892133869"/>
                  </a:ext>
                </a:extLst>
              </a:tr>
              <a:tr h="1009357">
                <a:tc>
                  <a:txBody>
                    <a:bodyPr/>
                    <a:lstStyle/>
                    <a:p>
                      <a:pPr fontAlgn="base"/>
                      <a:r>
                        <a:rPr lang="en-US" sz="2400" b="1">
                          <a:effectLst/>
                          <a:latin typeface="ＭＳ Ｐゴシック" panose="020B0600070205080204" pitchFamily="50" charset="-128"/>
                          <a:ea typeface="ＭＳ Ｐゴシック" panose="020B0600070205080204" pitchFamily="50" charset="-128"/>
                        </a:rPr>
                        <a:t>mTOR</a:t>
                      </a:r>
                    </a:p>
                  </a:txBody>
                  <a:tcPr marL="95250" marR="95250" marT="63500" marB="63500" anchor="ctr">
                    <a:solidFill>
                      <a:schemeClr val="accent2">
                        <a:lumMod val="20000"/>
                        <a:lumOff val="80000"/>
                      </a:schemeClr>
                    </a:solidFill>
                  </a:tcPr>
                </a:tc>
                <a:tc>
                  <a:txBody>
                    <a:bodyPr/>
                    <a:lstStyle/>
                    <a:p>
                      <a:pPr fontAlgn="base"/>
                      <a:r>
                        <a:rPr lang="ja-JP" altLang="en-US" sz="2400" b="1" baseline="0">
                          <a:effectLst/>
                          <a:latin typeface="ＭＳ Ｐゴシック" panose="020B0600070205080204" pitchFamily="50" charset="-128"/>
                          <a:ea typeface="ＭＳ Ｐゴシック" panose="020B0600070205080204" pitchFamily="50" charset="-128"/>
                        </a:rPr>
                        <a:t>酵母菌、線虫、</a:t>
                      </a:r>
                      <a:br>
                        <a:rPr lang="ja-JP" altLang="en-US" sz="2400" b="1" baseline="0">
                          <a:effectLst/>
                          <a:latin typeface="ＭＳ Ｐゴシック" panose="020B0600070205080204" pitchFamily="50" charset="-128"/>
                          <a:ea typeface="ＭＳ Ｐゴシック" panose="020B0600070205080204" pitchFamily="50" charset="-128"/>
                        </a:rPr>
                      </a:br>
                      <a:r>
                        <a:rPr lang="ja-JP" altLang="en-US" sz="2400" b="1" baseline="0">
                          <a:effectLst/>
                          <a:latin typeface="ＭＳ Ｐゴシック" panose="020B0600070205080204" pitchFamily="50" charset="-128"/>
                          <a:ea typeface="ＭＳ Ｐゴシック" panose="020B0600070205080204" pitchFamily="50" charset="-128"/>
                        </a:rPr>
                        <a:t>ショウジョウバエで</a:t>
                      </a:r>
                      <a:r>
                        <a:rPr lang="en-US" altLang="ja-JP" sz="2400" b="1" baseline="0">
                          <a:effectLst/>
                          <a:latin typeface="ＭＳ Ｐゴシック" panose="020B0600070205080204" pitchFamily="50" charset="-128"/>
                          <a:ea typeface="ＭＳ Ｐゴシック" panose="020B0600070205080204" pitchFamily="50" charset="-128"/>
                        </a:rPr>
                        <a:t>30〜250%</a:t>
                      </a:r>
                    </a:p>
                  </a:txBody>
                  <a:tcPr marL="95250" marR="95250" marT="63500" marB="63500" anchor="ctr">
                    <a:solidFill>
                      <a:schemeClr val="accent2">
                        <a:lumMod val="20000"/>
                        <a:lumOff val="80000"/>
                      </a:schemeClr>
                    </a:solidFill>
                  </a:tcPr>
                </a:tc>
                <a:tc>
                  <a:txBody>
                    <a:bodyPr/>
                    <a:lstStyle/>
                    <a:p>
                      <a:pPr fontAlgn="base"/>
                      <a:r>
                        <a:rPr lang="zh-TW" altLang="en-US" sz="2400" b="1" baseline="0" dirty="0">
                          <a:effectLst/>
                          <a:latin typeface="ＭＳ Ｐゴシック" panose="020B0600070205080204" pitchFamily="50" charset="-128"/>
                          <a:ea typeface="ＭＳ Ｐゴシック" panose="020B0600070205080204" pitchFamily="50" charset="-128"/>
                        </a:rPr>
                        <a:t>長寿抑制遺伝子</a:t>
                      </a:r>
                    </a:p>
                  </a:txBody>
                  <a:tcPr marL="95250" marR="95250" marT="63500" marB="63500" anchor="ctr">
                    <a:solidFill>
                      <a:schemeClr val="accent2">
                        <a:lumMod val="20000"/>
                        <a:lumOff val="80000"/>
                      </a:schemeClr>
                    </a:solidFill>
                  </a:tcPr>
                </a:tc>
                <a:extLst>
                  <a:ext uri="{0D108BD9-81ED-4DB2-BD59-A6C34878D82A}">
                    <a16:rowId xmlns:a16="http://schemas.microsoft.com/office/drawing/2014/main" val="4292927225"/>
                  </a:ext>
                </a:extLst>
              </a:tr>
            </a:tbl>
          </a:graphicData>
        </a:graphic>
      </p:graphicFrame>
      <p:sp>
        <p:nvSpPr>
          <p:cNvPr id="3" name="タイトル 2">
            <a:extLst>
              <a:ext uri="{FF2B5EF4-FFF2-40B4-BE49-F238E27FC236}">
                <a16:creationId xmlns:a16="http://schemas.microsoft.com/office/drawing/2014/main" id="{89E8D697-39A1-439B-87B6-1BE65F1E8966}"/>
              </a:ext>
            </a:extLst>
          </p:cNvPr>
          <p:cNvSpPr>
            <a:spLocks noGrp="1"/>
          </p:cNvSpPr>
          <p:nvPr>
            <p:ph type="title"/>
          </p:nvPr>
        </p:nvSpPr>
        <p:spPr>
          <a:xfrm>
            <a:off x="1981200" y="274638"/>
            <a:ext cx="8229600" cy="490066"/>
          </a:xfrm>
        </p:spPr>
        <p:txBody>
          <a:bodyPr>
            <a:noAutofit/>
          </a:bodyPr>
          <a:lstStyle/>
          <a:p>
            <a:pPr algn="ctr"/>
            <a:r>
              <a:rPr lang="ja-JP" altLang="en-US" dirty="0">
                <a:solidFill>
                  <a:srgbClr val="000000"/>
                </a:solidFill>
                <a:latin typeface="ＭＳ Ｐゴシック" panose="020B0600070205080204" pitchFamily="50" charset="-128"/>
                <a:ea typeface="ＭＳ Ｐゴシック" panose="020B0600070205080204" pitchFamily="50" charset="-128"/>
              </a:rPr>
              <a:t>寿命に関係する遺伝子</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2" name="Rectangle 1">
            <a:extLst>
              <a:ext uri="{FF2B5EF4-FFF2-40B4-BE49-F238E27FC236}">
                <a16:creationId xmlns:a16="http://schemas.microsoft.com/office/drawing/2014/main" id="{5EAEA823-623B-D15B-943D-4F8B2AC05EAD}"/>
              </a:ext>
            </a:extLst>
          </p:cNvPr>
          <p:cNvSpPr>
            <a:spLocks noChangeArrowheads="1"/>
          </p:cNvSpPr>
          <p:nvPr/>
        </p:nvSpPr>
        <p:spPr bwMode="auto">
          <a:xfrm>
            <a:off x="1994279" y="6340722"/>
            <a:ext cx="842493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ja-JP" sz="1200" b="1" i="1" dirty="0">
                <a:latin typeface="ＭＳ Ｐゴシック" panose="020B0600070205080204" pitchFamily="50" charset="-128"/>
                <a:ea typeface="ＭＳ Ｐゴシック" panose="020B0600070205080204" pitchFamily="50" charset="-128"/>
              </a:rPr>
              <a:t>Genetics 1988.118 (1), 75-86 </a:t>
            </a:r>
            <a:r>
              <a:rPr lang="ja-JP" altLang="en-US" sz="1200" b="1" i="1" dirty="0">
                <a:latin typeface="ＭＳ Ｐゴシック" panose="020B0600070205080204" pitchFamily="50" charset="-128"/>
                <a:ea typeface="ＭＳ Ｐゴシック" panose="020B0600070205080204" pitchFamily="50" charset="-128"/>
              </a:rPr>
              <a:t>、</a:t>
            </a:r>
            <a:r>
              <a:rPr kumimoji="0" lang="ja-JP" altLang="ja-JP" sz="1200" b="1" i="1" dirty="0">
                <a:latin typeface="ＭＳ Ｐゴシック" panose="020B0600070205080204" pitchFamily="50" charset="-128"/>
                <a:ea typeface="ＭＳ Ｐゴシック" panose="020B0600070205080204" pitchFamily="50" charset="-128"/>
              </a:rPr>
              <a:t>Genes &amp; Dev.</a:t>
            </a:r>
            <a:r>
              <a:rPr kumimoji="0" lang="ja-JP" altLang="ja-JP" sz="1200" b="1" i="1" dirty="0">
                <a:latin typeface="ＭＳ Ｐゴシック" panose="020B0600070205080204" pitchFamily="50" charset="-128"/>
                <a:ea typeface="ＭＳ Ｐゴシック" panose="020B0600070205080204" pitchFamily="50" charset="-128"/>
                <a:cs typeface="Lucida Sans Unicode" panose="020B0602030504020204" pitchFamily="34" charset="0"/>
              </a:rPr>
              <a:t> 1999. 13: 2570-2580</a:t>
            </a:r>
            <a:r>
              <a:rPr kumimoji="0" lang="ja-JP" altLang="en-US" sz="1200" b="1" i="1" dirty="0">
                <a:latin typeface="ＭＳ Ｐゴシック" panose="020B0600070205080204" pitchFamily="50" charset="-128"/>
                <a:ea typeface="ＭＳ Ｐゴシック" panose="020B0600070205080204" pitchFamily="50" charset="-128"/>
                <a:cs typeface="Lucida Sans Unicode" panose="020B0602030504020204" pitchFamily="34" charset="0"/>
              </a:rPr>
              <a:t>、</a:t>
            </a:r>
            <a:r>
              <a:rPr lang="en-US" altLang="ja-JP" sz="1200" b="1" i="1" dirty="0">
                <a:latin typeface="ＭＳ Ｐゴシック" panose="020B0600070205080204" pitchFamily="50" charset="-128"/>
                <a:ea typeface="ＭＳ Ｐゴシック" panose="020B0600070205080204" pitchFamily="50" charset="-128"/>
              </a:rPr>
              <a:t>Nature. 2000.403:795–800</a:t>
            </a:r>
            <a:r>
              <a:rPr lang="ja-JP" altLang="en-US" sz="1200" b="1" i="1" dirty="0">
                <a:latin typeface="ＭＳ Ｐゴシック" panose="020B0600070205080204" pitchFamily="50" charset="-128"/>
                <a:ea typeface="ＭＳ Ｐゴシック" panose="020B0600070205080204" pitchFamily="50" charset="-128"/>
              </a:rPr>
              <a:t>、</a:t>
            </a:r>
            <a:r>
              <a:rPr kumimoji="0" lang="en-US" altLang="ja-JP" sz="1200" b="1" i="1" dirty="0">
                <a:latin typeface="ＭＳ Ｐゴシック" panose="020B0600070205080204" pitchFamily="50" charset="-128"/>
                <a:ea typeface="ＭＳ Ｐゴシック" panose="020B0600070205080204" pitchFamily="50" charset="-128"/>
              </a:rPr>
              <a:t> Nature 1993.</a:t>
            </a:r>
            <a:r>
              <a:rPr kumimoji="0" lang="ja-JP" altLang="ja-JP" sz="1200" b="1" i="1" dirty="0">
                <a:latin typeface="ＭＳ Ｐゴシック" panose="020B0600070205080204" pitchFamily="50" charset="-128"/>
                <a:ea typeface="ＭＳ Ｐゴシック" panose="020B0600070205080204" pitchFamily="50" charset="-128"/>
              </a:rPr>
              <a:t>366(6454):461-4 </a:t>
            </a:r>
            <a:endParaRPr lang="ja-JP" altLang="en-US" sz="1200" b="1" i="1" dirty="0">
              <a:latin typeface="ＭＳ Ｐゴシック" panose="020B0600070205080204" pitchFamily="50" charset="-128"/>
              <a:ea typeface="ＭＳ Ｐゴシック" panose="020B0600070205080204" pitchFamily="50" charset="-128"/>
            </a:endParaRPr>
          </a:p>
          <a:p>
            <a:pPr>
              <a:defRPr/>
            </a:pPr>
            <a:r>
              <a:rPr kumimoji="0" lang="ja-JP" altLang="ja-JP" sz="1400" dirty="0">
                <a:solidFill>
                  <a:prstClr val="black"/>
                </a:solidFill>
                <a:ea typeface="ＭＳ Ｐゴシック" panose="020B0600070205080204" pitchFamily="50" charset="-128"/>
              </a:rPr>
              <a:t> </a:t>
            </a:r>
          </a:p>
        </p:txBody>
      </p:sp>
    </p:spTree>
    <p:extLst>
      <p:ext uri="{BB962C8B-B14F-4D97-AF65-F5344CB8AC3E}">
        <p14:creationId xmlns:p14="http://schemas.microsoft.com/office/powerpoint/2010/main" val="4214699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AAF53880-42F4-4774-862F-D10A6A8B2AF2}"/>
              </a:ext>
            </a:extLst>
          </p:cNvPr>
          <p:cNvSpPr>
            <a:spLocks noGrp="1"/>
          </p:cNvSpPr>
          <p:nvPr>
            <p:ph type="body" sz="quarter" idx="13"/>
          </p:nvPr>
        </p:nvSpPr>
        <p:spPr>
          <a:xfrm>
            <a:off x="7194098" y="5974100"/>
            <a:ext cx="3315911" cy="335220"/>
          </a:xfrm>
        </p:spPr>
        <p:txBody>
          <a:bodyPr/>
          <a:lstStyle/>
          <a:p>
            <a:r>
              <a:rPr lang="en-US" altLang="ja-JP" sz="825" b="1" i="1" u="sng" kern="0" dirty="0">
                <a:solidFill>
                  <a:srgbClr val="FF8119"/>
                </a:solidFill>
                <a:uFill>
                  <a:solidFill>
                    <a:schemeClr val="bg1"/>
                  </a:solidFill>
                </a:uFill>
                <a:latin typeface="ＭＳ Ｐゴシック" panose="020B0600070205080204" pitchFamily="50" charset="-128"/>
                <a:ea typeface="ＭＳ Ｐゴシック" panose="020B0600070205080204" pitchFamily="50" charset="-128"/>
                <a:cs typeface="Times New Roman" panose="02020603050405020304" pitchFamily="18" charset="0"/>
                <a:hlinkClick r:id="rId2">
                  <a:extLst>
                    <a:ext uri="{A12FA001-AC4F-418D-AE19-62706E023703}">
                      <ahyp:hlinkClr xmlns:ahyp="http://schemas.microsoft.com/office/drawing/2018/hyperlinkcolor" val="tx"/>
                    </a:ext>
                  </a:extLst>
                </a:hlinkClick>
              </a:rPr>
              <a:t> </a:t>
            </a:r>
            <a:r>
              <a:rPr lang="en-US" altLang="ja-JP" sz="825" b="1" i="1" u="sng" kern="0" dirty="0" err="1">
                <a:uFill>
                  <a:solidFill>
                    <a:schemeClr val="bg1"/>
                  </a:solidFill>
                </a:uFill>
                <a:latin typeface="ＭＳ Ｐゴシック" panose="020B0600070205080204" pitchFamily="50" charset="-128"/>
                <a:ea typeface="ＭＳ Ｐゴシック" panose="020B0600070205080204" pitchFamily="50" charset="-128"/>
                <a:cs typeface="Times New Roman" panose="02020603050405020304" pitchFamily="18" charset="0"/>
                <a:hlinkClick r:id="rId2">
                  <a:extLst>
                    <a:ext uri="{A12FA001-AC4F-418D-AE19-62706E023703}">
                      <ahyp:hlinkClr xmlns:ahyp="http://schemas.microsoft.com/office/drawing/2018/hyperlinkcolor" val="tx"/>
                    </a:ext>
                  </a:extLst>
                </a:hlinkClick>
              </a:rPr>
              <a:t>Watroba</a:t>
            </a:r>
            <a:r>
              <a:rPr lang="en-US" altLang="ja-JP" sz="825" b="1" i="1" u="sng" kern="0" dirty="0">
                <a:uFill>
                  <a:solidFill>
                    <a:schemeClr val="bg1"/>
                  </a:solidFill>
                </a:uFill>
                <a:latin typeface="ＭＳ Ｐゴシック" panose="020B0600070205080204" pitchFamily="50" charset="-128"/>
                <a:ea typeface="ＭＳ Ｐゴシック" panose="020B0600070205080204" pitchFamily="50" charset="-128"/>
                <a:cs typeface="Times New Roman" panose="02020603050405020304" pitchFamily="18" charset="0"/>
              </a:rPr>
              <a:t> M et al. </a:t>
            </a:r>
            <a:r>
              <a:rPr lang="en-US" altLang="ja-JP" sz="825" b="1" i="1" kern="0" baseline="30000" dirty="0">
                <a:uFill>
                  <a:solidFill>
                    <a:schemeClr val="bg1"/>
                  </a:solidFill>
                </a:uFill>
                <a:latin typeface="ＭＳ Ｐゴシック" panose="020B0600070205080204" pitchFamily="50" charset="-128"/>
                <a:ea typeface="ＭＳ Ｐゴシック" panose="020B0600070205080204" pitchFamily="50" charset="-128"/>
              </a:rPr>
              <a:t> </a:t>
            </a:r>
            <a:r>
              <a:rPr lang="en-US" altLang="ja-JP" sz="825" b="1" i="1" u="sng" kern="0" dirty="0">
                <a:uFill>
                  <a:solidFill>
                    <a:schemeClr val="bg1"/>
                  </a:solidFill>
                </a:uFill>
                <a:latin typeface="ＭＳ Ｐゴシック" panose="020B0600070205080204" pitchFamily="50" charset="-128"/>
                <a:ea typeface="ＭＳ Ｐゴシック" panose="020B0600070205080204" pitchFamily="50" charset="-128"/>
                <a:hlinkClick r:id="rId3">
                  <a:extLst>
                    <a:ext uri="{A12FA001-AC4F-418D-AE19-62706E023703}">
                      <ahyp:hlinkClr xmlns:ahyp="http://schemas.microsoft.com/office/drawing/2018/hyperlinkcolor" val="tx"/>
                    </a:ext>
                  </a:extLst>
                </a:hlinkClick>
              </a:rPr>
              <a:t>Front Physiol.</a:t>
            </a:r>
            <a:r>
              <a:rPr lang="en-US" altLang="ja-JP" sz="825" b="1" i="1" kern="0" dirty="0">
                <a:uFill>
                  <a:solidFill>
                    <a:schemeClr val="bg1"/>
                  </a:solidFill>
                </a:uFill>
                <a:latin typeface="ＭＳ Ｐゴシック" panose="020B0600070205080204" pitchFamily="50" charset="-128"/>
                <a:ea typeface="ＭＳ Ｐゴシック" panose="020B0600070205080204" pitchFamily="50" charset="-128"/>
              </a:rPr>
              <a:t> 2021; 12.</a:t>
            </a:r>
            <a:endParaRPr lang="ja-JP" altLang="en-US" sz="825" b="1" i="1" dirty="0">
              <a:uFill>
                <a:solidFill>
                  <a:schemeClr val="bg1"/>
                </a:solidFill>
              </a:uFill>
              <a:latin typeface="ＭＳ Ｐゴシック" panose="020B0600070205080204" pitchFamily="50" charset="-128"/>
              <a:ea typeface="ＭＳ Ｐゴシック" panose="020B0600070205080204" pitchFamily="50" charset="-128"/>
            </a:endParaRPr>
          </a:p>
        </p:txBody>
      </p:sp>
      <p:pic>
        <p:nvPicPr>
          <p:cNvPr id="6" name="図 5" descr="ダイアグラム&#10;&#10;自動的に生成された説明">
            <a:extLst>
              <a:ext uri="{FF2B5EF4-FFF2-40B4-BE49-F238E27FC236}">
                <a16:creationId xmlns:a16="http://schemas.microsoft.com/office/drawing/2014/main" id="{962FA60F-C414-4E8A-8BF6-A0A1CA973B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0269" y="1462277"/>
            <a:ext cx="5881153" cy="4543646"/>
          </a:xfrm>
          <a:prstGeom prst="rect">
            <a:avLst/>
          </a:prstGeom>
          <a:noFill/>
          <a:ln>
            <a:noFill/>
          </a:ln>
        </p:spPr>
      </p:pic>
      <p:sp>
        <p:nvSpPr>
          <p:cNvPr id="2" name="楕円 1">
            <a:extLst>
              <a:ext uri="{FF2B5EF4-FFF2-40B4-BE49-F238E27FC236}">
                <a16:creationId xmlns:a16="http://schemas.microsoft.com/office/drawing/2014/main" id="{EA89A767-2100-7001-F4C0-254D7B1E01A8}"/>
              </a:ext>
            </a:extLst>
          </p:cNvPr>
          <p:cNvSpPr/>
          <p:nvPr/>
        </p:nvSpPr>
        <p:spPr>
          <a:xfrm>
            <a:off x="2066895" y="1462278"/>
            <a:ext cx="1166884" cy="76716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350" b="1" dirty="0"/>
              <a:t>SGLT2i</a:t>
            </a:r>
            <a:endParaRPr lang="ja-JP" altLang="en-US" sz="1350" b="1" dirty="0"/>
          </a:p>
        </p:txBody>
      </p:sp>
      <p:sp>
        <p:nvSpPr>
          <p:cNvPr id="4" name="楕円 3">
            <a:extLst>
              <a:ext uri="{FF2B5EF4-FFF2-40B4-BE49-F238E27FC236}">
                <a16:creationId xmlns:a16="http://schemas.microsoft.com/office/drawing/2014/main" id="{C5E4A681-60B0-96D8-4159-A1FE864D7458}"/>
              </a:ext>
            </a:extLst>
          </p:cNvPr>
          <p:cNvSpPr/>
          <p:nvPr/>
        </p:nvSpPr>
        <p:spPr>
          <a:xfrm>
            <a:off x="1832051" y="2071568"/>
            <a:ext cx="1104254" cy="76716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350" b="1" dirty="0"/>
              <a:t>GLP1A</a:t>
            </a:r>
            <a:endParaRPr lang="ja-JP" altLang="en-US" sz="1350" b="1" dirty="0"/>
          </a:p>
        </p:txBody>
      </p:sp>
      <p:sp>
        <p:nvSpPr>
          <p:cNvPr id="5" name="楕円 4">
            <a:extLst>
              <a:ext uri="{FF2B5EF4-FFF2-40B4-BE49-F238E27FC236}">
                <a16:creationId xmlns:a16="http://schemas.microsoft.com/office/drawing/2014/main" id="{2C6EAC73-6E91-D45F-A1B9-206837AD556F}"/>
              </a:ext>
            </a:extLst>
          </p:cNvPr>
          <p:cNvSpPr/>
          <p:nvPr/>
        </p:nvSpPr>
        <p:spPr>
          <a:xfrm>
            <a:off x="2619022" y="5119110"/>
            <a:ext cx="1104254" cy="76716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350" b="1" dirty="0"/>
              <a:t>Met</a:t>
            </a:r>
            <a:endParaRPr lang="ja-JP" altLang="en-US" sz="1350" b="1" dirty="0"/>
          </a:p>
        </p:txBody>
      </p:sp>
      <p:sp>
        <p:nvSpPr>
          <p:cNvPr id="8" name="楕円 7">
            <a:extLst>
              <a:ext uri="{FF2B5EF4-FFF2-40B4-BE49-F238E27FC236}">
                <a16:creationId xmlns:a16="http://schemas.microsoft.com/office/drawing/2014/main" id="{AB4F472E-4CCD-C3E3-B026-228C58768E54}"/>
              </a:ext>
            </a:extLst>
          </p:cNvPr>
          <p:cNvSpPr/>
          <p:nvPr/>
        </p:nvSpPr>
        <p:spPr>
          <a:xfrm>
            <a:off x="4313696" y="3551779"/>
            <a:ext cx="875653" cy="63072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050" b="1" dirty="0">
                <a:solidFill>
                  <a:schemeClr val="tx1"/>
                </a:solidFill>
              </a:rPr>
              <a:t>IME</a:t>
            </a:r>
            <a:endParaRPr lang="ja-JP" altLang="en-US" sz="1050" b="1" dirty="0">
              <a:solidFill>
                <a:schemeClr val="tx1"/>
              </a:solidFill>
            </a:endParaRPr>
          </a:p>
        </p:txBody>
      </p:sp>
      <p:sp>
        <p:nvSpPr>
          <p:cNvPr id="9" name="楕円 8">
            <a:extLst>
              <a:ext uri="{FF2B5EF4-FFF2-40B4-BE49-F238E27FC236}">
                <a16:creationId xmlns:a16="http://schemas.microsoft.com/office/drawing/2014/main" id="{732DD21C-8860-4220-280B-967DDEA96281}"/>
              </a:ext>
            </a:extLst>
          </p:cNvPr>
          <p:cNvSpPr/>
          <p:nvPr/>
        </p:nvSpPr>
        <p:spPr>
          <a:xfrm>
            <a:off x="8938413" y="3252057"/>
            <a:ext cx="1104254" cy="76716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ja-JP" sz="1350" b="1" dirty="0"/>
              <a:t>SU</a:t>
            </a:r>
            <a:endParaRPr lang="ja-JP" altLang="en-US" sz="1350" b="1" dirty="0"/>
          </a:p>
        </p:txBody>
      </p:sp>
      <p:sp>
        <p:nvSpPr>
          <p:cNvPr id="10" name="楕円 9">
            <a:extLst>
              <a:ext uri="{FF2B5EF4-FFF2-40B4-BE49-F238E27FC236}">
                <a16:creationId xmlns:a16="http://schemas.microsoft.com/office/drawing/2014/main" id="{952733B4-EB89-74B7-6DF1-2C2F70302E19}"/>
              </a:ext>
            </a:extLst>
          </p:cNvPr>
          <p:cNvSpPr/>
          <p:nvPr/>
        </p:nvSpPr>
        <p:spPr>
          <a:xfrm>
            <a:off x="8801733" y="3798918"/>
            <a:ext cx="1104254" cy="76716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ja-JP" sz="1350" b="1" dirty="0">
                <a:solidFill>
                  <a:schemeClr val="tx1"/>
                </a:solidFill>
              </a:rPr>
              <a:t>INS</a:t>
            </a:r>
            <a:endParaRPr lang="ja-JP" altLang="en-US" sz="1350" b="1" dirty="0">
              <a:solidFill>
                <a:schemeClr val="tx1"/>
              </a:solidFill>
            </a:endParaRPr>
          </a:p>
        </p:txBody>
      </p:sp>
      <p:sp>
        <p:nvSpPr>
          <p:cNvPr id="11" name="テキスト ボックス 10">
            <a:extLst>
              <a:ext uri="{FF2B5EF4-FFF2-40B4-BE49-F238E27FC236}">
                <a16:creationId xmlns:a16="http://schemas.microsoft.com/office/drawing/2014/main" id="{A406C0E8-4FC6-5EBA-05FE-378CB48AA7A0}"/>
              </a:ext>
            </a:extLst>
          </p:cNvPr>
          <p:cNvSpPr txBox="1"/>
          <p:nvPr/>
        </p:nvSpPr>
        <p:spPr>
          <a:xfrm>
            <a:off x="1783186" y="269090"/>
            <a:ext cx="8259481" cy="769441"/>
          </a:xfrm>
          <a:prstGeom prst="rect">
            <a:avLst/>
          </a:prstGeom>
          <a:noFill/>
        </p:spPr>
        <p:txBody>
          <a:bodyPr wrap="square">
            <a:spAutoFit/>
          </a:bodyPr>
          <a:lstStyle/>
          <a:p>
            <a:pPr algn="ctr"/>
            <a:r>
              <a:rPr lang="ja-JP" altLang="en-US" sz="4400" b="1" dirty="0">
                <a:latin typeface="ＭＳ Ｐゴシック" panose="020B0600070205080204" pitchFamily="50" charset="-128"/>
                <a:ea typeface="ＭＳ Ｐゴシック" panose="020B0600070205080204" pitchFamily="50" charset="-128"/>
                <a:cs typeface="Times New Roman" panose="02020603050405020304" pitchFamily="18" charset="0"/>
              </a:rPr>
              <a:t>糖質</a:t>
            </a:r>
            <a:r>
              <a:rPr lang="ja-JP" altLang="ja-JP" sz="4400" b="1" dirty="0">
                <a:latin typeface="ＭＳ Ｐゴシック" panose="020B0600070205080204" pitchFamily="50" charset="-128"/>
                <a:ea typeface="ＭＳ Ｐゴシック" panose="020B0600070205080204" pitchFamily="50" charset="-128"/>
                <a:cs typeface="Times New Roman" panose="02020603050405020304" pitchFamily="18" charset="0"/>
              </a:rPr>
              <a:t>制限の寿命延長</a:t>
            </a:r>
            <a:r>
              <a:rPr lang="ja-JP" altLang="en-US" sz="4400" b="1" dirty="0">
                <a:latin typeface="ＭＳ Ｐゴシック" panose="020B0600070205080204" pitchFamily="50" charset="-128"/>
                <a:ea typeface="ＭＳ Ｐゴシック" panose="020B0600070205080204" pitchFamily="50" charset="-128"/>
                <a:cs typeface="Times New Roman" panose="02020603050405020304" pitchFamily="18" charset="0"/>
              </a:rPr>
              <a:t>への影響</a:t>
            </a:r>
            <a:endParaRPr lang="ja-JP" altLang="en-US" sz="4400" b="1" dirty="0">
              <a:latin typeface="ＭＳ Ｐゴシック" panose="020B0600070205080204" pitchFamily="50" charset="-128"/>
              <a:ea typeface="ＭＳ Ｐゴシック" panose="020B0600070205080204" pitchFamily="50" charset="-128"/>
            </a:endParaRPr>
          </a:p>
        </p:txBody>
      </p:sp>
      <p:sp>
        <p:nvSpPr>
          <p:cNvPr id="7" name="楕円 6">
            <a:extLst>
              <a:ext uri="{FF2B5EF4-FFF2-40B4-BE49-F238E27FC236}">
                <a16:creationId xmlns:a16="http://schemas.microsoft.com/office/drawing/2014/main" id="{E18FC242-20B9-AC84-A1DE-982C1F2F593F}"/>
              </a:ext>
            </a:extLst>
          </p:cNvPr>
          <p:cNvSpPr/>
          <p:nvPr/>
        </p:nvSpPr>
        <p:spPr>
          <a:xfrm rot="20203742">
            <a:off x="3334131" y="1510100"/>
            <a:ext cx="1673902" cy="852688"/>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en-US" altLang="ja-JP" sz="1100" b="1" dirty="0">
                <a:latin typeface="ＭＳ Ｐゴシック" panose="020B0600070205080204" pitchFamily="50" charset="-128"/>
                <a:ea typeface="ＭＳ Ｐゴシック" panose="020B0600070205080204" pitchFamily="50" charset="-128"/>
              </a:rPr>
              <a:t>CARBOHYDRAE RESTRICTION</a:t>
            </a:r>
            <a:endParaRPr kumimoji="1" lang="ja-JP" altLang="en-US" sz="1100"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739415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776C09-5498-4DB0-9275-7E6A180F0BA5}"/>
              </a:ext>
            </a:extLst>
          </p:cNvPr>
          <p:cNvSpPr>
            <a:spLocks noGrp="1"/>
          </p:cNvSpPr>
          <p:nvPr>
            <p:ph type="title"/>
          </p:nvPr>
        </p:nvSpPr>
        <p:spPr>
          <a:xfrm>
            <a:off x="467270" y="194117"/>
            <a:ext cx="11202407" cy="1143000"/>
          </a:xfrm>
        </p:spPr>
        <p:txBody>
          <a:bodyPr>
            <a:noAutofit/>
          </a:bodyPr>
          <a:lstStyle/>
          <a:p>
            <a:pPr algn="ctr"/>
            <a:r>
              <a:rPr lang="en-US" altLang="ja-JP" sz="3200" kern="0" dirty="0">
                <a:solidFill>
                  <a:srgbClr val="212121"/>
                </a:solidFill>
                <a:latin typeface="ＭＳ Ｐゴシック" panose="020B0600070205080204" pitchFamily="50" charset="-128"/>
                <a:ea typeface="ＭＳ Ｐゴシック" panose="020B0600070205080204" pitchFamily="50" charset="-128"/>
                <a:cs typeface="Segoe UI" panose="020B0502040204020203" pitchFamily="34" charset="0"/>
              </a:rPr>
              <a:t>SGLT2</a:t>
            </a:r>
            <a:r>
              <a:rPr lang="ja-JP" altLang="ja-JP" sz="3200" kern="0" dirty="0">
                <a:solidFill>
                  <a:srgbClr val="212121"/>
                </a:solidFill>
                <a:latin typeface="ＭＳ Ｐゴシック" panose="020B0600070205080204" pitchFamily="50" charset="-128"/>
                <a:ea typeface="ＭＳ Ｐゴシック" panose="020B0600070205080204" pitchFamily="50" charset="-128"/>
                <a:cs typeface="Segoe UI" panose="020B0502040204020203" pitchFamily="34" charset="0"/>
              </a:rPr>
              <a:t>阻害</a:t>
            </a:r>
            <a:r>
              <a:rPr lang="ja-JP" altLang="en-US" sz="3200" kern="0" dirty="0">
                <a:solidFill>
                  <a:srgbClr val="212121"/>
                </a:solidFill>
                <a:latin typeface="ＭＳ Ｐゴシック" panose="020B0600070205080204" pitchFamily="50" charset="-128"/>
                <a:ea typeface="ＭＳ Ｐゴシック" panose="020B0600070205080204" pitchFamily="50" charset="-128"/>
                <a:cs typeface="Segoe UI" panose="020B0502040204020203" pitchFamily="34" charset="0"/>
              </a:rPr>
              <a:t>のケトン</a:t>
            </a:r>
            <a:r>
              <a:rPr lang="ja-JP" altLang="ja-JP" sz="3200" kern="0" dirty="0">
                <a:solidFill>
                  <a:srgbClr val="212121"/>
                </a:solidFill>
                <a:latin typeface="ＭＳ Ｐゴシック" panose="020B0600070205080204" pitchFamily="50" charset="-128"/>
                <a:ea typeface="ＭＳ Ｐゴシック" panose="020B0600070205080204" pitchFamily="50" charset="-128"/>
                <a:cs typeface="Segoe UI" panose="020B0502040204020203" pitchFamily="34" charset="0"/>
              </a:rPr>
              <a:t>体誘導型</a:t>
            </a:r>
            <a:r>
              <a:rPr lang="en-US" altLang="ja-JP" sz="3200" kern="0" dirty="0">
                <a:solidFill>
                  <a:srgbClr val="212121"/>
                </a:solidFill>
                <a:latin typeface="ＭＳ Ｐゴシック" panose="020B0600070205080204" pitchFamily="50" charset="-128"/>
                <a:ea typeface="ＭＳ Ｐゴシック" panose="020B0600070205080204" pitchFamily="50" charset="-128"/>
                <a:cs typeface="Segoe UI" panose="020B0502040204020203" pitchFamily="34" charset="0"/>
              </a:rPr>
              <a:t>mTORC1</a:t>
            </a:r>
            <a:r>
              <a:rPr lang="ja-JP" altLang="ja-JP" sz="3200" kern="0" dirty="0">
                <a:solidFill>
                  <a:srgbClr val="212121"/>
                </a:solidFill>
                <a:latin typeface="ＭＳ Ｐゴシック" panose="020B0600070205080204" pitchFamily="50" charset="-128"/>
                <a:ea typeface="ＭＳ Ｐゴシック" panose="020B0600070205080204" pitchFamily="50" charset="-128"/>
                <a:cs typeface="Segoe UI" panose="020B0502040204020203" pitchFamily="34" charset="0"/>
              </a:rPr>
              <a:t>阻害の促進</a:t>
            </a:r>
            <a:r>
              <a:rPr lang="ja-JP" altLang="en-US" sz="3200" kern="0" dirty="0">
                <a:solidFill>
                  <a:srgbClr val="212121"/>
                </a:solidFill>
                <a:latin typeface="ＭＳ Ｐゴシック" panose="020B0600070205080204" pitchFamily="50" charset="-128"/>
                <a:ea typeface="ＭＳ Ｐゴシック" panose="020B0600070205080204" pitchFamily="50" charset="-128"/>
                <a:cs typeface="Segoe UI" panose="020B0502040204020203" pitchFamily="34" charset="0"/>
              </a:rPr>
              <a:t>による</a:t>
            </a:r>
            <a:br>
              <a:rPr lang="en-US" altLang="ja-JP" sz="3200" kern="0" dirty="0">
                <a:solidFill>
                  <a:srgbClr val="212121"/>
                </a:solidFill>
                <a:latin typeface="ＭＳ Ｐゴシック" panose="020B0600070205080204" pitchFamily="50" charset="-128"/>
                <a:ea typeface="ＭＳ Ｐゴシック" panose="020B0600070205080204" pitchFamily="50" charset="-128"/>
                <a:cs typeface="Segoe UI" panose="020B0502040204020203" pitchFamily="34" charset="0"/>
              </a:rPr>
            </a:br>
            <a:r>
              <a:rPr lang="ja-JP" altLang="ja-JP" sz="3200" kern="0" dirty="0">
                <a:solidFill>
                  <a:srgbClr val="212121"/>
                </a:solidFill>
                <a:latin typeface="ＭＳ Ｐゴシック" panose="020B0600070205080204" pitchFamily="50" charset="-128"/>
                <a:ea typeface="ＭＳ Ｐゴシック" panose="020B0600070205080204" pitchFamily="50" charset="-128"/>
                <a:cs typeface="Segoe UI" panose="020B0502040204020203" pitchFamily="34" charset="0"/>
              </a:rPr>
              <a:t>糖尿病性腎臓病の</a:t>
            </a:r>
            <a:r>
              <a:rPr lang="ja-JP" altLang="en-US" sz="3200" kern="0" dirty="0">
                <a:solidFill>
                  <a:srgbClr val="212121"/>
                </a:solidFill>
                <a:latin typeface="ＭＳ Ｐゴシック" panose="020B0600070205080204" pitchFamily="50" charset="-128"/>
                <a:ea typeface="ＭＳ Ｐゴシック" panose="020B0600070205080204" pitchFamily="50" charset="-128"/>
                <a:cs typeface="Segoe UI" panose="020B0502040204020203" pitchFamily="34" charset="0"/>
              </a:rPr>
              <a:t>抑制</a:t>
            </a:r>
            <a:r>
              <a:rPr lang="ja-JP" altLang="ja-JP" sz="3200" kern="0" dirty="0">
                <a:solidFill>
                  <a:srgbClr val="212121"/>
                </a:solidFill>
                <a:latin typeface="ＭＳ Ｐゴシック" panose="020B0600070205080204" pitchFamily="50" charset="-128"/>
                <a:ea typeface="ＭＳ Ｐゴシック" panose="020B0600070205080204" pitchFamily="50" charset="-128"/>
                <a:cs typeface="Segoe UI" panose="020B0502040204020203" pitchFamily="34" charset="0"/>
              </a:rPr>
              <a:t>効果</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テキスト プレースホルダー 2">
            <a:extLst>
              <a:ext uri="{FF2B5EF4-FFF2-40B4-BE49-F238E27FC236}">
                <a16:creationId xmlns:a16="http://schemas.microsoft.com/office/drawing/2014/main" id="{A547DD67-D707-4E73-8B0D-965E81B8BEF4}"/>
              </a:ext>
            </a:extLst>
          </p:cNvPr>
          <p:cNvSpPr>
            <a:spLocks noGrp="1"/>
          </p:cNvSpPr>
          <p:nvPr>
            <p:ph type="body" sz="quarter" idx="13"/>
          </p:nvPr>
        </p:nvSpPr>
        <p:spPr>
          <a:xfrm>
            <a:off x="6791251" y="6332881"/>
            <a:ext cx="4968552" cy="380104"/>
          </a:xfrm>
        </p:spPr>
        <p:txBody>
          <a:bodyPr/>
          <a:lstStyle/>
          <a:p>
            <a:r>
              <a:rPr lang="en-US" altLang="ja-JP" i="1" kern="0" dirty="0">
                <a:solidFill>
                  <a:srgbClr val="5B616B"/>
                </a:solidFill>
                <a:latin typeface="Segoe UI" panose="020B0502040204020203" pitchFamily="34" charset="0"/>
                <a:ea typeface="ＭＳ Ｐゴシック" panose="020B0600070205080204" pitchFamily="50" charset="-128"/>
              </a:rPr>
              <a:t>Tomita</a:t>
            </a:r>
            <a:r>
              <a:rPr lang="ja-JP" altLang="en-US" i="1" kern="0" dirty="0">
                <a:solidFill>
                  <a:srgbClr val="5B616B"/>
                </a:solidFill>
                <a:latin typeface="Segoe UI" panose="020B0502040204020203" pitchFamily="34" charset="0"/>
                <a:ea typeface="ＭＳ Ｐゴシック" panose="020B0600070205080204" pitchFamily="50" charset="-128"/>
              </a:rPr>
              <a:t> </a:t>
            </a:r>
            <a:r>
              <a:rPr lang="en-US" altLang="ja-JP" i="1" kern="0" dirty="0">
                <a:solidFill>
                  <a:srgbClr val="5B616B"/>
                </a:solidFill>
                <a:latin typeface="Segoe UI" panose="020B0502040204020203" pitchFamily="34" charset="0"/>
                <a:ea typeface="ＭＳ Ｐゴシック" panose="020B0600070205080204" pitchFamily="50" charset="-128"/>
              </a:rPr>
              <a:t>I</a:t>
            </a:r>
            <a:r>
              <a:rPr lang="ja-JP" altLang="en-US" i="1" kern="0" dirty="0">
                <a:solidFill>
                  <a:srgbClr val="5B616B"/>
                </a:solidFill>
                <a:latin typeface="Segoe UI" panose="020B0502040204020203" pitchFamily="34" charset="0"/>
                <a:ea typeface="ＭＳ Ｐゴシック" panose="020B0600070205080204" pitchFamily="50" charset="-128"/>
              </a:rPr>
              <a:t> </a:t>
            </a:r>
            <a:r>
              <a:rPr lang="en-US" altLang="ja-JP" i="1" kern="0" dirty="0">
                <a:solidFill>
                  <a:srgbClr val="5B616B"/>
                </a:solidFill>
                <a:latin typeface="Segoe UI" panose="020B0502040204020203" pitchFamily="34" charset="0"/>
                <a:ea typeface="ＭＳ Ｐゴシック" panose="020B0600070205080204" pitchFamily="50" charset="-128"/>
              </a:rPr>
              <a:t>et</a:t>
            </a:r>
            <a:r>
              <a:rPr lang="ja-JP" altLang="en-US" i="1" kern="0" dirty="0">
                <a:solidFill>
                  <a:srgbClr val="5B616B"/>
                </a:solidFill>
                <a:latin typeface="Segoe UI" panose="020B0502040204020203" pitchFamily="34" charset="0"/>
                <a:ea typeface="ＭＳ Ｐゴシック" panose="020B0600070205080204" pitchFamily="50" charset="-128"/>
              </a:rPr>
              <a:t> </a:t>
            </a:r>
            <a:r>
              <a:rPr lang="en-US" altLang="ja-JP" i="1" kern="0" dirty="0">
                <a:solidFill>
                  <a:srgbClr val="5B616B"/>
                </a:solidFill>
                <a:latin typeface="Segoe UI" panose="020B0502040204020203" pitchFamily="34" charset="0"/>
                <a:ea typeface="ＭＳ Ｐゴシック" panose="020B0600070205080204" pitchFamily="50" charset="-128"/>
              </a:rPr>
              <a:t>al.</a:t>
            </a:r>
            <a:r>
              <a:rPr lang="ja-JP" altLang="en-US" i="1" kern="0" dirty="0">
                <a:solidFill>
                  <a:srgbClr val="5B616B"/>
                </a:solidFill>
                <a:latin typeface="Segoe UI" panose="020B0502040204020203" pitchFamily="34" charset="0"/>
                <a:ea typeface="ＭＳ Ｐゴシック" panose="020B0600070205080204" pitchFamily="50" charset="-128"/>
              </a:rPr>
              <a:t> </a:t>
            </a:r>
            <a:r>
              <a:rPr lang="en-US" altLang="ja-JP" i="1" kern="0" dirty="0">
                <a:solidFill>
                  <a:srgbClr val="5B616B"/>
                </a:solidFill>
                <a:latin typeface="Segoe UI" panose="020B0502040204020203" pitchFamily="34" charset="0"/>
                <a:ea typeface="ＭＳ Ｐゴシック" panose="020B0600070205080204" pitchFamily="50" charset="-128"/>
              </a:rPr>
              <a:t>Cell </a:t>
            </a:r>
            <a:r>
              <a:rPr lang="en-US" altLang="ja-JP" i="1" kern="0" dirty="0" err="1">
                <a:solidFill>
                  <a:srgbClr val="5B616B"/>
                </a:solidFill>
                <a:latin typeface="Segoe UI" panose="020B0502040204020203" pitchFamily="34" charset="0"/>
                <a:ea typeface="ＭＳ Ｐゴシック" panose="020B0600070205080204" pitchFamily="50" charset="-128"/>
              </a:rPr>
              <a:t>Metab</a:t>
            </a:r>
            <a:r>
              <a:rPr lang="en-US" altLang="ja-JP" i="1" kern="0" dirty="0">
                <a:solidFill>
                  <a:srgbClr val="0071BC"/>
                </a:solidFill>
                <a:latin typeface="Segoe UI" panose="020B0502040204020203" pitchFamily="34" charset="0"/>
                <a:ea typeface="ＭＳ Ｐゴシック" panose="020B0600070205080204" pitchFamily="50" charset="-128"/>
              </a:rPr>
              <a:t> </a:t>
            </a:r>
            <a:r>
              <a:rPr lang="en-US" altLang="ja-JP" i="1" kern="0" dirty="0">
                <a:solidFill>
                  <a:srgbClr val="5B616B"/>
                </a:solidFill>
                <a:latin typeface="Segoe UI" panose="020B0502040204020203" pitchFamily="34" charset="0"/>
                <a:ea typeface="ＭＳ Ｐゴシック" panose="020B0600070205080204" pitchFamily="50" charset="-128"/>
              </a:rPr>
              <a:t>2020 Sep 1;32(3):404-419</a:t>
            </a:r>
            <a:endParaRPr kumimoji="1" lang="ja-JP" altLang="en-US" i="1" dirty="0"/>
          </a:p>
        </p:txBody>
      </p:sp>
      <p:pic>
        <p:nvPicPr>
          <p:cNvPr id="4" name="図 3" descr="Figure thumbnail gr2">
            <a:extLst>
              <a:ext uri="{FF2B5EF4-FFF2-40B4-BE49-F238E27FC236}">
                <a16:creationId xmlns:a16="http://schemas.microsoft.com/office/drawing/2014/main" id="{E5BF198A-086D-401A-8987-64A342FDDF24}"/>
              </a:ext>
            </a:extLst>
          </p:cNvPr>
          <p:cNvPicPr>
            <a:picLocks noChangeAspect="1"/>
          </p:cNvPicPr>
          <p:nvPr/>
        </p:nvPicPr>
        <p:blipFill rotWithShape="1">
          <a:blip r:embed="rId2">
            <a:extLst>
              <a:ext uri="{28A0092B-C50C-407E-A947-70E740481C1C}">
                <a14:useLocalDpi xmlns:a14="http://schemas.microsoft.com/office/drawing/2010/main" val="0"/>
              </a:ext>
            </a:extLst>
          </a:blip>
          <a:srcRect l="56582" t="58696" b="19528"/>
          <a:stretch/>
        </p:blipFill>
        <p:spPr bwMode="auto">
          <a:xfrm>
            <a:off x="2279576" y="3789041"/>
            <a:ext cx="2850390" cy="2264075"/>
          </a:xfrm>
          <a:prstGeom prst="rect">
            <a:avLst/>
          </a:prstGeom>
          <a:noFill/>
          <a:ln>
            <a:noFill/>
          </a:ln>
        </p:spPr>
      </p:pic>
      <p:pic>
        <p:nvPicPr>
          <p:cNvPr id="6" name="図 5" descr="Figure thumbnail gr2">
            <a:extLst>
              <a:ext uri="{FF2B5EF4-FFF2-40B4-BE49-F238E27FC236}">
                <a16:creationId xmlns:a16="http://schemas.microsoft.com/office/drawing/2014/main" id="{7FACBCE8-3F60-42C5-B577-742D6779519A}"/>
              </a:ext>
            </a:extLst>
          </p:cNvPr>
          <p:cNvPicPr>
            <a:picLocks noChangeAspect="1"/>
          </p:cNvPicPr>
          <p:nvPr/>
        </p:nvPicPr>
        <p:blipFill rotWithShape="1">
          <a:blip r:embed="rId2">
            <a:extLst>
              <a:ext uri="{28A0092B-C50C-407E-A947-70E740481C1C}">
                <a14:useLocalDpi xmlns:a14="http://schemas.microsoft.com/office/drawing/2010/main" val="0"/>
              </a:ext>
            </a:extLst>
          </a:blip>
          <a:srcRect r="59174" b="83343"/>
          <a:stretch/>
        </p:blipFill>
        <p:spPr bwMode="auto">
          <a:xfrm>
            <a:off x="1796683" y="1707565"/>
            <a:ext cx="2680226" cy="1731844"/>
          </a:xfrm>
          <a:prstGeom prst="rect">
            <a:avLst/>
          </a:prstGeom>
          <a:noFill/>
          <a:ln>
            <a:noFill/>
          </a:ln>
        </p:spPr>
      </p:pic>
      <p:pic>
        <p:nvPicPr>
          <p:cNvPr id="5" name="図 4" descr="Figure thumbnail gr3">
            <a:extLst>
              <a:ext uri="{FF2B5EF4-FFF2-40B4-BE49-F238E27FC236}">
                <a16:creationId xmlns:a16="http://schemas.microsoft.com/office/drawing/2014/main" id="{AC876BD4-9F93-43D5-93ED-471843D3FA04}"/>
              </a:ext>
            </a:extLst>
          </p:cNvPr>
          <p:cNvPicPr>
            <a:picLocks noChangeAspect="1"/>
          </p:cNvPicPr>
          <p:nvPr/>
        </p:nvPicPr>
        <p:blipFill rotWithShape="1">
          <a:blip r:embed="rId3">
            <a:extLst>
              <a:ext uri="{28A0092B-C50C-407E-A947-70E740481C1C}">
                <a14:useLocalDpi xmlns:a14="http://schemas.microsoft.com/office/drawing/2010/main" val="0"/>
              </a:ext>
            </a:extLst>
          </a:blip>
          <a:srcRect l="58319" t="60641" b="17663"/>
          <a:stretch/>
        </p:blipFill>
        <p:spPr bwMode="auto">
          <a:xfrm>
            <a:off x="7257664" y="3687703"/>
            <a:ext cx="2736304" cy="2264075"/>
          </a:xfrm>
          <a:prstGeom prst="rect">
            <a:avLst/>
          </a:prstGeom>
          <a:noFill/>
          <a:ln>
            <a:noFill/>
          </a:ln>
        </p:spPr>
      </p:pic>
      <p:pic>
        <p:nvPicPr>
          <p:cNvPr id="8" name="図 7" descr="Figure thumbnail gr3">
            <a:extLst>
              <a:ext uri="{FF2B5EF4-FFF2-40B4-BE49-F238E27FC236}">
                <a16:creationId xmlns:a16="http://schemas.microsoft.com/office/drawing/2014/main" id="{9A066953-BF4B-4132-BF79-1DE3A014E12F}"/>
              </a:ext>
            </a:extLst>
          </p:cNvPr>
          <p:cNvPicPr>
            <a:picLocks noChangeAspect="1"/>
          </p:cNvPicPr>
          <p:nvPr/>
        </p:nvPicPr>
        <p:blipFill rotWithShape="1">
          <a:blip r:embed="rId3">
            <a:extLst>
              <a:ext uri="{28A0092B-C50C-407E-A947-70E740481C1C}">
                <a14:useLocalDpi xmlns:a14="http://schemas.microsoft.com/office/drawing/2010/main" val="0"/>
              </a:ext>
            </a:extLst>
          </a:blip>
          <a:srcRect l="67251" b="82418"/>
          <a:stretch/>
        </p:blipFill>
        <p:spPr bwMode="auto">
          <a:xfrm>
            <a:off x="8431156" y="1635316"/>
            <a:ext cx="2149993" cy="1834708"/>
          </a:xfrm>
          <a:prstGeom prst="rect">
            <a:avLst/>
          </a:prstGeom>
          <a:noFill/>
          <a:ln>
            <a:noFill/>
          </a:ln>
        </p:spPr>
      </p:pic>
      <p:pic>
        <p:nvPicPr>
          <p:cNvPr id="10" name="図 9" descr="Figure thumbnail gr2">
            <a:extLst>
              <a:ext uri="{FF2B5EF4-FFF2-40B4-BE49-F238E27FC236}">
                <a16:creationId xmlns:a16="http://schemas.microsoft.com/office/drawing/2014/main" id="{9D1C90E8-5077-4D0C-9A3F-89A2ACF5E641}"/>
              </a:ext>
            </a:extLst>
          </p:cNvPr>
          <p:cNvPicPr>
            <a:picLocks noChangeAspect="1"/>
          </p:cNvPicPr>
          <p:nvPr/>
        </p:nvPicPr>
        <p:blipFill rotWithShape="1">
          <a:blip r:embed="rId2">
            <a:extLst>
              <a:ext uri="{28A0092B-C50C-407E-A947-70E740481C1C}">
                <a14:useLocalDpi xmlns:a14="http://schemas.microsoft.com/office/drawing/2010/main" val="0"/>
              </a:ext>
            </a:extLst>
          </a:blip>
          <a:srcRect l="69305" b="83343"/>
          <a:stretch/>
        </p:blipFill>
        <p:spPr bwMode="auto">
          <a:xfrm>
            <a:off x="4476909" y="1686748"/>
            <a:ext cx="2015136" cy="1731844"/>
          </a:xfrm>
          <a:prstGeom prst="rect">
            <a:avLst/>
          </a:prstGeom>
          <a:noFill/>
          <a:ln>
            <a:noFill/>
          </a:ln>
        </p:spPr>
      </p:pic>
      <p:pic>
        <p:nvPicPr>
          <p:cNvPr id="11" name="図 10" descr="Figure thumbnail gr3">
            <a:extLst>
              <a:ext uri="{FF2B5EF4-FFF2-40B4-BE49-F238E27FC236}">
                <a16:creationId xmlns:a16="http://schemas.microsoft.com/office/drawing/2014/main" id="{308EDBE1-0E44-4271-8BE3-54BD24BD64D4}"/>
              </a:ext>
            </a:extLst>
          </p:cNvPr>
          <p:cNvPicPr>
            <a:picLocks noChangeAspect="1"/>
          </p:cNvPicPr>
          <p:nvPr/>
        </p:nvPicPr>
        <p:blipFill rotWithShape="1">
          <a:blip r:embed="rId3">
            <a:extLst>
              <a:ext uri="{28A0092B-C50C-407E-A947-70E740481C1C}">
                <a14:useLocalDpi xmlns:a14="http://schemas.microsoft.com/office/drawing/2010/main" val="0"/>
              </a:ext>
            </a:extLst>
          </a:blip>
          <a:srcRect l="17223" r="60694" b="82418"/>
          <a:stretch/>
        </p:blipFill>
        <p:spPr bwMode="auto">
          <a:xfrm>
            <a:off x="6888088" y="1564501"/>
            <a:ext cx="1449702" cy="1834708"/>
          </a:xfrm>
          <a:prstGeom prst="rect">
            <a:avLst/>
          </a:prstGeom>
          <a:noFill/>
          <a:ln>
            <a:noFill/>
          </a:ln>
        </p:spPr>
      </p:pic>
    </p:spTree>
    <p:extLst>
      <p:ext uri="{BB962C8B-B14F-4D97-AF65-F5344CB8AC3E}">
        <p14:creationId xmlns:p14="http://schemas.microsoft.com/office/powerpoint/2010/main" val="1289301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2EF18C-A85F-9B56-1CE8-7CAB5574AF6C}"/>
              </a:ext>
            </a:extLst>
          </p:cNvPr>
          <p:cNvSpPr>
            <a:spLocks noGrp="1"/>
          </p:cNvSpPr>
          <p:nvPr>
            <p:ph type="title"/>
          </p:nvPr>
        </p:nvSpPr>
        <p:spPr>
          <a:xfrm>
            <a:off x="838199" y="365126"/>
            <a:ext cx="10757687" cy="824404"/>
          </a:xfrm>
        </p:spPr>
        <p:txBody>
          <a:bodyPr>
            <a:normAutofit fontScale="90000"/>
          </a:bodyPr>
          <a:lstStyle/>
          <a:p>
            <a:r>
              <a:rPr lang="ja-JP" altLang="ja-JP" sz="4000" kern="0" dirty="0">
                <a:effectLst/>
                <a:ea typeface="ＭＳ Ｐゴシック" panose="020B0600070205080204" pitchFamily="50" charset="-128"/>
                <a:cs typeface="ＭＳ Ｐゴシック" panose="020B0600070205080204" pitchFamily="50" charset="-128"/>
              </a:rPr>
              <a:t>腎</a:t>
            </a:r>
            <a:r>
              <a:rPr lang="ja-JP" altLang="en-US" sz="4000" kern="0" dirty="0">
                <a:effectLst/>
                <a:ea typeface="ＭＳ Ｐゴシック" panose="020B0600070205080204" pitchFamily="50" charset="-128"/>
                <a:cs typeface="ＭＳ Ｐゴシック" panose="020B0600070205080204" pitchFamily="50" charset="-128"/>
              </a:rPr>
              <a:t>腫瘍</a:t>
            </a:r>
            <a:r>
              <a:rPr lang="ja-JP" altLang="ja-JP" sz="4000" kern="0" dirty="0">
                <a:effectLst/>
                <a:ea typeface="ＭＳ Ｐゴシック" panose="020B0600070205080204" pitchFamily="50" charset="-128"/>
                <a:cs typeface="ＭＳ Ｐゴシック" panose="020B0600070205080204" pitchFamily="50" charset="-128"/>
              </a:rPr>
              <a:t>摘除術後の進行性</a:t>
            </a:r>
            <a:r>
              <a:rPr lang="en-US" altLang="ja-JP" sz="4000" kern="0" dirty="0">
                <a:effectLst/>
                <a:ea typeface="ＭＳ Ｐゴシック" panose="020B0600070205080204" pitchFamily="50" charset="-128"/>
                <a:cs typeface="ＭＳ Ｐゴシック" panose="020B0600070205080204" pitchFamily="50" charset="-128"/>
              </a:rPr>
              <a:t>CKD</a:t>
            </a:r>
            <a:r>
              <a:rPr lang="ja-JP" altLang="en-US" sz="4000" kern="0" dirty="0">
                <a:effectLst/>
                <a:ea typeface="ＭＳ Ｐゴシック" panose="020B0600070205080204" pitchFamily="50" charset="-128"/>
                <a:cs typeface="ＭＳ Ｐゴシック" panose="020B0600070205080204" pitchFamily="50" charset="-128"/>
              </a:rPr>
              <a:t>発症に関わる因子</a:t>
            </a:r>
            <a:endParaRPr kumimoji="1" lang="ja-JP" altLang="en-US" dirty="0"/>
          </a:p>
        </p:txBody>
      </p:sp>
      <p:graphicFrame>
        <p:nvGraphicFramePr>
          <p:cNvPr id="6" name="コンテンツ プレースホルダー 5">
            <a:extLst>
              <a:ext uri="{FF2B5EF4-FFF2-40B4-BE49-F238E27FC236}">
                <a16:creationId xmlns:a16="http://schemas.microsoft.com/office/drawing/2014/main" id="{29428ABE-D97C-E1A1-2ABD-D3A131EBDCA4}"/>
              </a:ext>
            </a:extLst>
          </p:cNvPr>
          <p:cNvGraphicFramePr>
            <a:graphicFrameLocks noGrp="1"/>
          </p:cNvGraphicFramePr>
          <p:nvPr>
            <p:ph idx="1"/>
            <p:extLst>
              <p:ext uri="{D42A27DB-BD31-4B8C-83A1-F6EECF244321}">
                <p14:modId xmlns:p14="http://schemas.microsoft.com/office/powerpoint/2010/main" val="3701137839"/>
              </p:ext>
            </p:extLst>
          </p:nvPr>
        </p:nvGraphicFramePr>
        <p:xfrm>
          <a:off x="838200" y="2011363"/>
          <a:ext cx="10515600" cy="4160837"/>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a:extLst>
              <a:ext uri="{FF2B5EF4-FFF2-40B4-BE49-F238E27FC236}">
                <a16:creationId xmlns:a16="http://schemas.microsoft.com/office/drawing/2014/main" id="{648D8B48-68A7-8F87-BACB-6D4B65C90327}"/>
              </a:ext>
            </a:extLst>
          </p:cNvPr>
          <p:cNvSpPr txBox="1"/>
          <p:nvPr/>
        </p:nvSpPr>
        <p:spPr>
          <a:xfrm>
            <a:off x="2234749" y="1365032"/>
            <a:ext cx="7964585" cy="646331"/>
          </a:xfrm>
          <a:prstGeom prst="rect">
            <a:avLst/>
          </a:prstGeom>
          <a:noFill/>
        </p:spPr>
        <p:txBody>
          <a:bodyPr wrap="square">
            <a:spAutoFit/>
          </a:bodyPr>
          <a:lstStyle/>
          <a:p>
            <a:r>
              <a:rPr kumimoji="1" lang="en-US" altLang="ja-JP" dirty="0"/>
              <a:t>N=936 </a:t>
            </a:r>
            <a:r>
              <a:rPr kumimoji="1" lang="ja-JP" altLang="en-US" dirty="0"/>
              <a:t>年齢</a:t>
            </a:r>
            <a:r>
              <a:rPr kumimoji="1" lang="en-US" altLang="ja-JP" dirty="0"/>
              <a:t>64</a:t>
            </a:r>
            <a:r>
              <a:rPr kumimoji="1" lang="ja-JP" altLang="en-US" dirty="0"/>
              <a:t>歳　男性</a:t>
            </a:r>
            <a:r>
              <a:rPr kumimoji="1" lang="en-US" altLang="ja-JP" dirty="0"/>
              <a:t>63% Cr1.1 eGFR72 </a:t>
            </a:r>
            <a:r>
              <a:rPr kumimoji="1" lang="ja-JP" altLang="en-US" dirty="0"/>
              <a:t>観察期間中央値</a:t>
            </a:r>
            <a:r>
              <a:rPr kumimoji="1" lang="en-US" altLang="ja-JP" dirty="0"/>
              <a:t>6.4</a:t>
            </a:r>
            <a:r>
              <a:rPr kumimoji="1" lang="ja-JP" altLang="en-US" dirty="0"/>
              <a:t>年</a:t>
            </a:r>
            <a:r>
              <a:rPr kumimoji="1" lang="en-US" altLang="ja-JP" dirty="0"/>
              <a:t> </a:t>
            </a:r>
          </a:p>
          <a:p>
            <a:r>
              <a:rPr kumimoji="1" lang="ja-JP" altLang="en-US" dirty="0"/>
              <a:t>間質線維症</a:t>
            </a:r>
            <a:r>
              <a:rPr kumimoji="1" lang="en-US" altLang="ja-JP" dirty="0"/>
              <a:t>4.2%</a:t>
            </a:r>
            <a:r>
              <a:rPr kumimoji="1" lang="ja-JP" altLang="en-US" dirty="0"/>
              <a:t>　</a:t>
            </a:r>
            <a:r>
              <a:rPr lang="ja-JP" altLang="en-US" dirty="0"/>
              <a:t>全節性</a:t>
            </a:r>
            <a:r>
              <a:rPr kumimoji="1" lang="ja-JP" altLang="en-US" dirty="0"/>
              <a:t>硬化</a:t>
            </a:r>
            <a:r>
              <a:rPr kumimoji="1" lang="en-US" altLang="ja-JP" dirty="0"/>
              <a:t>9.1%</a:t>
            </a:r>
            <a:r>
              <a:rPr kumimoji="1" lang="ja-JP" altLang="en-US" dirty="0"/>
              <a:t>　進行性</a:t>
            </a:r>
            <a:r>
              <a:rPr kumimoji="1" lang="en-US" altLang="ja-JP" dirty="0"/>
              <a:t>CKD(&lt;40%)12.5% </a:t>
            </a:r>
            <a:endParaRPr kumimoji="1" lang="ja-JP" altLang="en-US" dirty="0"/>
          </a:p>
        </p:txBody>
      </p:sp>
      <p:sp>
        <p:nvSpPr>
          <p:cNvPr id="10" name="テキスト ボックス 9">
            <a:extLst>
              <a:ext uri="{FF2B5EF4-FFF2-40B4-BE49-F238E27FC236}">
                <a16:creationId xmlns:a16="http://schemas.microsoft.com/office/drawing/2014/main" id="{ABBCB326-885E-5D34-066F-B5B963735560}"/>
              </a:ext>
            </a:extLst>
          </p:cNvPr>
          <p:cNvSpPr txBox="1"/>
          <p:nvPr/>
        </p:nvSpPr>
        <p:spPr>
          <a:xfrm>
            <a:off x="6004290" y="6347702"/>
            <a:ext cx="4855222" cy="276999"/>
          </a:xfrm>
          <a:prstGeom prst="rect">
            <a:avLst/>
          </a:prstGeom>
          <a:noFill/>
        </p:spPr>
        <p:txBody>
          <a:bodyPr wrap="square">
            <a:spAutoFit/>
          </a:bodyPr>
          <a:lstStyle/>
          <a:p>
            <a:r>
              <a:rPr lang="en-US" altLang="ja-JP" sz="1200" b="1" i="1" dirty="0">
                <a:effectLst/>
                <a:latin typeface="Segoe UI" panose="020B0502040204020203" pitchFamily="34" charset="0"/>
                <a:ea typeface="ＭＳ Ｐゴシック" panose="020B0600070205080204" pitchFamily="50" charset="-128"/>
                <a:cs typeface="ＭＳ Ｐゴシック" panose="020B0600070205080204" pitchFamily="50" charset="-128"/>
              </a:rPr>
              <a:t>Denic A et </a:t>
            </a:r>
            <a:r>
              <a:rPr lang="en-US" altLang="ja-JP" sz="1200" b="1" i="1" dirty="0" err="1">
                <a:effectLst/>
                <a:latin typeface="Segoe UI" panose="020B0502040204020203" pitchFamily="34" charset="0"/>
                <a:ea typeface="ＭＳ Ｐゴシック" panose="020B0600070205080204" pitchFamily="50" charset="-128"/>
                <a:cs typeface="ＭＳ Ｐゴシック" panose="020B0600070205080204" pitchFamily="50" charset="-128"/>
              </a:rPr>
              <a:t>al.J</a:t>
            </a:r>
            <a:r>
              <a:rPr lang="en-US" altLang="ja-JP" sz="1200" b="1" i="1" dirty="0">
                <a:effectLst/>
                <a:latin typeface="Segoe UI" panose="020B0502040204020203" pitchFamily="34" charset="0"/>
                <a:ea typeface="ＭＳ Ｐゴシック" panose="020B0600070205080204" pitchFamily="50" charset="-128"/>
                <a:cs typeface="ＭＳ Ｐゴシック" panose="020B0600070205080204" pitchFamily="50" charset="-128"/>
              </a:rPr>
              <a:t> Am Soc Nephrol. 2020 Nov;31(11):2642-2652.</a:t>
            </a:r>
            <a:endParaRPr lang="ja-JP" altLang="ja-JP" sz="1200" b="1" i="1"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471768A4-61D3-7DCE-00DC-D904FC6D14E9}"/>
              </a:ext>
            </a:extLst>
          </p:cNvPr>
          <p:cNvSpPr txBox="1"/>
          <p:nvPr/>
        </p:nvSpPr>
        <p:spPr>
          <a:xfrm>
            <a:off x="180109" y="1831437"/>
            <a:ext cx="1724891" cy="400110"/>
          </a:xfrm>
          <a:prstGeom prst="rect">
            <a:avLst/>
          </a:prstGeom>
          <a:noFill/>
        </p:spPr>
        <p:txBody>
          <a:bodyPr wrap="square">
            <a:spAutoFit/>
          </a:bodyPr>
          <a:lstStyle/>
          <a:p>
            <a:r>
              <a:rPr lang="en-US" altLang="ja-JP" sz="2000" b="1" dirty="0">
                <a:solidFill>
                  <a:srgbClr val="333333"/>
                </a:solidFill>
                <a:latin typeface="ＭＳ Ｐゴシック" panose="020B0600070205080204" pitchFamily="50" charset="-128"/>
                <a:ea typeface="ＭＳ Ｐゴシック" panose="020B0600070205080204" pitchFamily="50" charset="-128"/>
              </a:rPr>
              <a:t>hazard ratio</a:t>
            </a:r>
            <a:endParaRPr lang="ja-JP" altLang="en-US" sz="2000"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577752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3DA1C73-EB5E-4764-A031-43C1AF287CE5}"/>
              </a:ext>
            </a:extLst>
          </p:cNvPr>
          <p:cNvPicPr>
            <a:picLocks noChangeAspect="1"/>
          </p:cNvPicPr>
          <p:nvPr/>
        </p:nvPicPr>
        <p:blipFill rotWithShape="1">
          <a:blip r:embed="rId2"/>
          <a:srcRect l="27163" t="24801" r="28738" b="23400"/>
          <a:stretch/>
        </p:blipFill>
        <p:spPr>
          <a:xfrm>
            <a:off x="2210487" y="1052736"/>
            <a:ext cx="7771026" cy="5134428"/>
          </a:xfrm>
          <a:prstGeom prst="rect">
            <a:avLst/>
          </a:prstGeom>
        </p:spPr>
      </p:pic>
      <p:sp>
        <p:nvSpPr>
          <p:cNvPr id="4" name="テキスト ボックス 3">
            <a:extLst>
              <a:ext uri="{FF2B5EF4-FFF2-40B4-BE49-F238E27FC236}">
                <a16:creationId xmlns:a16="http://schemas.microsoft.com/office/drawing/2014/main" id="{D43D7AFD-5ABC-4BC7-AD24-B112BDA75BF4}"/>
              </a:ext>
            </a:extLst>
          </p:cNvPr>
          <p:cNvSpPr txBox="1"/>
          <p:nvPr/>
        </p:nvSpPr>
        <p:spPr>
          <a:xfrm>
            <a:off x="8969166" y="6404263"/>
            <a:ext cx="3168352" cy="307777"/>
          </a:xfrm>
          <a:prstGeom prst="rect">
            <a:avLst/>
          </a:prstGeom>
          <a:noFill/>
        </p:spPr>
        <p:txBody>
          <a:bodyPr wrap="square">
            <a:spAutoFit/>
          </a:bodyPr>
          <a:lstStyle/>
          <a:p>
            <a:r>
              <a:rPr lang="en-US" altLang="ja-JP" sz="1400" i="1" dirty="0"/>
              <a:t>Santos-Gallego et al</a:t>
            </a:r>
            <a:r>
              <a:rPr lang="ja-JP" altLang="en-US" sz="1400" i="1" dirty="0"/>
              <a:t>　</a:t>
            </a:r>
            <a:r>
              <a:rPr lang="en-US" altLang="ja-JP" sz="1400" i="1" dirty="0"/>
              <a:t>JACC 2019</a:t>
            </a:r>
            <a:endParaRPr lang="ja-JP" altLang="en-US" sz="1400" i="1" dirty="0"/>
          </a:p>
        </p:txBody>
      </p:sp>
      <p:sp>
        <p:nvSpPr>
          <p:cNvPr id="5" name="テキスト ボックス 4">
            <a:extLst>
              <a:ext uri="{FF2B5EF4-FFF2-40B4-BE49-F238E27FC236}">
                <a16:creationId xmlns:a16="http://schemas.microsoft.com/office/drawing/2014/main" id="{6905F224-2613-4166-B040-91B33F4BE6DE}"/>
              </a:ext>
            </a:extLst>
          </p:cNvPr>
          <p:cNvSpPr txBox="1"/>
          <p:nvPr/>
        </p:nvSpPr>
        <p:spPr>
          <a:xfrm>
            <a:off x="665995" y="217292"/>
            <a:ext cx="10860010" cy="707886"/>
          </a:xfrm>
          <a:prstGeom prst="rect">
            <a:avLst/>
          </a:prstGeom>
          <a:noFill/>
        </p:spPr>
        <p:txBody>
          <a:bodyPr wrap="square">
            <a:spAutoFit/>
          </a:bodyPr>
          <a:lstStyle/>
          <a:p>
            <a:pPr algn="ctr"/>
            <a:r>
              <a:rPr lang="en-US" altLang="ja-JP" sz="4000" b="1" dirty="0">
                <a:latin typeface="ＭＳ Ｐゴシック" panose="020B0600070205080204" pitchFamily="50" charset="-128"/>
                <a:ea typeface="ＭＳ Ｐゴシック" panose="020B0600070205080204" pitchFamily="50" charset="-128"/>
              </a:rPr>
              <a:t>SGLT2</a:t>
            </a:r>
            <a:r>
              <a:rPr lang="ja-JP" altLang="en-US" sz="4000" b="1" dirty="0">
                <a:latin typeface="ＭＳ Ｐゴシック" panose="020B0600070205080204" pitchFamily="50" charset="-128"/>
                <a:ea typeface="ＭＳ Ｐゴシック" panose="020B0600070205080204" pitchFamily="50" charset="-128"/>
              </a:rPr>
              <a:t>阻害薬は心筋のエネルギー代謝を改善</a:t>
            </a:r>
          </a:p>
        </p:txBody>
      </p:sp>
    </p:spTree>
    <p:extLst>
      <p:ext uri="{BB962C8B-B14F-4D97-AF65-F5344CB8AC3E}">
        <p14:creationId xmlns:p14="http://schemas.microsoft.com/office/powerpoint/2010/main" val="3071088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ADB22CF-3A39-46E9-8A6C-5872DB5E1F0C}"/>
              </a:ext>
            </a:extLst>
          </p:cNvPr>
          <p:cNvPicPr>
            <a:picLocks noChangeAspect="1"/>
          </p:cNvPicPr>
          <p:nvPr/>
        </p:nvPicPr>
        <p:blipFill rotWithShape="1">
          <a:blip r:embed="rId2"/>
          <a:srcRect l="27788" t="13585" r="28430" b="22807"/>
          <a:stretch/>
        </p:blipFill>
        <p:spPr>
          <a:xfrm>
            <a:off x="2423592" y="188640"/>
            <a:ext cx="7842240" cy="6408712"/>
          </a:xfrm>
          <a:prstGeom prst="rect">
            <a:avLst/>
          </a:prstGeom>
        </p:spPr>
      </p:pic>
    </p:spTree>
    <p:extLst>
      <p:ext uri="{BB962C8B-B14F-4D97-AF65-F5344CB8AC3E}">
        <p14:creationId xmlns:p14="http://schemas.microsoft.com/office/powerpoint/2010/main" val="4257513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825DBB-A4CC-9294-DD26-D90E36B39A04}"/>
              </a:ext>
            </a:extLst>
          </p:cNvPr>
          <p:cNvSpPr>
            <a:spLocks noGrp="1"/>
          </p:cNvSpPr>
          <p:nvPr>
            <p:ph type="title"/>
          </p:nvPr>
        </p:nvSpPr>
        <p:spPr>
          <a:xfrm>
            <a:off x="1416338" y="161634"/>
            <a:ext cx="9077376" cy="803657"/>
          </a:xfrm>
        </p:spPr>
        <p:txBody>
          <a:bodyPr>
            <a:normAutofit/>
          </a:bodyPr>
          <a:lstStyle/>
          <a:p>
            <a:pPr algn="ctr"/>
            <a:r>
              <a:rPr lang="ja-JP" altLang="ja-JP" b="1"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早期老化、</a:t>
            </a:r>
            <a:r>
              <a:rPr lang="ja-JP" altLang="en-US" b="1"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フレイル</a:t>
            </a:r>
            <a:r>
              <a:rPr lang="ja-JP" altLang="ja-JP" b="1"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en-US" altLang="ja-JP" b="1"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CKD</a:t>
            </a:r>
            <a:r>
              <a:rPr lang="ja-JP" altLang="ja-JP" b="1"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の相互作用</a:t>
            </a:r>
            <a:endParaRPr kumimoji="1" lang="ja-JP" altLang="en-US" dirty="0">
              <a:latin typeface="ＭＳ Ｐゴシック" panose="020B0600070205080204" pitchFamily="50" charset="-128"/>
              <a:ea typeface="ＭＳ Ｐゴシック" panose="020B0600070205080204" pitchFamily="50" charset="-128"/>
            </a:endParaRPr>
          </a:p>
        </p:txBody>
      </p:sp>
      <p:pic>
        <p:nvPicPr>
          <p:cNvPr id="4" name="コンテンツ プレースホルダー 3" descr="figure 4">
            <a:extLst>
              <a:ext uri="{FF2B5EF4-FFF2-40B4-BE49-F238E27FC236}">
                <a16:creationId xmlns:a16="http://schemas.microsoft.com/office/drawing/2014/main" id="{BAC2D1FE-CA00-0311-E83E-518C3F4DC26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2878" y="931127"/>
            <a:ext cx="4398415" cy="4160837"/>
          </a:xfrm>
          <a:prstGeom prst="rect">
            <a:avLst/>
          </a:prstGeom>
          <a:noFill/>
          <a:ln>
            <a:noFill/>
          </a:ln>
        </p:spPr>
      </p:pic>
      <p:sp>
        <p:nvSpPr>
          <p:cNvPr id="8" name="テキスト ボックス 7">
            <a:extLst>
              <a:ext uri="{FF2B5EF4-FFF2-40B4-BE49-F238E27FC236}">
                <a16:creationId xmlns:a16="http://schemas.microsoft.com/office/drawing/2014/main" id="{FD49CF8E-93E0-234C-9816-0FA0472CB427}"/>
              </a:ext>
            </a:extLst>
          </p:cNvPr>
          <p:cNvSpPr txBox="1"/>
          <p:nvPr/>
        </p:nvSpPr>
        <p:spPr>
          <a:xfrm>
            <a:off x="6218564" y="6407727"/>
            <a:ext cx="5759382" cy="369332"/>
          </a:xfrm>
          <a:prstGeom prst="rect">
            <a:avLst/>
          </a:prstGeom>
          <a:noFill/>
        </p:spPr>
        <p:txBody>
          <a:bodyPr wrap="square">
            <a:spAutoFit/>
          </a:bodyPr>
          <a:lstStyle/>
          <a:p>
            <a:pPr algn="r"/>
            <a:r>
              <a:rPr lang="en-US" altLang="ja-JP" dirty="0"/>
              <a:t>	</a:t>
            </a:r>
            <a:r>
              <a:rPr lang="en-US" altLang="ja-JP" sz="1100" b="1" i="1" dirty="0">
                <a:latin typeface="ＭＳ Ｐゴシック" panose="020B0600070205080204" pitchFamily="50" charset="-128"/>
                <a:ea typeface="ＭＳ Ｐゴシック" panose="020B0600070205080204" pitchFamily="50" charset="-128"/>
              </a:rPr>
              <a:t>Yamamoto T et </a:t>
            </a:r>
            <a:r>
              <a:rPr lang="en-US" altLang="ja-JP" sz="1100" b="1" i="1" dirty="0" err="1">
                <a:latin typeface="ＭＳ Ｐゴシック" panose="020B0600070205080204" pitchFamily="50" charset="-128"/>
                <a:ea typeface="ＭＳ Ｐゴシック" panose="020B0600070205080204" pitchFamily="50" charset="-128"/>
              </a:rPr>
              <a:t>ali</a:t>
            </a:r>
            <a:r>
              <a:rPr lang="en-US" altLang="ja-JP" sz="1100" b="1" i="1" dirty="0">
                <a:latin typeface="ＭＳ Ｐゴシック" panose="020B0600070205080204" pitchFamily="50" charset="-128"/>
                <a:ea typeface="ＭＳ Ｐゴシック" panose="020B0600070205080204" pitchFamily="50" charset="-128"/>
              </a:rPr>
              <a:t>. Nature Reviews Nephrology volume 20, pages603–615</a:t>
            </a:r>
            <a:r>
              <a:rPr lang="ja-JP" altLang="en-US" sz="1100" b="1" i="1" dirty="0">
                <a:latin typeface="ＭＳ Ｐゴシック" panose="020B0600070205080204" pitchFamily="50" charset="-128"/>
                <a:ea typeface="ＭＳ Ｐゴシック" panose="020B0600070205080204" pitchFamily="50" charset="-128"/>
              </a:rPr>
              <a:t>改変</a:t>
            </a:r>
          </a:p>
        </p:txBody>
      </p:sp>
      <p:pic>
        <p:nvPicPr>
          <p:cNvPr id="9" name="図 8">
            <a:extLst>
              <a:ext uri="{FF2B5EF4-FFF2-40B4-BE49-F238E27FC236}">
                <a16:creationId xmlns:a16="http://schemas.microsoft.com/office/drawing/2014/main" id="{3E9C018B-92FC-C0F1-7C9E-2F658C57A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5022" y="4900468"/>
            <a:ext cx="1910328" cy="1910328"/>
          </a:xfrm>
          <a:prstGeom prst="rect">
            <a:avLst/>
          </a:prstGeom>
        </p:spPr>
      </p:pic>
      <p:pic>
        <p:nvPicPr>
          <p:cNvPr id="10" name="図 9">
            <a:extLst>
              <a:ext uri="{FF2B5EF4-FFF2-40B4-BE49-F238E27FC236}">
                <a16:creationId xmlns:a16="http://schemas.microsoft.com/office/drawing/2014/main" id="{58F205A6-DCA2-F78E-DD42-CF7247D066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1293" y="2431901"/>
            <a:ext cx="2427406" cy="2427406"/>
          </a:xfrm>
          <a:prstGeom prst="rect">
            <a:avLst/>
          </a:prstGeom>
        </p:spPr>
      </p:pic>
      <p:pic>
        <p:nvPicPr>
          <p:cNvPr id="1026" name="Picture 2" descr="関連する画像の詳細をご覧ください。筋肉について | 国立南口整骨院">
            <a:extLst>
              <a:ext uri="{FF2B5EF4-FFF2-40B4-BE49-F238E27FC236}">
                <a16:creationId xmlns:a16="http://schemas.microsoft.com/office/drawing/2014/main" id="{4E01BBCC-F7FB-DA43-10F5-E3C6FD913B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922" y="2761494"/>
            <a:ext cx="1721495" cy="1493266"/>
          </a:xfrm>
          <a:prstGeom prst="rect">
            <a:avLst/>
          </a:prstGeom>
          <a:noFill/>
          <a:extLst>
            <a:ext uri="{909E8E84-426E-40DD-AFC4-6F175D3DCCD1}">
              <a14:hiddenFill xmlns:a14="http://schemas.microsoft.com/office/drawing/2010/main">
                <a:solidFill>
                  <a:srgbClr val="FFFFFF"/>
                </a:solidFill>
              </a14:hiddenFill>
            </a:ext>
          </a:extLst>
        </p:spPr>
      </p:pic>
      <p:sp>
        <p:nvSpPr>
          <p:cNvPr id="3" name="四角形: 角を丸くする 2">
            <a:extLst>
              <a:ext uri="{FF2B5EF4-FFF2-40B4-BE49-F238E27FC236}">
                <a16:creationId xmlns:a16="http://schemas.microsoft.com/office/drawing/2014/main" id="{04B560E6-F860-E23F-D43C-D100DB0D36B3}"/>
              </a:ext>
            </a:extLst>
          </p:cNvPr>
          <p:cNvSpPr/>
          <p:nvPr/>
        </p:nvSpPr>
        <p:spPr>
          <a:xfrm>
            <a:off x="2931888" y="931127"/>
            <a:ext cx="2902590" cy="1526751"/>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ja-JP" altLang="en-US" sz="2000" b="1" dirty="0">
                <a:solidFill>
                  <a:schemeClr val="tx1"/>
                </a:solidFill>
                <a:latin typeface="ＭＳ Ｐゴシック" panose="020B0600070205080204" pitchFamily="50" charset="-128"/>
                <a:ea typeface="ＭＳ Ｐゴシック" panose="020B0600070205080204" pitchFamily="50" charset="-128"/>
              </a:rPr>
              <a:t>細胞老化　</a:t>
            </a:r>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慢性炎症</a:t>
            </a:r>
            <a:endParaRPr kumimoji="1" lang="en-US" altLang="ja-JP" sz="2000" b="1"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ミトコンドリア機能不全</a:t>
            </a:r>
            <a:endParaRPr kumimoji="1" lang="en-US" altLang="ja-JP" sz="2000" b="1" dirty="0">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2000" b="1" dirty="0">
                <a:solidFill>
                  <a:schemeClr val="tx1"/>
                </a:solidFill>
                <a:latin typeface="ＭＳ Ｐゴシック" panose="020B0600070205080204" pitchFamily="50" charset="-128"/>
                <a:ea typeface="ＭＳ Ｐゴシック" panose="020B0600070205080204" pitchFamily="50" charset="-128"/>
              </a:rPr>
              <a:t>リソソーム機能低下</a:t>
            </a:r>
            <a:endParaRPr lang="en-US" altLang="ja-JP" sz="2000" b="1" dirty="0">
              <a:solidFill>
                <a:schemeClr val="tx1"/>
              </a:solidFill>
              <a:latin typeface="ＭＳ Ｐゴシック" panose="020B0600070205080204" pitchFamily="50" charset="-128"/>
              <a:ea typeface="ＭＳ Ｐゴシック" panose="020B0600070205080204" pitchFamily="50" charset="-128"/>
            </a:endParaRPr>
          </a:p>
          <a:p>
            <a:pPr algn="ctr"/>
            <a:r>
              <a:rPr kumimoji="1" lang="en-US" altLang="ja-JP" sz="2000" b="1" dirty="0">
                <a:solidFill>
                  <a:schemeClr val="tx1"/>
                </a:solidFill>
                <a:latin typeface="ＭＳ Ｐゴシック" panose="020B0600070205080204" pitchFamily="50" charset="-128"/>
                <a:ea typeface="ＭＳ Ｐゴシック" panose="020B0600070205080204" pitchFamily="50" charset="-128"/>
              </a:rPr>
              <a:t>Sirtuin</a:t>
            </a:r>
            <a:r>
              <a:rPr kumimoji="1" lang="ja-JP" altLang="en-US" sz="2000" b="1" dirty="0">
                <a:solidFill>
                  <a:schemeClr val="tx1"/>
                </a:solidFill>
                <a:latin typeface="ＭＳ Ｐゴシック" panose="020B0600070205080204" pitchFamily="50" charset="-128"/>
                <a:ea typeface="ＭＳ Ｐゴシック" panose="020B0600070205080204" pitchFamily="50" charset="-128"/>
              </a:rPr>
              <a:t>↓</a:t>
            </a:r>
            <a:r>
              <a:rPr lang="ja-JP" altLang="en-US" sz="2000" b="1" dirty="0">
                <a:solidFill>
                  <a:schemeClr val="tx1"/>
                </a:solidFill>
                <a:latin typeface="ＭＳ Ｐゴシック" panose="020B0600070205080204" pitchFamily="50" charset="-128"/>
                <a:ea typeface="ＭＳ Ｐゴシック" panose="020B0600070205080204" pitchFamily="50" charset="-128"/>
              </a:rPr>
              <a:t>　</a:t>
            </a:r>
            <a:r>
              <a:rPr lang="en-US" altLang="ja-JP" sz="2000" b="1" dirty="0">
                <a:solidFill>
                  <a:schemeClr val="tx1"/>
                </a:solidFill>
                <a:latin typeface="ＭＳ Ｐゴシック" panose="020B0600070205080204" pitchFamily="50" charset="-128"/>
                <a:ea typeface="ＭＳ Ｐゴシック" panose="020B0600070205080204" pitchFamily="50" charset="-128"/>
              </a:rPr>
              <a:t>Klotho</a:t>
            </a:r>
            <a:r>
              <a:rPr lang="ja-JP" altLang="en-US" sz="2000" b="1" dirty="0">
                <a:solidFill>
                  <a:schemeClr val="tx1"/>
                </a:solidFill>
                <a:latin typeface="ＭＳ Ｐゴシック" panose="020B0600070205080204" pitchFamily="50" charset="-128"/>
                <a:ea typeface="ＭＳ Ｐゴシック" panose="020B0600070205080204" pitchFamily="50" charset="-128"/>
              </a:rPr>
              <a:t>↓</a:t>
            </a:r>
            <a:endParaRPr kumimoji="1" lang="ja-JP" altLang="en-US" sz="2000" b="1" dirty="0">
              <a:solidFill>
                <a:schemeClr val="tx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5189EF38-531E-9B43-6DA9-1E88E7CC1EAC}"/>
              </a:ext>
            </a:extLst>
          </p:cNvPr>
          <p:cNvSpPr/>
          <p:nvPr/>
        </p:nvSpPr>
        <p:spPr>
          <a:xfrm>
            <a:off x="5546792" y="2534777"/>
            <a:ext cx="1581319" cy="48172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dirty="0">
              <a:solidFill>
                <a:schemeClr val="accent1">
                  <a:lumMod val="60000"/>
                  <a:lumOff val="40000"/>
                </a:schemeClr>
              </a:solidFill>
            </a:endParaRPr>
          </a:p>
        </p:txBody>
      </p:sp>
      <p:sp>
        <p:nvSpPr>
          <p:cNvPr id="7" name="テキスト ボックス 6">
            <a:extLst>
              <a:ext uri="{FF2B5EF4-FFF2-40B4-BE49-F238E27FC236}">
                <a16:creationId xmlns:a16="http://schemas.microsoft.com/office/drawing/2014/main" id="{18AEF70C-FA5E-80B7-7E65-512D667462BC}"/>
              </a:ext>
            </a:extLst>
          </p:cNvPr>
          <p:cNvSpPr txBox="1"/>
          <p:nvPr/>
        </p:nvSpPr>
        <p:spPr>
          <a:xfrm>
            <a:off x="-502853" y="2087745"/>
            <a:ext cx="184731" cy="369332"/>
          </a:xfrm>
          <a:prstGeom prst="rect">
            <a:avLst/>
          </a:prstGeom>
          <a:noFill/>
        </p:spPr>
        <p:txBody>
          <a:bodyPr wrap="none" rtlCol="0">
            <a:spAutoFit/>
          </a:bodyPr>
          <a:lstStyle/>
          <a:p>
            <a:endParaRPr kumimoji="1" lang="ja-JP" altLang="en-US"/>
          </a:p>
        </p:txBody>
      </p:sp>
      <p:sp>
        <p:nvSpPr>
          <p:cNvPr id="12" name="正方形/長方形 11">
            <a:extLst>
              <a:ext uri="{FF2B5EF4-FFF2-40B4-BE49-F238E27FC236}">
                <a16:creationId xmlns:a16="http://schemas.microsoft.com/office/drawing/2014/main" id="{E96FEF35-FB08-A5CE-924C-69D3E710683E}"/>
              </a:ext>
            </a:extLst>
          </p:cNvPr>
          <p:cNvSpPr/>
          <p:nvPr/>
        </p:nvSpPr>
        <p:spPr>
          <a:xfrm>
            <a:off x="5537828" y="4061528"/>
            <a:ext cx="1721495" cy="968636"/>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dirty="0">
              <a:solidFill>
                <a:schemeClr val="accent1">
                  <a:lumMod val="60000"/>
                  <a:lumOff val="40000"/>
                </a:schemeClr>
              </a:solidFill>
            </a:endParaRPr>
          </a:p>
        </p:txBody>
      </p:sp>
      <p:sp>
        <p:nvSpPr>
          <p:cNvPr id="13" name="テキスト ボックス 12">
            <a:extLst>
              <a:ext uri="{FF2B5EF4-FFF2-40B4-BE49-F238E27FC236}">
                <a16:creationId xmlns:a16="http://schemas.microsoft.com/office/drawing/2014/main" id="{BA19B566-A56C-8C5A-CF46-439037248DB6}"/>
              </a:ext>
            </a:extLst>
          </p:cNvPr>
          <p:cNvSpPr txBox="1"/>
          <p:nvPr/>
        </p:nvSpPr>
        <p:spPr>
          <a:xfrm>
            <a:off x="5315376" y="4163472"/>
            <a:ext cx="2044149" cy="369332"/>
          </a:xfrm>
          <a:prstGeom prst="rect">
            <a:avLst/>
          </a:prstGeom>
          <a:noFill/>
        </p:spPr>
        <p:txBody>
          <a:bodyPr wrap="none" rtlCol="0">
            <a:spAutoFit/>
          </a:bodyPr>
          <a:lstStyle/>
          <a:p>
            <a:r>
              <a:rPr lang="ja-JP" altLang="en-US" b="1" dirty="0">
                <a:latin typeface="ＭＳ Ｐゴシック" panose="020B0600070205080204" pitchFamily="50" charset="-128"/>
                <a:ea typeface="ＭＳ Ｐゴシック" panose="020B0600070205080204" pitchFamily="50" charset="-128"/>
              </a:rPr>
              <a:t>生物学的老化促進</a:t>
            </a:r>
            <a:endParaRPr lang="en-US" altLang="ja-JP" b="1" dirty="0">
              <a:latin typeface="ＭＳ Ｐゴシック" panose="020B0600070205080204" pitchFamily="50" charset="-128"/>
              <a:ea typeface="ＭＳ Ｐゴシック" panose="020B0600070205080204" pitchFamily="50" charset="-128"/>
            </a:endParaRPr>
          </a:p>
        </p:txBody>
      </p:sp>
      <p:sp>
        <p:nvSpPr>
          <p:cNvPr id="14" name="正方形/長方形 13">
            <a:extLst>
              <a:ext uri="{FF2B5EF4-FFF2-40B4-BE49-F238E27FC236}">
                <a16:creationId xmlns:a16="http://schemas.microsoft.com/office/drawing/2014/main" id="{59788AEA-DF02-F07C-64E4-73BA582F446B}"/>
              </a:ext>
            </a:extLst>
          </p:cNvPr>
          <p:cNvSpPr/>
          <p:nvPr/>
        </p:nvSpPr>
        <p:spPr>
          <a:xfrm>
            <a:off x="5699192" y="2687177"/>
            <a:ext cx="1581319" cy="481720"/>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dirty="0">
              <a:solidFill>
                <a:schemeClr val="accent1">
                  <a:lumMod val="60000"/>
                  <a:lumOff val="40000"/>
                </a:schemeClr>
              </a:solidFill>
            </a:endParaRPr>
          </a:p>
        </p:txBody>
      </p:sp>
      <p:sp>
        <p:nvSpPr>
          <p:cNvPr id="15" name="テキスト ボックス 14">
            <a:extLst>
              <a:ext uri="{FF2B5EF4-FFF2-40B4-BE49-F238E27FC236}">
                <a16:creationId xmlns:a16="http://schemas.microsoft.com/office/drawing/2014/main" id="{80A4A9D6-BF11-9103-A1D4-B2332A97E107}"/>
              </a:ext>
            </a:extLst>
          </p:cNvPr>
          <p:cNvSpPr txBox="1"/>
          <p:nvPr/>
        </p:nvSpPr>
        <p:spPr>
          <a:xfrm>
            <a:off x="5601589" y="2743371"/>
            <a:ext cx="1569660" cy="369332"/>
          </a:xfrm>
          <a:prstGeom prst="rect">
            <a:avLst/>
          </a:prstGeom>
          <a:noFill/>
        </p:spPr>
        <p:txBody>
          <a:bodyPr wrap="none" rtlCol="0">
            <a:spAutoFit/>
          </a:bodyPr>
          <a:lstStyle/>
          <a:p>
            <a:r>
              <a:rPr kumimoji="1" lang="ja-JP" altLang="en-US" b="1" dirty="0">
                <a:latin typeface="ＭＳ Ｐゴシック" panose="020B0600070205080204" pitchFamily="50" charset="-128"/>
                <a:ea typeface="ＭＳ Ｐゴシック" panose="020B0600070205080204" pitchFamily="50" charset="-128"/>
              </a:rPr>
              <a:t>腎臓老化加速</a:t>
            </a:r>
          </a:p>
        </p:txBody>
      </p:sp>
      <p:sp>
        <p:nvSpPr>
          <p:cNvPr id="16" name="正方形/長方形 15">
            <a:extLst>
              <a:ext uri="{FF2B5EF4-FFF2-40B4-BE49-F238E27FC236}">
                <a16:creationId xmlns:a16="http://schemas.microsoft.com/office/drawing/2014/main" id="{74517533-9EA8-DB5E-74C5-1BB7ED9078B8}"/>
              </a:ext>
            </a:extLst>
          </p:cNvPr>
          <p:cNvSpPr/>
          <p:nvPr/>
        </p:nvSpPr>
        <p:spPr>
          <a:xfrm rot="19058170">
            <a:off x="2533450" y="3833784"/>
            <a:ext cx="1039094" cy="1221109"/>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dirty="0">
              <a:solidFill>
                <a:schemeClr val="accent1">
                  <a:lumMod val="60000"/>
                  <a:lumOff val="40000"/>
                </a:schemeClr>
              </a:solidFill>
            </a:endParaRPr>
          </a:p>
        </p:txBody>
      </p:sp>
      <p:sp>
        <p:nvSpPr>
          <p:cNvPr id="17" name="テキスト ボックス 16">
            <a:extLst>
              <a:ext uri="{FF2B5EF4-FFF2-40B4-BE49-F238E27FC236}">
                <a16:creationId xmlns:a16="http://schemas.microsoft.com/office/drawing/2014/main" id="{A89EBFD4-66D5-A4C8-6692-A8B630AFFD94}"/>
              </a:ext>
            </a:extLst>
          </p:cNvPr>
          <p:cNvSpPr txBox="1"/>
          <p:nvPr/>
        </p:nvSpPr>
        <p:spPr>
          <a:xfrm>
            <a:off x="2260389" y="3833899"/>
            <a:ext cx="1473480" cy="923330"/>
          </a:xfrm>
          <a:prstGeom prst="rect">
            <a:avLst/>
          </a:prstGeom>
          <a:noFill/>
        </p:spPr>
        <p:txBody>
          <a:bodyPr wrap="none" rtlCol="0">
            <a:spAutoFit/>
          </a:bodyPr>
          <a:lstStyle/>
          <a:p>
            <a:r>
              <a:rPr lang="en-US" altLang="ja-JP" b="1" dirty="0">
                <a:latin typeface="ＭＳ Ｐゴシック" panose="020B0600070205080204" pitchFamily="50" charset="-128"/>
                <a:ea typeface="ＭＳ Ｐゴシック" panose="020B0600070205080204" pitchFamily="50" charset="-128"/>
              </a:rPr>
              <a:t>CVD</a:t>
            </a:r>
          </a:p>
          <a:p>
            <a:r>
              <a:rPr lang="ja-JP" altLang="en-US" b="1" dirty="0">
                <a:latin typeface="ＭＳ Ｐゴシック" panose="020B0600070205080204" pitchFamily="50" charset="-128"/>
                <a:ea typeface="ＭＳ Ｐゴシック" panose="020B0600070205080204" pitchFamily="50" charset="-128"/>
              </a:rPr>
              <a:t>認知障害</a:t>
            </a:r>
            <a:endParaRPr lang="en-US" altLang="ja-JP" b="1" dirty="0">
              <a:latin typeface="ＭＳ Ｐゴシック" panose="020B0600070205080204" pitchFamily="50" charset="-128"/>
              <a:ea typeface="ＭＳ Ｐゴシック" panose="020B0600070205080204" pitchFamily="50" charset="-128"/>
            </a:endParaRPr>
          </a:p>
          <a:p>
            <a:r>
              <a:rPr lang="ja-JP" altLang="en-US" b="1" dirty="0">
                <a:latin typeface="ＭＳ Ｐゴシック" panose="020B0600070205080204" pitchFamily="50" charset="-128"/>
                <a:ea typeface="ＭＳ Ｐゴシック" panose="020B0600070205080204" pitchFamily="50" charset="-128"/>
              </a:rPr>
              <a:t>サルコペニア</a:t>
            </a:r>
            <a:endParaRPr lang="en-US" altLang="ja-JP" b="1" dirty="0">
              <a:latin typeface="ＭＳ Ｐゴシック" panose="020B0600070205080204" pitchFamily="50" charset="-128"/>
              <a:ea typeface="ＭＳ Ｐゴシック" panose="020B0600070205080204" pitchFamily="50" charset="-128"/>
            </a:endParaRPr>
          </a:p>
        </p:txBody>
      </p:sp>
      <p:pic>
        <p:nvPicPr>
          <p:cNvPr id="11" name="図 10">
            <a:extLst>
              <a:ext uri="{FF2B5EF4-FFF2-40B4-BE49-F238E27FC236}">
                <a16:creationId xmlns:a16="http://schemas.microsoft.com/office/drawing/2014/main" id="{9B7FB994-51AA-8EAB-673B-B6CA4F9F26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6060" y="4806466"/>
            <a:ext cx="1671523" cy="1671523"/>
          </a:xfrm>
          <a:prstGeom prst="rect">
            <a:avLst/>
          </a:prstGeom>
        </p:spPr>
      </p:pic>
      <p:sp>
        <p:nvSpPr>
          <p:cNvPr id="18" name="テキスト ボックス 17">
            <a:extLst>
              <a:ext uri="{FF2B5EF4-FFF2-40B4-BE49-F238E27FC236}">
                <a16:creationId xmlns:a16="http://schemas.microsoft.com/office/drawing/2014/main" id="{2505B1B2-5C69-D7FD-3550-7656498F8D79}"/>
              </a:ext>
            </a:extLst>
          </p:cNvPr>
          <p:cNvSpPr txBox="1"/>
          <p:nvPr/>
        </p:nvSpPr>
        <p:spPr>
          <a:xfrm>
            <a:off x="9861538" y="3907117"/>
            <a:ext cx="2087187" cy="1754326"/>
          </a:xfrm>
          <a:prstGeom prst="rect">
            <a:avLst/>
          </a:prstGeom>
          <a:noFill/>
        </p:spPr>
        <p:txBody>
          <a:bodyPr wrap="square">
            <a:spAutoFit/>
          </a:bodyPr>
          <a:lstStyle/>
          <a:p>
            <a:r>
              <a:rPr lang="en-US" altLang="ja-JP" dirty="0">
                <a:latin typeface="ＭＳ Ｐゴシック" panose="020B0600070205080204" pitchFamily="50" charset="-128"/>
                <a:ea typeface="ＭＳ Ｐゴシック" panose="020B0600070205080204" pitchFamily="50" charset="-128"/>
              </a:rPr>
              <a:t>Klotho</a:t>
            </a:r>
            <a:r>
              <a:rPr lang="ja-JP" altLang="en-US" dirty="0">
                <a:latin typeface="ＭＳ Ｐゴシック" panose="020B0600070205080204" pitchFamily="50" charset="-128"/>
                <a:ea typeface="ＭＳ Ｐゴシック" panose="020B0600070205080204" pitchFamily="50" charset="-128"/>
              </a:rPr>
              <a:t>にリン摂取に応じて骨細胞から分泌される</a:t>
            </a:r>
            <a:r>
              <a:rPr lang="en-US" altLang="ja-JP" dirty="0">
                <a:latin typeface="ＭＳ Ｐゴシック" panose="020B0600070205080204" pitchFamily="50" charset="-128"/>
                <a:ea typeface="ＭＳ Ｐゴシック" panose="020B0600070205080204" pitchFamily="50" charset="-128"/>
              </a:rPr>
              <a:t>FGF23</a:t>
            </a:r>
            <a:r>
              <a:rPr lang="ja-JP" altLang="en-US" dirty="0">
                <a:latin typeface="ＭＳ Ｐゴシック" panose="020B0600070205080204" pitchFamily="50" charset="-128"/>
                <a:ea typeface="ＭＳ Ｐゴシック" panose="020B0600070205080204" pitchFamily="50" charset="-128"/>
              </a:rPr>
              <a:t>が結合すると尿細管におけるリン再吸収を抑制。</a:t>
            </a:r>
          </a:p>
        </p:txBody>
      </p:sp>
      <p:sp>
        <p:nvSpPr>
          <p:cNvPr id="20" name="テキスト ボックス 19">
            <a:extLst>
              <a:ext uri="{FF2B5EF4-FFF2-40B4-BE49-F238E27FC236}">
                <a16:creationId xmlns:a16="http://schemas.microsoft.com/office/drawing/2014/main" id="{F85215C1-6B81-CC6A-65FF-25258D17FE8A}"/>
              </a:ext>
            </a:extLst>
          </p:cNvPr>
          <p:cNvSpPr txBox="1"/>
          <p:nvPr/>
        </p:nvSpPr>
        <p:spPr>
          <a:xfrm>
            <a:off x="8463321" y="5867538"/>
            <a:ext cx="3501678" cy="369332"/>
          </a:xfrm>
          <a:prstGeom prst="rect">
            <a:avLst/>
          </a:prstGeom>
          <a:noFill/>
        </p:spPr>
        <p:txBody>
          <a:bodyPr wrap="square">
            <a:spAutoFit/>
          </a:bodyPr>
          <a:lstStyle/>
          <a:p>
            <a:r>
              <a:rPr lang="en-US" altLang="ja-JP" dirty="0">
                <a:latin typeface="ＭＳ Ｐゴシック" panose="020B0600070205080204" pitchFamily="50" charset="-128"/>
                <a:ea typeface="ＭＳ Ｐゴシック" panose="020B0600070205080204" pitchFamily="50" charset="-128"/>
              </a:rPr>
              <a:t>FGF23:fibroblast growth factor-23</a:t>
            </a:r>
            <a:endParaRPr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806942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15305F-880C-12C7-B9A9-517E111CC45A}"/>
              </a:ext>
            </a:extLst>
          </p:cNvPr>
          <p:cNvSpPr>
            <a:spLocks noGrp="1"/>
          </p:cNvSpPr>
          <p:nvPr>
            <p:ph type="title"/>
          </p:nvPr>
        </p:nvSpPr>
        <p:spPr>
          <a:xfrm>
            <a:off x="647350" y="191354"/>
            <a:ext cx="10972800" cy="815254"/>
          </a:xfrm>
        </p:spPr>
        <p:txBody>
          <a:bodyPr>
            <a:normAutofit fontScale="90000"/>
          </a:bodyPr>
          <a:lstStyle/>
          <a:p>
            <a:pPr algn="ctr"/>
            <a:r>
              <a:rPr kumimoji="1" lang="ja-JP" altLang="en-US" sz="5400" dirty="0"/>
              <a:t>老化細胞蓄積の閾値仮説</a:t>
            </a:r>
          </a:p>
        </p:txBody>
      </p:sp>
      <p:pic>
        <p:nvPicPr>
          <p:cNvPr id="1026" name="Picture 2">
            <a:extLst>
              <a:ext uri="{FF2B5EF4-FFF2-40B4-BE49-F238E27FC236}">
                <a16:creationId xmlns:a16="http://schemas.microsoft.com/office/drawing/2014/main" id="{FF41946A-D7BA-9885-3F22-7682C507B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902" y="1129021"/>
            <a:ext cx="11591696" cy="338919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EE4D1D2F-4E52-5F3D-4940-79BC22D89CBC}"/>
              </a:ext>
            </a:extLst>
          </p:cNvPr>
          <p:cNvSpPr txBox="1"/>
          <p:nvPr/>
        </p:nvSpPr>
        <p:spPr>
          <a:xfrm>
            <a:off x="470617" y="5011030"/>
            <a:ext cx="10817228" cy="1200329"/>
          </a:xfrm>
          <a:prstGeom prst="rect">
            <a:avLst/>
          </a:prstGeom>
          <a:noFill/>
        </p:spPr>
        <p:txBody>
          <a:bodyPr wrap="square">
            <a:spAutoFit/>
          </a:bodyPr>
          <a:lstStyle/>
          <a:p>
            <a:r>
              <a:rPr lang="ja-JP" altLang="en-US" dirty="0"/>
              <a:t>老化細胞の負担が閾値を超えると、</a:t>
            </a:r>
            <a:r>
              <a:rPr lang="en-US" altLang="ja-JP" dirty="0"/>
              <a:t>SASP</a:t>
            </a:r>
            <a:r>
              <a:rPr lang="ja-JP" altLang="en-US" dirty="0"/>
              <a:t>を介した老化の広がりが免疫系による老化細胞の除去を上回る。</a:t>
            </a:r>
            <a:endParaRPr lang="en-US" altLang="ja-JP" dirty="0"/>
          </a:p>
          <a:p>
            <a:r>
              <a:rPr lang="en-US" altLang="ja-JP" dirty="0"/>
              <a:t>SASP</a:t>
            </a:r>
            <a:r>
              <a:rPr lang="ja-JP" altLang="en-US" dirty="0"/>
              <a:t>因子の増加により免疫系の機能が阻害され老化細胞の蓄積がさらに促進。</a:t>
            </a:r>
            <a:endParaRPr lang="en-US" altLang="ja-JP" dirty="0"/>
          </a:p>
          <a:p>
            <a:r>
              <a:rPr lang="ja-JP" altLang="en-US" dirty="0"/>
              <a:t>肥満など老化細胞の負荷が高い状態では少ない数の老化細胞で出現。</a:t>
            </a:r>
            <a:endParaRPr lang="en-US" altLang="ja-JP" dirty="0"/>
          </a:p>
          <a:p>
            <a:r>
              <a:rPr lang="ja-JP" altLang="en-US" dirty="0"/>
              <a:t>全身的な老化細胞の除去は加齢に関連した障害や疾患を遅延、予防、緩和。</a:t>
            </a:r>
          </a:p>
        </p:txBody>
      </p:sp>
      <p:sp>
        <p:nvSpPr>
          <p:cNvPr id="10" name="テキスト ボックス 9">
            <a:extLst>
              <a:ext uri="{FF2B5EF4-FFF2-40B4-BE49-F238E27FC236}">
                <a16:creationId xmlns:a16="http://schemas.microsoft.com/office/drawing/2014/main" id="{20257021-30D9-6F6D-73F0-F137ED938D98}"/>
              </a:ext>
            </a:extLst>
          </p:cNvPr>
          <p:cNvSpPr txBox="1"/>
          <p:nvPr/>
        </p:nvSpPr>
        <p:spPr>
          <a:xfrm>
            <a:off x="8084576" y="6384253"/>
            <a:ext cx="4256954" cy="263930"/>
          </a:xfrm>
          <a:prstGeom prst="rect">
            <a:avLst/>
          </a:prstGeom>
          <a:noFill/>
        </p:spPr>
        <p:txBody>
          <a:bodyPr wrap="square">
            <a:spAutoFit/>
          </a:bodyPr>
          <a:lstStyle/>
          <a:p>
            <a:r>
              <a:rPr lang="en-US" altLang="ja-JP" sz="1100" b="1" i="1" dirty="0" err="1"/>
              <a:t>Chaib</a:t>
            </a:r>
            <a:r>
              <a:rPr lang="ja-JP" altLang="en-US" sz="1100" b="1" i="1" dirty="0"/>
              <a:t> </a:t>
            </a:r>
            <a:r>
              <a:rPr lang="en-US" altLang="ja-JP" sz="1100" b="1" i="1" dirty="0"/>
              <a:t>S</a:t>
            </a:r>
            <a:r>
              <a:rPr lang="ja-JP" altLang="en-US" sz="1100" b="1" i="1" dirty="0"/>
              <a:t> </a:t>
            </a:r>
            <a:r>
              <a:rPr lang="en-US" altLang="ja-JP" sz="1100" b="1" i="1" dirty="0"/>
              <a:t>et</a:t>
            </a:r>
            <a:r>
              <a:rPr lang="ja-JP" altLang="en-US" sz="1100" b="1" i="1" dirty="0"/>
              <a:t> </a:t>
            </a:r>
            <a:r>
              <a:rPr lang="en-US" altLang="ja-JP" sz="1100" b="1" i="1" dirty="0"/>
              <a:t>al.</a:t>
            </a:r>
            <a:r>
              <a:rPr lang="ja-JP" altLang="en-US" sz="1100" b="1" i="1" dirty="0"/>
              <a:t> </a:t>
            </a:r>
            <a:r>
              <a:rPr lang="en-US" altLang="ja-JP" sz="1100" b="1" i="1" dirty="0"/>
              <a:t>Nat Med. 2022 Aug;28(8):1556-1568.</a:t>
            </a:r>
            <a:endParaRPr lang="ja-JP" altLang="en-US" sz="1100" b="1" i="1" dirty="0"/>
          </a:p>
        </p:txBody>
      </p:sp>
    </p:spTree>
    <p:extLst>
      <p:ext uri="{BB962C8B-B14F-4D97-AF65-F5344CB8AC3E}">
        <p14:creationId xmlns:p14="http://schemas.microsoft.com/office/powerpoint/2010/main" val="2366477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FE1E3C-E997-B5E5-6804-F7E4A80E8632}"/>
              </a:ext>
            </a:extLst>
          </p:cNvPr>
          <p:cNvSpPr>
            <a:spLocks noGrp="1"/>
          </p:cNvSpPr>
          <p:nvPr>
            <p:ph type="title"/>
          </p:nvPr>
        </p:nvSpPr>
        <p:spPr>
          <a:xfrm>
            <a:off x="540444" y="144010"/>
            <a:ext cx="10972800" cy="485977"/>
          </a:xfrm>
        </p:spPr>
        <p:txBody>
          <a:bodyPr>
            <a:noAutofit/>
          </a:bodyPr>
          <a:lstStyle/>
          <a:p>
            <a:pPr algn="ctr"/>
            <a:r>
              <a:rPr lang="en-US" altLang="ja-JP" sz="32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SGLT2</a:t>
            </a:r>
            <a:r>
              <a:rPr lang="ja-JP" altLang="en-US" sz="32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阻害薬</a:t>
            </a:r>
            <a:r>
              <a:rPr lang="ja-JP" altLang="ja-JP" sz="32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投与による老化</a:t>
            </a:r>
            <a:r>
              <a:rPr lang="ja-JP" altLang="en-US" sz="32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への影響</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 name="テキスト プレースホルダー 2">
            <a:extLst>
              <a:ext uri="{FF2B5EF4-FFF2-40B4-BE49-F238E27FC236}">
                <a16:creationId xmlns:a16="http://schemas.microsoft.com/office/drawing/2014/main" id="{200062EF-63A8-F8D3-BA46-94D498AD433D}"/>
              </a:ext>
            </a:extLst>
          </p:cNvPr>
          <p:cNvSpPr>
            <a:spLocks noGrp="1"/>
          </p:cNvSpPr>
          <p:nvPr>
            <p:ph type="body" sz="quarter" idx="13"/>
          </p:nvPr>
        </p:nvSpPr>
        <p:spPr>
          <a:xfrm>
            <a:off x="7340138" y="6539129"/>
            <a:ext cx="4487435" cy="220965"/>
          </a:xfrm>
        </p:spPr>
        <p:txBody>
          <a:bodyPr/>
          <a:lstStyle/>
          <a:p>
            <a:r>
              <a:rPr kumimoji="1" lang="en-US" altLang="ja-JP" b="1" i="1" dirty="0">
                <a:latin typeface="+mn-ea"/>
              </a:rPr>
              <a:t>Goro </a:t>
            </a:r>
            <a:r>
              <a:rPr kumimoji="1" lang="en-US" altLang="ja-JP" b="1" i="1" dirty="0" err="1">
                <a:latin typeface="+mn-ea"/>
              </a:rPr>
              <a:t>Katsuumi</a:t>
            </a:r>
            <a:r>
              <a:rPr kumimoji="1" lang="ja-JP" altLang="en-US" b="1" i="1" dirty="0">
                <a:latin typeface="+mn-ea"/>
              </a:rPr>
              <a:t>　</a:t>
            </a:r>
            <a:r>
              <a:rPr kumimoji="1" lang="en-US" altLang="ja-JP" b="1" i="1" dirty="0">
                <a:latin typeface="+mn-ea"/>
              </a:rPr>
              <a:t>G, Minamino T et al. </a:t>
            </a:r>
            <a:r>
              <a:rPr kumimoji="1" lang="fr-FR" altLang="ja-JP" b="1" i="1" dirty="0">
                <a:latin typeface="+mn-ea"/>
              </a:rPr>
              <a:t>Nature Aging volume 4, 926–938 (2024)</a:t>
            </a:r>
            <a:endParaRPr kumimoji="1" lang="ja-JP" altLang="en-US" b="1" i="1" dirty="0">
              <a:latin typeface="+mn-ea"/>
            </a:endParaRPr>
          </a:p>
        </p:txBody>
      </p:sp>
      <p:pic>
        <p:nvPicPr>
          <p:cNvPr id="7" name="図 6" descr="figure 1">
            <a:extLst>
              <a:ext uri="{FF2B5EF4-FFF2-40B4-BE49-F238E27FC236}">
                <a16:creationId xmlns:a16="http://schemas.microsoft.com/office/drawing/2014/main" id="{1DCA8BE2-C648-F8D1-D421-8B65F8599417}"/>
              </a:ext>
            </a:extLst>
          </p:cNvPr>
          <p:cNvPicPr>
            <a:picLocks noChangeAspect="1"/>
          </p:cNvPicPr>
          <p:nvPr/>
        </p:nvPicPr>
        <p:blipFill rotWithShape="1">
          <a:blip r:embed="rId2">
            <a:extLst>
              <a:ext uri="{28A0092B-C50C-407E-A947-70E740481C1C}">
                <a14:useLocalDpi xmlns:a14="http://schemas.microsoft.com/office/drawing/2010/main" val="0"/>
              </a:ext>
            </a:extLst>
          </a:blip>
          <a:srcRect b="62561"/>
          <a:stretch/>
        </p:blipFill>
        <p:spPr bwMode="auto">
          <a:xfrm>
            <a:off x="678756" y="629987"/>
            <a:ext cx="10259991" cy="4811085"/>
          </a:xfrm>
          <a:prstGeom prst="rect">
            <a:avLst/>
          </a:prstGeom>
          <a:noFill/>
          <a:ln>
            <a:noFill/>
          </a:ln>
        </p:spPr>
      </p:pic>
      <p:sp>
        <p:nvSpPr>
          <p:cNvPr id="4" name="テキスト ボックス 3">
            <a:extLst>
              <a:ext uri="{FF2B5EF4-FFF2-40B4-BE49-F238E27FC236}">
                <a16:creationId xmlns:a16="http://schemas.microsoft.com/office/drawing/2014/main" id="{525B9DA9-D151-1CC9-87D0-1214A822AD79}"/>
              </a:ext>
            </a:extLst>
          </p:cNvPr>
          <p:cNvSpPr txBox="1"/>
          <p:nvPr/>
        </p:nvSpPr>
        <p:spPr>
          <a:xfrm>
            <a:off x="234060" y="5513661"/>
            <a:ext cx="11723879" cy="1200329"/>
          </a:xfrm>
          <a:prstGeom prst="rect">
            <a:avLst/>
          </a:prstGeom>
          <a:noFill/>
        </p:spPr>
        <p:txBody>
          <a:bodyPr wrap="square">
            <a:spAutoFit/>
          </a:bodyPr>
          <a:lstStyle/>
          <a:p>
            <a:r>
              <a:rPr lang="ja-JP" altLang="en-US" dirty="0"/>
              <a:t>マウスに高脂肪食（</a:t>
            </a:r>
            <a:r>
              <a:rPr lang="en-US" altLang="ja-JP" dirty="0"/>
              <a:t>HFD</a:t>
            </a:r>
            <a:r>
              <a:rPr lang="ja-JP" altLang="en-US" dirty="0"/>
              <a:t>）を</a:t>
            </a:r>
            <a:r>
              <a:rPr lang="en-US" altLang="ja-JP" dirty="0"/>
              <a:t>8</a:t>
            </a:r>
            <a:r>
              <a:rPr lang="ja-JP" altLang="en-US" dirty="0"/>
              <a:t>～</a:t>
            </a:r>
            <a:r>
              <a:rPr lang="en-US" altLang="ja-JP" dirty="0"/>
              <a:t>10</a:t>
            </a:r>
            <a:r>
              <a:rPr lang="ja-JP" altLang="en-US" dirty="0"/>
              <a:t>週間摂取させ、</a:t>
            </a:r>
            <a:r>
              <a:rPr lang="en-US" altLang="ja-JP" dirty="0"/>
              <a:t>SGLT2</a:t>
            </a:r>
            <a:r>
              <a:rPr lang="ja-JP" altLang="en-US" dirty="0"/>
              <a:t>阻害薬カナグリフロジンを</a:t>
            </a:r>
            <a:r>
              <a:rPr lang="en-US" altLang="ja-JP" dirty="0"/>
              <a:t>7</a:t>
            </a:r>
            <a:r>
              <a:rPr lang="ja-JP" altLang="en-US" dirty="0"/>
              <a:t>日間投与。体重、生殖腺白色脂肪組織（</a:t>
            </a:r>
            <a:r>
              <a:rPr lang="en-US" altLang="ja-JP" dirty="0" err="1"/>
              <a:t>gWAT</a:t>
            </a:r>
            <a:r>
              <a:rPr lang="ja-JP" altLang="en-US" dirty="0"/>
              <a:t>）重量、食物摂取量、酸素消費量には影響を与えなかったが、インスリン抵抗性と耐糖能異常を有意に改善。</a:t>
            </a:r>
            <a:endParaRPr lang="en-US" altLang="ja-JP" dirty="0"/>
          </a:p>
          <a:p>
            <a:r>
              <a:rPr lang="en-US" altLang="ja-JP" dirty="0"/>
              <a:t>β-</a:t>
            </a:r>
            <a:r>
              <a:rPr lang="ja-JP" altLang="en-US" dirty="0"/>
              <a:t>ガラクトシダーゼ（</a:t>
            </a:r>
            <a:r>
              <a:rPr lang="en-US" altLang="ja-JP" dirty="0"/>
              <a:t>SA-β-gal</a:t>
            </a:r>
            <a:r>
              <a:rPr lang="ja-JP" altLang="en-US" dirty="0"/>
              <a:t>）活性の低下や負の細胞周期制御因子の発現低下など、</a:t>
            </a:r>
            <a:r>
              <a:rPr lang="en-US" altLang="ja-JP" dirty="0" err="1"/>
              <a:t>gWAT</a:t>
            </a:r>
            <a:r>
              <a:rPr lang="ja-JP" altLang="en-US" dirty="0"/>
              <a:t>や肝臓における</a:t>
            </a:r>
            <a:r>
              <a:rPr lang="en-US" altLang="ja-JP" dirty="0"/>
              <a:t>H</a:t>
            </a:r>
            <a:r>
              <a:rPr lang="ja-JP" altLang="en-US" dirty="0"/>
              <a:t>老化様変化を有意に改善。</a:t>
            </a:r>
          </a:p>
        </p:txBody>
      </p:sp>
    </p:spTree>
    <p:extLst>
      <p:ext uri="{BB962C8B-B14F-4D97-AF65-F5344CB8AC3E}">
        <p14:creationId xmlns:p14="http://schemas.microsoft.com/office/powerpoint/2010/main" val="1154885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FE1E3C-E997-B5E5-6804-F7E4A80E8632}"/>
              </a:ext>
            </a:extLst>
          </p:cNvPr>
          <p:cNvSpPr>
            <a:spLocks noGrp="1"/>
          </p:cNvSpPr>
          <p:nvPr>
            <p:ph type="title"/>
          </p:nvPr>
        </p:nvSpPr>
        <p:spPr>
          <a:xfrm>
            <a:off x="609600" y="274638"/>
            <a:ext cx="10972800" cy="485977"/>
          </a:xfrm>
        </p:spPr>
        <p:txBody>
          <a:bodyPr>
            <a:noAutofit/>
          </a:bodyPr>
          <a:lstStyle/>
          <a:p>
            <a:pPr algn="ctr"/>
            <a:r>
              <a:rPr lang="ja-JP" altLang="ja-JP" sz="2800" b="1" kern="0" dirty="0">
                <a:solidFill>
                  <a:srgbClr val="222222"/>
                </a:solidFill>
                <a:effectLst/>
                <a:latin typeface="Times New Roman" panose="02020603050405020304" pitchFamily="18" charset="0"/>
                <a:ea typeface="ＭＳ Ｐゴシック" panose="020B0600070205080204" pitchFamily="50" charset="-128"/>
                <a:cs typeface="Times New Roman" panose="02020603050405020304" pitchFamily="18" charset="0"/>
              </a:rPr>
              <a:t>内臓脂肪組織における老化細胞に対するインスリン治療の効果</a:t>
            </a:r>
            <a:endParaRPr kumimoji="1" lang="ja-JP" altLang="en-US" sz="2800" dirty="0"/>
          </a:p>
        </p:txBody>
      </p:sp>
      <p:sp>
        <p:nvSpPr>
          <p:cNvPr id="3" name="テキスト プレースホルダー 2">
            <a:extLst>
              <a:ext uri="{FF2B5EF4-FFF2-40B4-BE49-F238E27FC236}">
                <a16:creationId xmlns:a16="http://schemas.microsoft.com/office/drawing/2014/main" id="{200062EF-63A8-F8D3-BA46-94D498AD433D}"/>
              </a:ext>
            </a:extLst>
          </p:cNvPr>
          <p:cNvSpPr>
            <a:spLocks noGrp="1"/>
          </p:cNvSpPr>
          <p:nvPr>
            <p:ph type="body" sz="quarter" idx="13"/>
          </p:nvPr>
        </p:nvSpPr>
        <p:spPr>
          <a:xfrm>
            <a:off x="7340138" y="6362397"/>
            <a:ext cx="4487435" cy="220965"/>
          </a:xfrm>
        </p:spPr>
        <p:txBody>
          <a:bodyPr/>
          <a:lstStyle/>
          <a:p>
            <a:r>
              <a:rPr kumimoji="1" lang="en-US" altLang="ja-JP" b="1" i="1" dirty="0">
                <a:latin typeface="+mn-ea"/>
              </a:rPr>
              <a:t>Goro </a:t>
            </a:r>
            <a:r>
              <a:rPr kumimoji="1" lang="en-US" altLang="ja-JP" b="1" i="1" dirty="0" err="1">
                <a:latin typeface="+mn-ea"/>
              </a:rPr>
              <a:t>Katsuumi</a:t>
            </a:r>
            <a:r>
              <a:rPr kumimoji="1" lang="ja-JP" altLang="en-US" b="1" i="1" dirty="0">
                <a:latin typeface="+mn-ea"/>
              </a:rPr>
              <a:t>　</a:t>
            </a:r>
            <a:r>
              <a:rPr kumimoji="1" lang="en-US" altLang="ja-JP" b="1" i="1" dirty="0">
                <a:latin typeface="+mn-ea"/>
              </a:rPr>
              <a:t>G, Minamino T et al. </a:t>
            </a:r>
            <a:r>
              <a:rPr kumimoji="1" lang="fr-FR" altLang="ja-JP" b="1" i="1" dirty="0">
                <a:latin typeface="+mn-ea"/>
              </a:rPr>
              <a:t>Nature Aging volume 4, 926–938 (2024)</a:t>
            </a:r>
            <a:endParaRPr kumimoji="1" lang="ja-JP" altLang="en-US" b="1" i="1" dirty="0">
              <a:latin typeface="+mn-ea"/>
            </a:endParaRPr>
          </a:p>
        </p:txBody>
      </p:sp>
      <p:pic>
        <p:nvPicPr>
          <p:cNvPr id="4" name="図 3" descr="Extended Data Fig. 3">
            <a:extLst>
              <a:ext uri="{FF2B5EF4-FFF2-40B4-BE49-F238E27FC236}">
                <a16:creationId xmlns:a16="http://schemas.microsoft.com/office/drawing/2014/main" id="{69C850A7-597E-24A8-5B3A-0FEF2055F6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6007"/>
          <a:stretch/>
        </p:blipFill>
        <p:spPr bwMode="auto">
          <a:xfrm>
            <a:off x="1258967" y="1083744"/>
            <a:ext cx="9486466" cy="4935357"/>
          </a:xfrm>
          <a:prstGeom prst="rect">
            <a:avLst/>
          </a:prstGeom>
          <a:noFill/>
          <a:ln>
            <a:noFill/>
          </a:ln>
        </p:spPr>
      </p:pic>
      <p:sp>
        <p:nvSpPr>
          <p:cNvPr id="7" name="テキスト ボックス 6">
            <a:extLst>
              <a:ext uri="{FF2B5EF4-FFF2-40B4-BE49-F238E27FC236}">
                <a16:creationId xmlns:a16="http://schemas.microsoft.com/office/drawing/2014/main" id="{64A97720-8785-880B-C88A-0F1942C36B25}"/>
              </a:ext>
            </a:extLst>
          </p:cNvPr>
          <p:cNvSpPr txBox="1"/>
          <p:nvPr/>
        </p:nvSpPr>
        <p:spPr>
          <a:xfrm>
            <a:off x="674274" y="6019064"/>
            <a:ext cx="6097280" cy="646331"/>
          </a:xfrm>
          <a:prstGeom prst="rect">
            <a:avLst/>
          </a:prstGeom>
          <a:noFill/>
        </p:spPr>
        <p:txBody>
          <a:bodyPr wrap="square">
            <a:spAutoFit/>
          </a:bodyPr>
          <a:lstStyle/>
          <a:p>
            <a:r>
              <a:rPr lang="ja-JP" altLang="en-US" dirty="0"/>
              <a:t>短期インスリン投与は、体重や</a:t>
            </a:r>
            <a:r>
              <a:rPr lang="en-US" altLang="ja-JP" dirty="0" err="1"/>
              <a:t>gWAT</a:t>
            </a:r>
            <a:r>
              <a:rPr lang="ja-JP" altLang="en-US" dirty="0"/>
              <a:t>重量に影響を与えることなく、耐糖能異常およびインスリン抵抗性を改善。 </a:t>
            </a:r>
          </a:p>
        </p:txBody>
      </p:sp>
    </p:spTree>
    <p:extLst>
      <p:ext uri="{BB962C8B-B14F-4D97-AF65-F5344CB8AC3E}">
        <p14:creationId xmlns:p14="http://schemas.microsoft.com/office/powerpoint/2010/main" val="1787220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FE1E3C-E997-B5E5-6804-F7E4A80E8632}"/>
              </a:ext>
            </a:extLst>
          </p:cNvPr>
          <p:cNvSpPr>
            <a:spLocks noGrp="1"/>
          </p:cNvSpPr>
          <p:nvPr>
            <p:ph type="title"/>
          </p:nvPr>
        </p:nvSpPr>
        <p:spPr>
          <a:xfrm>
            <a:off x="609600" y="274638"/>
            <a:ext cx="10972800" cy="485977"/>
          </a:xfrm>
        </p:spPr>
        <p:txBody>
          <a:bodyPr>
            <a:noAutofit/>
          </a:bodyPr>
          <a:lstStyle/>
          <a:p>
            <a:pPr algn="ctr"/>
            <a:r>
              <a:rPr lang="ja-JP" altLang="ja-JP" sz="2800" b="1" kern="0" dirty="0">
                <a:solidFill>
                  <a:srgbClr val="222222"/>
                </a:solidFill>
                <a:effectLst/>
                <a:latin typeface="Times New Roman" panose="02020603050405020304" pitchFamily="18" charset="0"/>
                <a:ea typeface="ＭＳ Ｐゴシック" panose="020B0600070205080204" pitchFamily="50" charset="-128"/>
                <a:cs typeface="Times New Roman" panose="02020603050405020304" pitchFamily="18" charset="0"/>
              </a:rPr>
              <a:t>内臓脂肪組織における老化細胞に対するインスリン治療の効果</a:t>
            </a:r>
            <a:endParaRPr kumimoji="1" lang="ja-JP" altLang="en-US" sz="2800" dirty="0"/>
          </a:p>
        </p:txBody>
      </p:sp>
      <p:sp>
        <p:nvSpPr>
          <p:cNvPr id="3" name="テキスト プレースホルダー 2">
            <a:extLst>
              <a:ext uri="{FF2B5EF4-FFF2-40B4-BE49-F238E27FC236}">
                <a16:creationId xmlns:a16="http://schemas.microsoft.com/office/drawing/2014/main" id="{200062EF-63A8-F8D3-BA46-94D498AD433D}"/>
              </a:ext>
            </a:extLst>
          </p:cNvPr>
          <p:cNvSpPr>
            <a:spLocks noGrp="1"/>
          </p:cNvSpPr>
          <p:nvPr>
            <p:ph type="body" sz="quarter" idx="13"/>
          </p:nvPr>
        </p:nvSpPr>
        <p:spPr>
          <a:xfrm>
            <a:off x="7340138" y="6362397"/>
            <a:ext cx="4487435" cy="220965"/>
          </a:xfrm>
        </p:spPr>
        <p:txBody>
          <a:bodyPr/>
          <a:lstStyle/>
          <a:p>
            <a:r>
              <a:rPr kumimoji="1" lang="en-US" altLang="ja-JP" b="1" i="1" dirty="0">
                <a:latin typeface="+mn-ea"/>
              </a:rPr>
              <a:t>Goro </a:t>
            </a:r>
            <a:r>
              <a:rPr kumimoji="1" lang="en-US" altLang="ja-JP" b="1" i="1" dirty="0" err="1">
                <a:latin typeface="+mn-ea"/>
              </a:rPr>
              <a:t>Katsuumi</a:t>
            </a:r>
            <a:r>
              <a:rPr kumimoji="1" lang="ja-JP" altLang="en-US" b="1" i="1" dirty="0">
                <a:latin typeface="+mn-ea"/>
              </a:rPr>
              <a:t>　</a:t>
            </a:r>
            <a:r>
              <a:rPr kumimoji="1" lang="en-US" altLang="ja-JP" b="1" i="1" dirty="0">
                <a:latin typeface="+mn-ea"/>
              </a:rPr>
              <a:t>G, Minamino T et al. </a:t>
            </a:r>
            <a:r>
              <a:rPr kumimoji="1" lang="fr-FR" altLang="ja-JP" b="1" i="1" dirty="0">
                <a:latin typeface="+mn-ea"/>
              </a:rPr>
              <a:t>Nature Aging volume 4, 926–938 (2024)</a:t>
            </a:r>
            <a:endParaRPr kumimoji="1" lang="ja-JP" altLang="en-US" b="1" i="1" dirty="0">
              <a:latin typeface="+mn-ea"/>
            </a:endParaRPr>
          </a:p>
        </p:txBody>
      </p:sp>
      <p:pic>
        <p:nvPicPr>
          <p:cNvPr id="5" name="図 4" descr="Extended Data Fig. 3">
            <a:extLst>
              <a:ext uri="{FF2B5EF4-FFF2-40B4-BE49-F238E27FC236}">
                <a16:creationId xmlns:a16="http://schemas.microsoft.com/office/drawing/2014/main" id="{4A53A392-E8F0-DA30-6FE6-F6E610B51B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219" b="18859"/>
          <a:stretch/>
        </p:blipFill>
        <p:spPr bwMode="auto">
          <a:xfrm>
            <a:off x="759372" y="847188"/>
            <a:ext cx="8184982" cy="5877816"/>
          </a:xfrm>
          <a:prstGeom prst="rect">
            <a:avLst/>
          </a:prstGeom>
          <a:noFill/>
          <a:ln>
            <a:noFill/>
          </a:ln>
        </p:spPr>
      </p:pic>
      <p:sp>
        <p:nvSpPr>
          <p:cNvPr id="7" name="テキスト ボックス 6">
            <a:extLst>
              <a:ext uri="{FF2B5EF4-FFF2-40B4-BE49-F238E27FC236}">
                <a16:creationId xmlns:a16="http://schemas.microsoft.com/office/drawing/2014/main" id="{DD6624BA-524E-2339-A4E2-FB29D84B1923}"/>
              </a:ext>
            </a:extLst>
          </p:cNvPr>
          <p:cNvSpPr txBox="1"/>
          <p:nvPr/>
        </p:nvSpPr>
        <p:spPr>
          <a:xfrm>
            <a:off x="9156309" y="1292669"/>
            <a:ext cx="2276319" cy="3970318"/>
          </a:xfrm>
          <a:prstGeom prst="rect">
            <a:avLst/>
          </a:prstGeom>
          <a:noFill/>
        </p:spPr>
        <p:txBody>
          <a:bodyPr wrap="square">
            <a:spAutoFit/>
          </a:bodyPr>
          <a:lstStyle/>
          <a:p>
            <a:r>
              <a:rPr lang="ja-JP" altLang="en-US" dirty="0"/>
              <a:t>カナグリフロジンによる短期治療とは対照的に、インスリンによる短期治療は</a:t>
            </a:r>
            <a:r>
              <a:rPr lang="en-US" altLang="ja-JP" dirty="0"/>
              <a:t>HFD</a:t>
            </a:r>
            <a:r>
              <a:rPr lang="ja-JP" altLang="en-US" dirty="0"/>
              <a:t>誘発の老化様変化や</a:t>
            </a:r>
            <a:r>
              <a:rPr lang="en-US" altLang="ja-JP" dirty="0" err="1"/>
              <a:t>gWAT</a:t>
            </a:r>
            <a:r>
              <a:rPr lang="ja-JP" altLang="en-US" dirty="0"/>
              <a:t>における炎症を改善しなかった。</a:t>
            </a:r>
            <a:endParaRPr lang="en-US" altLang="ja-JP" dirty="0"/>
          </a:p>
          <a:p>
            <a:r>
              <a:rPr lang="en-US" altLang="ja-JP" dirty="0"/>
              <a:t>4</a:t>
            </a:r>
            <a:r>
              <a:rPr lang="ja-JP" altLang="en-US" dirty="0"/>
              <a:t>週間のインスリン投与は、</a:t>
            </a:r>
            <a:r>
              <a:rPr lang="en-US" altLang="ja-JP" dirty="0"/>
              <a:t>HFD</a:t>
            </a:r>
            <a:r>
              <a:rPr lang="ja-JP" altLang="en-US" dirty="0"/>
              <a:t>誘発の</a:t>
            </a:r>
            <a:r>
              <a:rPr lang="en-US" altLang="ja-JP" dirty="0" err="1"/>
              <a:t>gWAT</a:t>
            </a:r>
            <a:r>
              <a:rPr lang="ja-JP" altLang="en-US" dirty="0"/>
              <a:t>における</a:t>
            </a:r>
            <a:r>
              <a:rPr lang="en-US" altLang="ja-JP" dirty="0"/>
              <a:t>SA-β-gal</a:t>
            </a:r>
            <a:r>
              <a:rPr lang="ja-JP" altLang="en-US" dirty="0"/>
              <a:t>活性のアップレギュレーション、体重、</a:t>
            </a:r>
            <a:r>
              <a:rPr lang="en-US" altLang="ja-JP" dirty="0" err="1"/>
              <a:t>gWAT</a:t>
            </a:r>
            <a:r>
              <a:rPr lang="ja-JP" altLang="en-US" dirty="0"/>
              <a:t>重量には影響を与えなかった。</a:t>
            </a:r>
          </a:p>
        </p:txBody>
      </p:sp>
    </p:spTree>
    <p:extLst>
      <p:ext uri="{BB962C8B-B14F-4D97-AF65-F5344CB8AC3E}">
        <p14:creationId xmlns:p14="http://schemas.microsoft.com/office/powerpoint/2010/main" val="3746752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FE1E3C-E997-B5E5-6804-F7E4A80E8632}"/>
              </a:ext>
            </a:extLst>
          </p:cNvPr>
          <p:cNvSpPr>
            <a:spLocks noGrp="1"/>
          </p:cNvSpPr>
          <p:nvPr>
            <p:ph type="title"/>
          </p:nvPr>
        </p:nvSpPr>
        <p:spPr>
          <a:xfrm>
            <a:off x="609600" y="274639"/>
            <a:ext cx="10972800" cy="149006"/>
          </a:xfrm>
        </p:spPr>
        <p:txBody>
          <a:bodyPr>
            <a:noAutofit/>
          </a:bodyPr>
          <a:lstStyle/>
          <a:p>
            <a:pPr algn="ctr"/>
            <a:r>
              <a:rPr lang="en-US" altLang="ja-JP" sz="2800" dirty="0">
                <a:effectLst/>
                <a:latin typeface="+mj-ea"/>
                <a:cs typeface="Times New Roman" panose="02020603050405020304" pitchFamily="18" charset="0"/>
              </a:rPr>
              <a:t>SGLT2</a:t>
            </a:r>
            <a:r>
              <a:rPr lang="ja-JP" altLang="ja-JP" sz="2800" dirty="0">
                <a:effectLst/>
                <a:latin typeface="+mj-ea"/>
                <a:cs typeface="Times New Roman" panose="02020603050405020304" pitchFamily="18" charset="0"/>
              </a:rPr>
              <a:t>阻害による老化抑制</a:t>
            </a:r>
            <a:r>
              <a:rPr lang="ja-JP" altLang="en-US" sz="2800" dirty="0">
                <a:effectLst/>
                <a:latin typeface="+mj-ea"/>
                <a:cs typeface="Times New Roman" panose="02020603050405020304" pitchFamily="18" charset="0"/>
              </a:rPr>
              <a:t>の影響へ</a:t>
            </a:r>
            <a:r>
              <a:rPr lang="ja-JP" altLang="ja-JP" sz="2800" dirty="0">
                <a:effectLst/>
                <a:latin typeface="+mj-ea"/>
                <a:cs typeface="Times New Roman" panose="02020603050405020304" pitchFamily="18" charset="0"/>
              </a:rPr>
              <a:t>の潜在的メカニズム</a:t>
            </a:r>
            <a:endParaRPr kumimoji="1" lang="ja-JP" altLang="en-US" sz="2800" dirty="0">
              <a:latin typeface="+mj-ea"/>
            </a:endParaRPr>
          </a:p>
        </p:txBody>
      </p:sp>
      <p:sp>
        <p:nvSpPr>
          <p:cNvPr id="3" name="テキスト プレースホルダー 2">
            <a:extLst>
              <a:ext uri="{FF2B5EF4-FFF2-40B4-BE49-F238E27FC236}">
                <a16:creationId xmlns:a16="http://schemas.microsoft.com/office/drawing/2014/main" id="{200062EF-63A8-F8D3-BA46-94D498AD433D}"/>
              </a:ext>
            </a:extLst>
          </p:cNvPr>
          <p:cNvSpPr>
            <a:spLocks noGrp="1"/>
          </p:cNvSpPr>
          <p:nvPr>
            <p:ph type="body" sz="quarter" idx="13"/>
          </p:nvPr>
        </p:nvSpPr>
        <p:spPr>
          <a:xfrm>
            <a:off x="7583418" y="6583362"/>
            <a:ext cx="4487435" cy="220965"/>
          </a:xfrm>
        </p:spPr>
        <p:txBody>
          <a:bodyPr/>
          <a:lstStyle/>
          <a:p>
            <a:r>
              <a:rPr kumimoji="1" lang="en-US" altLang="ja-JP" b="1" i="1" dirty="0">
                <a:latin typeface="+mn-ea"/>
              </a:rPr>
              <a:t>Goro </a:t>
            </a:r>
            <a:r>
              <a:rPr kumimoji="1" lang="en-US" altLang="ja-JP" b="1" i="1" dirty="0" err="1">
                <a:latin typeface="+mn-ea"/>
              </a:rPr>
              <a:t>Katsuumi</a:t>
            </a:r>
            <a:r>
              <a:rPr kumimoji="1" lang="ja-JP" altLang="en-US" b="1" i="1" dirty="0">
                <a:latin typeface="+mn-ea"/>
              </a:rPr>
              <a:t>　</a:t>
            </a:r>
            <a:r>
              <a:rPr kumimoji="1" lang="en-US" altLang="ja-JP" b="1" i="1" dirty="0">
                <a:latin typeface="+mn-ea"/>
              </a:rPr>
              <a:t>G, Minamino T et al. </a:t>
            </a:r>
            <a:r>
              <a:rPr kumimoji="1" lang="fr-FR" altLang="ja-JP" b="1" i="1" dirty="0">
                <a:latin typeface="+mn-ea"/>
              </a:rPr>
              <a:t>Nature Aging volume 4, 926–938 (2024)</a:t>
            </a:r>
            <a:endParaRPr kumimoji="1" lang="ja-JP" altLang="en-US" b="1" i="1" dirty="0">
              <a:latin typeface="+mn-ea"/>
            </a:endParaRPr>
          </a:p>
        </p:txBody>
      </p:sp>
      <p:pic>
        <p:nvPicPr>
          <p:cNvPr id="5" name="図 4" descr="figure 2">
            <a:extLst>
              <a:ext uri="{FF2B5EF4-FFF2-40B4-BE49-F238E27FC236}">
                <a16:creationId xmlns:a16="http://schemas.microsoft.com/office/drawing/2014/main" id="{D040AA9E-C867-CA44-385A-1ADA1F76352F}"/>
              </a:ext>
            </a:extLst>
          </p:cNvPr>
          <p:cNvPicPr>
            <a:picLocks noChangeAspect="1"/>
          </p:cNvPicPr>
          <p:nvPr/>
        </p:nvPicPr>
        <p:blipFill rotWithShape="1">
          <a:blip r:embed="rId2">
            <a:extLst>
              <a:ext uri="{28A0092B-C50C-407E-A947-70E740481C1C}">
                <a14:useLocalDpi xmlns:a14="http://schemas.microsoft.com/office/drawing/2010/main" val="0"/>
              </a:ext>
            </a:extLst>
          </a:blip>
          <a:srcRect b="58251"/>
          <a:stretch/>
        </p:blipFill>
        <p:spPr bwMode="auto">
          <a:xfrm>
            <a:off x="609600" y="767086"/>
            <a:ext cx="8786048" cy="5702653"/>
          </a:xfrm>
          <a:prstGeom prst="rect">
            <a:avLst/>
          </a:prstGeom>
          <a:noFill/>
          <a:ln>
            <a:noFill/>
          </a:ln>
        </p:spPr>
      </p:pic>
      <p:sp>
        <p:nvSpPr>
          <p:cNvPr id="6" name="テキスト ボックス 5">
            <a:extLst>
              <a:ext uri="{FF2B5EF4-FFF2-40B4-BE49-F238E27FC236}">
                <a16:creationId xmlns:a16="http://schemas.microsoft.com/office/drawing/2014/main" id="{0F1E71A7-B9AF-4FEA-DD9B-6C3994856E3E}"/>
              </a:ext>
            </a:extLst>
          </p:cNvPr>
          <p:cNvSpPr txBox="1"/>
          <p:nvPr/>
        </p:nvSpPr>
        <p:spPr>
          <a:xfrm>
            <a:off x="9712618" y="767086"/>
            <a:ext cx="2213002" cy="4247317"/>
          </a:xfrm>
          <a:prstGeom prst="rect">
            <a:avLst/>
          </a:prstGeom>
          <a:noFill/>
        </p:spPr>
        <p:txBody>
          <a:bodyPr wrap="square">
            <a:spAutoFit/>
          </a:bodyPr>
          <a:lstStyle/>
          <a:p>
            <a:r>
              <a:rPr lang="ja-JP" altLang="en-US" dirty="0"/>
              <a:t>メタボローム解析の結果、</a:t>
            </a:r>
            <a:r>
              <a:rPr lang="en-US" altLang="ja-JP" dirty="0"/>
              <a:t>AMPK</a:t>
            </a:r>
            <a:r>
              <a:rPr lang="ja-JP" altLang="en-US" dirty="0"/>
              <a:t>を活性化する代謝産物</a:t>
            </a:r>
            <a:r>
              <a:rPr lang="en-US" altLang="ja-JP" dirty="0"/>
              <a:t>5-</a:t>
            </a:r>
            <a:r>
              <a:rPr lang="ja-JP" altLang="en-US" dirty="0"/>
              <a:t>アミノイミダゾール</a:t>
            </a:r>
            <a:r>
              <a:rPr lang="en-US" altLang="ja-JP" dirty="0"/>
              <a:t>-4-</a:t>
            </a:r>
            <a:r>
              <a:rPr lang="ja-JP" altLang="en-US" dirty="0"/>
              <a:t>カルボキサミド</a:t>
            </a:r>
            <a:r>
              <a:rPr lang="en-US" altLang="ja-JP" dirty="0"/>
              <a:t>-1-β-D-</a:t>
            </a:r>
            <a:r>
              <a:rPr lang="ja-JP" altLang="en-US" dirty="0"/>
              <a:t>リボフラノシド（</a:t>
            </a:r>
            <a:r>
              <a:rPr lang="en-US" altLang="ja-JP" dirty="0"/>
              <a:t>AICAR</a:t>
            </a:r>
            <a:r>
              <a:rPr lang="ja-JP" altLang="en-US" dirty="0"/>
              <a:t>）の血漿中濃度が有意に上昇。</a:t>
            </a:r>
            <a:endParaRPr lang="en-US" altLang="ja-JP" dirty="0"/>
          </a:p>
          <a:p>
            <a:r>
              <a:rPr lang="ja-JP" altLang="en-US" dirty="0"/>
              <a:t>これと一致して、</a:t>
            </a:r>
            <a:r>
              <a:rPr lang="en-US" altLang="ja-JP" dirty="0"/>
              <a:t>SGLT2</a:t>
            </a:r>
            <a:r>
              <a:rPr lang="ja-JP" altLang="en-US" dirty="0"/>
              <a:t>阻害によって</a:t>
            </a:r>
            <a:r>
              <a:rPr lang="en-US" altLang="ja-JP" dirty="0" err="1"/>
              <a:t>gWAT</a:t>
            </a:r>
            <a:r>
              <a:rPr lang="ja-JP" altLang="en-US" dirty="0"/>
              <a:t>および肝臓で、対照の</a:t>
            </a:r>
            <a:r>
              <a:rPr lang="en-US" altLang="ja-JP" dirty="0"/>
              <a:t>HFD</a:t>
            </a:r>
            <a:r>
              <a:rPr lang="ja-JP" altLang="en-US" dirty="0"/>
              <a:t>群と比べてリン酸化</a:t>
            </a:r>
            <a:r>
              <a:rPr lang="en-US" altLang="ja-JP" dirty="0"/>
              <a:t>AMPK</a:t>
            </a:r>
            <a:r>
              <a:rPr lang="ja-JP" altLang="en-US" dirty="0"/>
              <a:t>（</a:t>
            </a:r>
            <a:r>
              <a:rPr lang="en-US" altLang="ja-JP" dirty="0"/>
              <a:t>p-AMPK</a:t>
            </a:r>
            <a:r>
              <a:rPr lang="ja-JP" altLang="en-US" dirty="0"/>
              <a:t>）レベルが上昇。</a:t>
            </a:r>
          </a:p>
        </p:txBody>
      </p:sp>
    </p:spTree>
    <p:extLst>
      <p:ext uri="{BB962C8B-B14F-4D97-AF65-F5344CB8AC3E}">
        <p14:creationId xmlns:p14="http://schemas.microsoft.com/office/powerpoint/2010/main" val="3927621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FE1E3C-E997-B5E5-6804-F7E4A80E8632}"/>
              </a:ext>
            </a:extLst>
          </p:cNvPr>
          <p:cNvSpPr>
            <a:spLocks noGrp="1"/>
          </p:cNvSpPr>
          <p:nvPr>
            <p:ph type="title"/>
          </p:nvPr>
        </p:nvSpPr>
        <p:spPr>
          <a:xfrm>
            <a:off x="571849" y="72447"/>
            <a:ext cx="10972800" cy="485977"/>
          </a:xfrm>
        </p:spPr>
        <p:txBody>
          <a:bodyPr>
            <a:noAutofit/>
          </a:bodyPr>
          <a:lstStyle/>
          <a:p>
            <a:pPr algn="ctr"/>
            <a:r>
              <a:rPr lang="ja-JP" altLang="ja-JP" sz="4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老化表現型に対する</a:t>
            </a:r>
            <a:r>
              <a:rPr lang="en-US" altLang="ja-JP" sz="4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SGLT2</a:t>
            </a:r>
            <a:r>
              <a:rPr lang="ja-JP" altLang="ja-JP" sz="4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阻害剤の</a:t>
            </a:r>
            <a:r>
              <a:rPr lang="ja-JP" altLang="en-US" sz="40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影響</a:t>
            </a:r>
            <a:endParaRPr kumimoji="1" lang="ja-JP" altLang="en-US" sz="4000" dirty="0">
              <a:latin typeface="ＭＳ Ｐゴシック" panose="020B0600070205080204" pitchFamily="50" charset="-128"/>
              <a:ea typeface="ＭＳ Ｐゴシック" panose="020B0600070205080204" pitchFamily="50" charset="-128"/>
            </a:endParaRPr>
          </a:p>
        </p:txBody>
      </p:sp>
      <p:sp>
        <p:nvSpPr>
          <p:cNvPr id="3" name="テキスト プレースホルダー 2">
            <a:extLst>
              <a:ext uri="{FF2B5EF4-FFF2-40B4-BE49-F238E27FC236}">
                <a16:creationId xmlns:a16="http://schemas.microsoft.com/office/drawing/2014/main" id="{200062EF-63A8-F8D3-BA46-94D498AD433D}"/>
              </a:ext>
            </a:extLst>
          </p:cNvPr>
          <p:cNvSpPr>
            <a:spLocks noGrp="1"/>
          </p:cNvSpPr>
          <p:nvPr>
            <p:ph type="body" sz="quarter" idx="13"/>
          </p:nvPr>
        </p:nvSpPr>
        <p:spPr>
          <a:xfrm>
            <a:off x="7445001" y="6502955"/>
            <a:ext cx="4487435" cy="220965"/>
          </a:xfrm>
        </p:spPr>
        <p:txBody>
          <a:bodyPr/>
          <a:lstStyle/>
          <a:p>
            <a:r>
              <a:rPr kumimoji="1" lang="en-US" altLang="ja-JP" b="1" i="1" dirty="0">
                <a:latin typeface="+mn-ea"/>
              </a:rPr>
              <a:t>Goro </a:t>
            </a:r>
            <a:r>
              <a:rPr kumimoji="1" lang="en-US" altLang="ja-JP" b="1" i="1" dirty="0" err="1">
                <a:latin typeface="+mn-ea"/>
              </a:rPr>
              <a:t>Katsuumi</a:t>
            </a:r>
            <a:r>
              <a:rPr kumimoji="1" lang="ja-JP" altLang="en-US" b="1" i="1" dirty="0">
                <a:latin typeface="+mn-ea"/>
              </a:rPr>
              <a:t>　</a:t>
            </a:r>
            <a:r>
              <a:rPr kumimoji="1" lang="en-US" altLang="ja-JP" b="1" i="1" dirty="0">
                <a:latin typeface="+mn-ea"/>
              </a:rPr>
              <a:t>G, Minamino T et al. </a:t>
            </a:r>
            <a:r>
              <a:rPr kumimoji="1" lang="fr-FR" altLang="ja-JP" b="1" i="1" dirty="0">
                <a:latin typeface="+mn-ea"/>
              </a:rPr>
              <a:t>Nature Aging volume 4, 926–938 (2024)</a:t>
            </a:r>
            <a:endParaRPr kumimoji="1" lang="ja-JP" altLang="en-US" b="1" i="1" dirty="0">
              <a:latin typeface="+mn-ea"/>
            </a:endParaRPr>
          </a:p>
        </p:txBody>
      </p:sp>
      <p:pic>
        <p:nvPicPr>
          <p:cNvPr id="5" name="図 4" descr="figure 4">
            <a:extLst>
              <a:ext uri="{FF2B5EF4-FFF2-40B4-BE49-F238E27FC236}">
                <a16:creationId xmlns:a16="http://schemas.microsoft.com/office/drawing/2014/main" id="{B926BB3D-E8F8-8B85-FE09-C792E94E49C0}"/>
              </a:ext>
            </a:extLst>
          </p:cNvPr>
          <p:cNvPicPr>
            <a:picLocks noChangeAspect="1"/>
          </p:cNvPicPr>
          <p:nvPr/>
        </p:nvPicPr>
        <p:blipFill rotWithShape="1">
          <a:blip r:embed="rId2">
            <a:extLst>
              <a:ext uri="{28A0092B-C50C-407E-A947-70E740481C1C}">
                <a14:useLocalDpi xmlns:a14="http://schemas.microsoft.com/office/drawing/2010/main" val="0"/>
              </a:ext>
            </a:extLst>
          </a:blip>
          <a:srcRect t="65804" r="40665"/>
          <a:stretch/>
        </p:blipFill>
        <p:spPr bwMode="auto">
          <a:xfrm>
            <a:off x="2167224" y="839170"/>
            <a:ext cx="8142846" cy="5604004"/>
          </a:xfrm>
          <a:prstGeom prst="rect">
            <a:avLst/>
          </a:prstGeom>
          <a:noFill/>
          <a:ln>
            <a:noFill/>
          </a:ln>
        </p:spPr>
      </p:pic>
    </p:spTree>
    <p:extLst>
      <p:ext uri="{BB962C8B-B14F-4D97-AF65-F5344CB8AC3E}">
        <p14:creationId xmlns:p14="http://schemas.microsoft.com/office/powerpoint/2010/main" val="573781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2D5275-6813-6F08-5871-0C7CE2FEB801}"/>
              </a:ext>
            </a:extLst>
          </p:cNvPr>
          <p:cNvSpPr>
            <a:spLocks noGrp="1"/>
          </p:cNvSpPr>
          <p:nvPr>
            <p:ph type="title"/>
          </p:nvPr>
        </p:nvSpPr>
        <p:spPr>
          <a:xfrm>
            <a:off x="338665" y="200131"/>
            <a:ext cx="11148907" cy="1143000"/>
          </a:xfrm>
        </p:spPr>
        <p:txBody>
          <a:bodyPr>
            <a:normAutofit/>
          </a:bodyPr>
          <a:lstStyle/>
          <a:p>
            <a:pPr algn="ctr"/>
            <a:r>
              <a:rPr kumimoji="1" lang="ja-JP" altLang="en-US" dirty="0"/>
              <a:t>日本における</a:t>
            </a:r>
            <a:r>
              <a:rPr kumimoji="1" lang="en-US" altLang="ja-JP" dirty="0"/>
              <a:t>SGLT2</a:t>
            </a:r>
            <a:r>
              <a:rPr kumimoji="1" lang="ja-JP" altLang="en-US" dirty="0"/>
              <a:t>阻害薬と他の血糖降下薬</a:t>
            </a:r>
          </a:p>
        </p:txBody>
      </p:sp>
      <p:sp>
        <p:nvSpPr>
          <p:cNvPr id="3" name="テキスト プレースホルダー 2">
            <a:extLst>
              <a:ext uri="{FF2B5EF4-FFF2-40B4-BE49-F238E27FC236}">
                <a16:creationId xmlns:a16="http://schemas.microsoft.com/office/drawing/2014/main" id="{8A821F8D-C467-35D5-1ABE-A1D9F8AA4E44}"/>
              </a:ext>
            </a:extLst>
          </p:cNvPr>
          <p:cNvSpPr>
            <a:spLocks noGrp="1"/>
          </p:cNvSpPr>
          <p:nvPr>
            <p:ph type="body" sz="quarter" idx="13"/>
          </p:nvPr>
        </p:nvSpPr>
        <p:spPr>
          <a:xfrm>
            <a:off x="8441634" y="6466006"/>
            <a:ext cx="3588637" cy="246221"/>
          </a:xfrm>
        </p:spPr>
        <p:txBody>
          <a:bodyPr/>
          <a:lstStyle/>
          <a:p>
            <a:r>
              <a:rPr kumimoji="1" lang="nl-NL" altLang="ja-JP" b="1" i="1" dirty="0">
                <a:latin typeface="+mj-ea"/>
                <a:ea typeface="+mj-ea"/>
              </a:rPr>
              <a:t>Kohsaka S et al.</a:t>
            </a:r>
            <a:r>
              <a:rPr kumimoji="1" lang="ja-JP" altLang="en-US" b="1" i="1" dirty="0">
                <a:latin typeface="+mj-ea"/>
                <a:ea typeface="+mj-ea"/>
              </a:rPr>
              <a:t>　</a:t>
            </a:r>
            <a:r>
              <a:rPr kumimoji="1" lang="nl-NL" altLang="ja-JP" b="1" i="1" dirty="0">
                <a:latin typeface="+mj-ea"/>
                <a:ea typeface="+mj-ea"/>
              </a:rPr>
              <a:t>J Diabetes Investig. 2021 Jan;12(1):67-73.</a:t>
            </a:r>
            <a:endParaRPr kumimoji="1" lang="ja-JP" altLang="en-US" b="1" i="1" dirty="0">
              <a:latin typeface="+mj-ea"/>
              <a:ea typeface="+mj-ea"/>
            </a:endParaRPr>
          </a:p>
        </p:txBody>
      </p:sp>
      <p:pic>
        <p:nvPicPr>
          <p:cNvPr id="5" name="図 4">
            <a:extLst>
              <a:ext uri="{FF2B5EF4-FFF2-40B4-BE49-F238E27FC236}">
                <a16:creationId xmlns:a16="http://schemas.microsoft.com/office/drawing/2014/main" id="{AC1FBC3C-D755-7839-B15A-5AAD1CB439C2}"/>
              </a:ext>
            </a:extLst>
          </p:cNvPr>
          <p:cNvPicPr>
            <a:picLocks noChangeAspect="1"/>
          </p:cNvPicPr>
          <p:nvPr/>
        </p:nvPicPr>
        <p:blipFill>
          <a:blip r:embed="rId2"/>
          <a:srcRect b="66052"/>
          <a:stretch>
            <a:fillRect/>
          </a:stretch>
        </p:blipFill>
        <p:spPr>
          <a:xfrm>
            <a:off x="338665" y="1993516"/>
            <a:ext cx="5446643" cy="3302936"/>
          </a:xfrm>
          <a:prstGeom prst="rect">
            <a:avLst/>
          </a:prstGeom>
        </p:spPr>
      </p:pic>
      <p:sp>
        <p:nvSpPr>
          <p:cNvPr id="7" name="テキスト ボックス 6">
            <a:extLst>
              <a:ext uri="{FF2B5EF4-FFF2-40B4-BE49-F238E27FC236}">
                <a16:creationId xmlns:a16="http://schemas.microsoft.com/office/drawing/2014/main" id="{AA9716E0-2A96-BAF1-ADB1-D2EE24DC8C90}"/>
              </a:ext>
            </a:extLst>
          </p:cNvPr>
          <p:cNvSpPr txBox="1"/>
          <p:nvPr/>
        </p:nvSpPr>
        <p:spPr>
          <a:xfrm>
            <a:off x="1263213" y="5522764"/>
            <a:ext cx="9440126" cy="369332"/>
          </a:xfrm>
          <a:prstGeom prst="rect">
            <a:avLst/>
          </a:prstGeom>
          <a:noFill/>
        </p:spPr>
        <p:txBody>
          <a:bodyPr wrap="square">
            <a:spAutoFit/>
          </a:bodyPr>
          <a:lstStyle/>
          <a:p>
            <a:r>
              <a:rPr lang="en-US" altLang="ja-JP" dirty="0"/>
              <a:t>(a) </a:t>
            </a:r>
            <a:r>
              <a:rPr lang="ja-JP" altLang="en-US" dirty="0"/>
              <a:t>院内死亡、</a:t>
            </a:r>
            <a:r>
              <a:rPr lang="en-US" altLang="ja-JP" dirty="0"/>
              <a:t>(b) </a:t>
            </a:r>
            <a:r>
              <a:rPr lang="ja-JP" altLang="en-US" dirty="0"/>
              <a:t>心不全による入院（</a:t>
            </a:r>
            <a:r>
              <a:rPr lang="en-US" altLang="ja-JP" dirty="0"/>
              <a:t>HHF</a:t>
            </a:r>
            <a:r>
              <a:rPr lang="ja-JP" altLang="en-US" dirty="0"/>
              <a:t>）、</a:t>
            </a:r>
            <a:r>
              <a:rPr lang="en-US" altLang="ja-JP" dirty="0"/>
              <a:t>(c) </a:t>
            </a:r>
            <a:r>
              <a:rPr lang="ja-JP" altLang="en-US" dirty="0"/>
              <a:t>院内死亡と</a:t>
            </a:r>
            <a:r>
              <a:rPr lang="en-US" altLang="ja-JP" dirty="0"/>
              <a:t>HHF</a:t>
            </a:r>
            <a:r>
              <a:rPr lang="ja-JP" altLang="en-US" dirty="0"/>
              <a:t>の複合イベント、</a:t>
            </a:r>
            <a:r>
              <a:rPr lang="en-US" altLang="ja-JP" dirty="0"/>
              <a:t>(e) </a:t>
            </a:r>
            <a:r>
              <a:rPr lang="ja-JP" altLang="en-US" dirty="0"/>
              <a:t>脳卒中</a:t>
            </a:r>
          </a:p>
        </p:txBody>
      </p:sp>
      <p:pic>
        <p:nvPicPr>
          <p:cNvPr id="6" name="図 5">
            <a:extLst>
              <a:ext uri="{FF2B5EF4-FFF2-40B4-BE49-F238E27FC236}">
                <a16:creationId xmlns:a16="http://schemas.microsoft.com/office/drawing/2014/main" id="{C70D5506-DAFA-7372-1983-E717BEE0F59F}"/>
              </a:ext>
            </a:extLst>
          </p:cNvPr>
          <p:cNvPicPr>
            <a:picLocks noChangeAspect="1"/>
          </p:cNvPicPr>
          <p:nvPr/>
        </p:nvPicPr>
        <p:blipFill>
          <a:blip r:embed="rId3"/>
          <a:srcRect t="66053" r="45897"/>
          <a:stretch>
            <a:fillRect/>
          </a:stretch>
        </p:blipFill>
        <p:spPr>
          <a:xfrm>
            <a:off x="8908091" y="1938775"/>
            <a:ext cx="2945244" cy="3302936"/>
          </a:xfrm>
          <a:prstGeom prst="rect">
            <a:avLst/>
          </a:prstGeom>
        </p:spPr>
      </p:pic>
      <p:pic>
        <p:nvPicPr>
          <p:cNvPr id="4" name="図 3">
            <a:extLst>
              <a:ext uri="{FF2B5EF4-FFF2-40B4-BE49-F238E27FC236}">
                <a16:creationId xmlns:a16="http://schemas.microsoft.com/office/drawing/2014/main" id="{F71FBF38-4A17-36F6-6720-D051DE397CB1}"/>
              </a:ext>
            </a:extLst>
          </p:cNvPr>
          <p:cNvPicPr>
            <a:picLocks noChangeAspect="1"/>
          </p:cNvPicPr>
          <p:nvPr/>
        </p:nvPicPr>
        <p:blipFill>
          <a:blip r:embed="rId2"/>
          <a:srcRect t="34393" r="49306" b="32458"/>
          <a:stretch>
            <a:fillRect/>
          </a:stretch>
        </p:blipFill>
        <p:spPr>
          <a:xfrm>
            <a:off x="5857461" y="1993516"/>
            <a:ext cx="2761119" cy="3225274"/>
          </a:xfrm>
          <a:prstGeom prst="rect">
            <a:avLst/>
          </a:prstGeom>
        </p:spPr>
      </p:pic>
      <p:sp>
        <p:nvSpPr>
          <p:cNvPr id="8" name="テキスト ボックス 7">
            <a:extLst>
              <a:ext uri="{FF2B5EF4-FFF2-40B4-BE49-F238E27FC236}">
                <a16:creationId xmlns:a16="http://schemas.microsoft.com/office/drawing/2014/main" id="{318F3347-477D-4200-39D1-4E0CA88F2ACF}"/>
              </a:ext>
            </a:extLst>
          </p:cNvPr>
          <p:cNvSpPr txBox="1"/>
          <p:nvPr/>
        </p:nvSpPr>
        <p:spPr>
          <a:xfrm>
            <a:off x="3107040" y="1244251"/>
            <a:ext cx="5977919" cy="369332"/>
          </a:xfrm>
          <a:prstGeom prst="rect">
            <a:avLst/>
          </a:prstGeom>
          <a:noFill/>
        </p:spPr>
        <p:txBody>
          <a:bodyPr wrap="none" rtlCol="0">
            <a:spAutoFit/>
          </a:bodyPr>
          <a:lstStyle/>
          <a:p>
            <a:r>
              <a:rPr lang="ja-JP" altLang="en-US" dirty="0"/>
              <a:t>症例数は</a:t>
            </a:r>
            <a:r>
              <a:rPr kumimoji="1" lang="ja-JP" altLang="en-US" dirty="0"/>
              <a:t>各群</a:t>
            </a:r>
            <a:r>
              <a:rPr kumimoji="1" lang="en-US" altLang="ja-JP" dirty="0"/>
              <a:t>33890</a:t>
            </a:r>
            <a:r>
              <a:rPr kumimoji="1" lang="ja-JP" altLang="en-US" dirty="0"/>
              <a:t>　年齢</a:t>
            </a:r>
            <a:r>
              <a:rPr kumimoji="1" lang="en-US" altLang="ja-JP" dirty="0"/>
              <a:t>59.1/58.9</a:t>
            </a:r>
            <a:r>
              <a:rPr kumimoji="1" lang="ja-JP" altLang="en-US" dirty="0"/>
              <a:t>歳　</a:t>
            </a:r>
            <a:r>
              <a:rPr kumimoji="1" lang="en-US" altLang="ja-JP" dirty="0"/>
              <a:t>1:1</a:t>
            </a:r>
            <a:r>
              <a:rPr kumimoji="1" lang="ja-JP" altLang="en-US" dirty="0"/>
              <a:t>マッチング</a:t>
            </a:r>
          </a:p>
        </p:txBody>
      </p:sp>
    </p:spTree>
    <p:extLst>
      <p:ext uri="{BB962C8B-B14F-4D97-AF65-F5344CB8AC3E}">
        <p14:creationId xmlns:p14="http://schemas.microsoft.com/office/powerpoint/2010/main" val="16858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7416FF-8914-4678-837D-D402A65D1AE0}"/>
              </a:ext>
            </a:extLst>
          </p:cNvPr>
          <p:cNvSpPr>
            <a:spLocks noGrp="1"/>
          </p:cNvSpPr>
          <p:nvPr>
            <p:ph type="title"/>
          </p:nvPr>
        </p:nvSpPr>
        <p:spPr>
          <a:xfrm>
            <a:off x="750815" y="404664"/>
            <a:ext cx="9801961" cy="562074"/>
          </a:xfrm>
        </p:spPr>
        <p:txBody>
          <a:bodyPr>
            <a:noAutofit/>
          </a:bodyPr>
          <a:lstStyle/>
          <a:p>
            <a:r>
              <a:rPr lang="ja-JP" altLang="ja-JP" sz="2400" dirty="0">
                <a:latin typeface="ＭＳ ゴシック" panose="020B0609070205080204" pitchFamily="49" charset="-128"/>
                <a:ea typeface="ＭＳ ゴシック" panose="020B0609070205080204" pitchFamily="49" charset="-128"/>
                <a:cs typeface="Times New Roman" panose="02020603050405020304" pitchFamily="18" charset="0"/>
              </a:rPr>
              <a:t>腎髄質は、腎臓の特徴的な血管構築のため低酸素になりやすい</a:t>
            </a:r>
            <a:endParaRPr kumimoji="1" lang="ja-JP" altLang="en-US" sz="2400" dirty="0">
              <a:latin typeface="ＭＳ ゴシック" panose="020B0609070205080204" pitchFamily="49" charset="-128"/>
              <a:ea typeface="ＭＳ ゴシック" panose="020B0609070205080204" pitchFamily="49" charset="-128"/>
            </a:endParaRPr>
          </a:p>
        </p:txBody>
      </p:sp>
      <p:sp>
        <p:nvSpPr>
          <p:cNvPr id="3" name="テキスト プレースホルダー 2">
            <a:extLst>
              <a:ext uri="{FF2B5EF4-FFF2-40B4-BE49-F238E27FC236}">
                <a16:creationId xmlns:a16="http://schemas.microsoft.com/office/drawing/2014/main" id="{89C98AEB-86EE-4079-932D-BFC0E113EDF1}"/>
              </a:ext>
            </a:extLst>
          </p:cNvPr>
          <p:cNvSpPr>
            <a:spLocks noGrp="1"/>
          </p:cNvSpPr>
          <p:nvPr>
            <p:ph type="body" sz="quarter" idx="13"/>
          </p:nvPr>
        </p:nvSpPr>
        <p:spPr>
          <a:xfrm>
            <a:off x="5852360" y="6193524"/>
            <a:ext cx="6316961" cy="604524"/>
          </a:xfrm>
        </p:spPr>
        <p:txBody>
          <a:bodyPr/>
          <a:lstStyle/>
          <a:p>
            <a:pPr algn="l" fontAlgn="base">
              <a:lnSpc>
                <a:spcPts val="1595"/>
              </a:lnSpc>
            </a:pPr>
            <a:r>
              <a:rPr lang="en-US" altLang="ja-JP" sz="1100" b="1" i="1" kern="0" dirty="0">
                <a:solidFill>
                  <a:srgbClr val="50595C"/>
                </a:solidFill>
                <a:latin typeface="Helvetica" panose="020B0604020202020204" pitchFamily="34" charset="0"/>
                <a:ea typeface="ＭＳ Ｐゴシック" panose="020B0600070205080204" pitchFamily="50" charset="-128"/>
                <a:cs typeface="Times New Roman" panose="02020603050405020304" pitchFamily="18" charset="0"/>
              </a:rPr>
              <a:t>Sugahara M,    </a:t>
            </a:r>
            <a:r>
              <a:rPr lang="en-US" altLang="ja-JP" sz="1100" b="1" i="1" kern="0" dirty="0" err="1">
                <a:solidFill>
                  <a:srgbClr val="50595C"/>
                </a:solidFill>
                <a:latin typeface="Helvetica" panose="020B0604020202020204" pitchFamily="34" charset="0"/>
                <a:ea typeface="ＭＳ Ｐゴシック" panose="020B0600070205080204" pitchFamily="50" charset="-128"/>
                <a:cs typeface="Times New Roman" panose="02020603050405020304" pitchFamily="18" charset="0"/>
              </a:rPr>
              <a:t>Nangaku</a:t>
            </a:r>
            <a:r>
              <a:rPr lang="en-US" altLang="ja-JP" sz="1100" b="1" i="1" kern="0" dirty="0">
                <a:solidFill>
                  <a:srgbClr val="50595C"/>
                </a:solidFill>
                <a:latin typeface="Helvetica" panose="020B0604020202020204" pitchFamily="34" charset="0"/>
                <a:ea typeface="ＭＳ Ｐゴシック" panose="020B0600070205080204" pitchFamily="50" charset="-128"/>
                <a:cs typeface="Times New Roman" panose="02020603050405020304" pitchFamily="18" charset="0"/>
              </a:rPr>
              <a:t> M et al.</a:t>
            </a:r>
            <a:r>
              <a:rPr lang="en-US" altLang="ja-JP" sz="1100" b="1" i="1" kern="0" dirty="0">
                <a:solidFill>
                  <a:srgbClr val="50595C"/>
                </a:solidFill>
                <a:latin typeface="Helvetica" panose="020B0604020202020204" pitchFamily="34" charset="0"/>
                <a:ea typeface="ＭＳ Ｐゴシック" panose="020B0600070205080204" pitchFamily="50" charset="-128"/>
              </a:rPr>
              <a:t>Kidney360  2020, 1 (9) 1021-1031</a:t>
            </a:r>
            <a:endParaRPr kumimoji="1" lang="ja-JP" altLang="en-US" sz="1100" b="1" i="1" dirty="0"/>
          </a:p>
        </p:txBody>
      </p:sp>
      <p:pic>
        <p:nvPicPr>
          <p:cNvPr id="4" name="図 3" descr="Figure 1.">
            <a:extLst>
              <a:ext uri="{FF2B5EF4-FFF2-40B4-BE49-F238E27FC236}">
                <a16:creationId xmlns:a16="http://schemas.microsoft.com/office/drawing/2014/main" id="{D3847888-1A92-4EFF-8D4C-2F80C2B4D4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495" y="1127464"/>
            <a:ext cx="7815239" cy="5399620"/>
          </a:xfrm>
          <a:prstGeom prst="rect">
            <a:avLst/>
          </a:prstGeom>
          <a:noFill/>
          <a:ln>
            <a:noFill/>
          </a:ln>
        </p:spPr>
      </p:pic>
      <p:sp>
        <p:nvSpPr>
          <p:cNvPr id="6" name="テキスト ボックス 5">
            <a:extLst>
              <a:ext uri="{FF2B5EF4-FFF2-40B4-BE49-F238E27FC236}">
                <a16:creationId xmlns:a16="http://schemas.microsoft.com/office/drawing/2014/main" id="{7FC31D0B-A880-4DB0-A99F-DE5E4CA5E665}"/>
              </a:ext>
            </a:extLst>
          </p:cNvPr>
          <p:cNvSpPr txBox="1"/>
          <p:nvPr/>
        </p:nvSpPr>
        <p:spPr>
          <a:xfrm>
            <a:off x="9010841" y="1352218"/>
            <a:ext cx="2627784" cy="4401205"/>
          </a:xfrm>
          <a:prstGeom prst="rect">
            <a:avLst/>
          </a:prstGeom>
          <a:noFill/>
        </p:spPr>
        <p:txBody>
          <a:bodyPr wrap="square" rtlCol="0">
            <a:spAutoFit/>
          </a:bodyPr>
          <a:lstStyle/>
          <a:p>
            <a:r>
              <a:rPr lang="ja-JP" altLang="ja-JP" sz="1400" dirty="0">
                <a:latin typeface="ＭＳ ゴシック" panose="020B0609070205080204" pitchFamily="49" charset="-128"/>
                <a:ea typeface="ＭＳ ゴシック" panose="020B0609070205080204" pitchFamily="49" charset="-128"/>
                <a:cs typeface="Times New Roman" panose="02020603050405020304" pitchFamily="18" charset="0"/>
              </a:rPr>
              <a:t>皮質ネフロンの</a:t>
            </a:r>
            <a:r>
              <a:rPr lang="ja-JP" altLang="en-US" sz="1400" dirty="0">
                <a:latin typeface="ＭＳ ゴシック" panose="020B0609070205080204" pitchFamily="49" charset="-128"/>
                <a:ea typeface="ＭＳ ゴシック" panose="020B0609070205080204" pitchFamily="49" charset="-128"/>
                <a:cs typeface="Times New Roman" panose="02020603050405020304" pitchFamily="18" charset="0"/>
              </a:rPr>
              <a:t>輸出</a:t>
            </a:r>
            <a:r>
              <a:rPr lang="ja-JP" altLang="ja-JP" sz="1400" dirty="0">
                <a:latin typeface="ＭＳ ゴシック" panose="020B0609070205080204" pitchFamily="49" charset="-128"/>
                <a:ea typeface="ＭＳ ゴシック" panose="020B0609070205080204" pitchFamily="49" charset="-128"/>
                <a:cs typeface="Times New Roman" panose="02020603050405020304" pitchFamily="18" charset="0"/>
              </a:rPr>
              <a:t>細動脈は、皮質内の近位および遠位尿細管を灌流する尿細管周囲毛細管を形成</a:t>
            </a:r>
            <a:endParaRPr lang="en-US" altLang="ja-JP" sz="1400" dirty="0">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ja-JP" sz="1400" dirty="0">
                <a:latin typeface="ＭＳ ゴシック" panose="020B0609070205080204" pitchFamily="49" charset="-128"/>
                <a:ea typeface="ＭＳ ゴシック" panose="020B0609070205080204" pitchFamily="49" charset="-128"/>
                <a:cs typeface="Times New Roman" panose="02020603050405020304" pitchFamily="18" charset="0"/>
              </a:rPr>
              <a:t>傍髄質ネフロンから生じた細動脈は直血管を形成し、ヘンレのループおよび集合管と平行。</a:t>
            </a:r>
            <a:endParaRPr lang="en-US" altLang="ja-JP" sz="1400" dirty="0">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ja-JP" sz="14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このような血管構造のため、腎髄質には全腎血流の</a:t>
            </a:r>
            <a:r>
              <a:rPr lang="en-US" altLang="ja-JP" sz="14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6 %-10%</a:t>
            </a:r>
            <a:r>
              <a:rPr lang="ja-JP" altLang="ja-JP" sz="14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しか供給されない。</a:t>
            </a:r>
            <a:endParaRPr lang="en-US" altLang="ja-JP" sz="14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ja-JP" sz="1400" dirty="0">
                <a:latin typeface="ＭＳ ゴシック" panose="020B0609070205080204" pitchFamily="49" charset="-128"/>
                <a:ea typeface="ＭＳ ゴシック" panose="020B0609070205080204" pitchFamily="49" charset="-128"/>
                <a:cs typeface="Times New Roman" panose="02020603050405020304" pitchFamily="18" charset="0"/>
              </a:rPr>
              <a:t>直血管には、動静脈酸素シャントがあり、腎髄質の酸素利用率はさらに制限。</a:t>
            </a:r>
            <a:endParaRPr lang="en-US" altLang="ja-JP" sz="1400" dirty="0">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ja-JP" sz="1400" dirty="0">
                <a:latin typeface="ＭＳ ゴシック" panose="020B0609070205080204" pitchFamily="49" charset="-128"/>
                <a:ea typeface="ＭＳ ゴシック" panose="020B0609070205080204" pitchFamily="49" charset="-128"/>
                <a:cs typeface="Times New Roman" panose="02020603050405020304" pitchFamily="18" charset="0"/>
              </a:rPr>
              <a:t>このように酸素供給が非効率的であるにもかかわらず、尿細管細胞は溶質輸送を駆動するために高い代謝要求を持っており、</a:t>
            </a:r>
            <a:r>
              <a:rPr lang="ja-JP" altLang="ja-JP" sz="14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低酸素ストレスに対して特に脆弱。</a:t>
            </a:r>
            <a:endParaRPr lang="ja-JP" altLang="en-US" sz="1400" dirty="0">
              <a:solidFill>
                <a:srgbClr val="FF00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691036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F8310-AE44-67BD-FBF2-3ED07646BDA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B739112-0227-829A-4B57-4F54C35F010A}"/>
              </a:ext>
            </a:extLst>
          </p:cNvPr>
          <p:cNvSpPr>
            <a:spLocks noGrp="1"/>
          </p:cNvSpPr>
          <p:nvPr>
            <p:ph type="title"/>
          </p:nvPr>
        </p:nvSpPr>
        <p:spPr/>
        <p:txBody>
          <a:bodyPr>
            <a:normAutofit/>
          </a:bodyPr>
          <a:lstStyle/>
          <a:p>
            <a:pPr algn="ctr"/>
            <a:r>
              <a:rPr kumimoji="1" lang="ja-JP" altLang="en-US" dirty="0"/>
              <a:t>日本における</a:t>
            </a:r>
            <a:r>
              <a:rPr kumimoji="1" lang="en-US" altLang="ja-JP" dirty="0"/>
              <a:t>SGLT2</a:t>
            </a:r>
            <a:r>
              <a:rPr kumimoji="1" lang="ja-JP" altLang="en-US" dirty="0"/>
              <a:t>阻害薬と</a:t>
            </a:r>
            <a:r>
              <a:rPr kumimoji="1" lang="en-US" altLang="ja-JP" dirty="0"/>
              <a:t>DPP4</a:t>
            </a:r>
            <a:r>
              <a:rPr kumimoji="1" lang="ja-JP" altLang="en-US" dirty="0"/>
              <a:t>阻害薬</a:t>
            </a:r>
          </a:p>
        </p:txBody>
      </p:sp>
      <p:pic>
        <p:nvPicPr>
          <p:cNvPr id="5" name="図 4">
            <a:extLst>
              <a:ext uri="{FF2B5EF4-FFF2-40B4-BE49-F238E27FC236}">
                <a16:creationId xmlns:a16="http://schemas.microsoft.com/office/drawing/2014/main" id="{68D69FB5-A49B-57C4-3135-72AF473F61CA}"/>
              </a:ext>
            </a:extLst>
          </p:cNvPr>
          <p:cNvPicPr>
            <a:picLocks noChangeAspect="1"/>
          </p:cNvPicPr>
          <p:nvPr/>
        </p:nvPicPr>
        <p:blipFill>
          <a:blip r:embed="rId2"/>
          <a:srcRect b="67021"/>
          <a:stretch>
            <a:fillRect/>
          </a:stretch>
        </p:blipFill>
        <p:spPr>
          <a:xfrm>
            <a:off x="294844" y="1685377"/>
            <a:ext cx="5584807" cy="3840780"/>
          </a:xfrm>
          <a:prstGeom prst="rect">
            <a:avLst/>
          </a:prstGeom>
        </p:spPr>
      </p:pic>
      <p:sp>
        <p:nvSpPr>
          <p:cNvPr id="9" name="テキスト ボックス 8">
            <a:extLst>
              <a:ext uri="{FF2B5EF4-FFF2-40B4-BE49-F238E27FC236}">
                <a16:creationId xmlns:a16="http://schemas.microsoft.com/office/drawing/2014/main" id="{0D4884D5-EC00-1C3D-38CA-549A54010316}"/>
              </a:ext>
            </a:extLst>
          </p:cNvPr>
          <p:cNvSpPr txBox="1"/>
          <p:nvPr/>
        </p:nvSpPr>
        <p:spPr>
          <a:xfrm>
            <a:off x="1448903" y="5716961"/>
            <a:ext cx="9793357" cy="369332"/>
          </a:xfrm>
          <a:prstGeom prst="rect">
            <a:avLst/>
          </a:prstGeom>
          <a:noFill/>
        </p:spPr>
        <p:txBody>
          <a:bodyPr wrap="square">
            <a:spAutoFit/>
          </a:bodyPr>
          <a:lstStyle/>
          <a:p>
            <a:r>
              <a:rPr lang="en-US" altLang="ja-JP" dirty="0"/>
              <a:t>(a) </a:t>
            </a:r>
            <a:r>
              <a:rPr lang="ja-JP" altLang="en-US" dirty="0"/>
              <a:t>入院中死亡、</a:t>
            </a:r>
            <a:r>
              <a:rPr lang="en-US" altLang="ja-JP" dirty="0"/>
              <a:t>(b) </a:t>
            </a:r>
            <a:r>
              <a:rPr lang="ja-JP" altLang="en-US" dirty="0"/>
              <a:t>心不全による入院 </a:t>
            </a:r>
            <a:r>
              <a:rPr lang="en-US" altLang="ja-JP" dirty="0"/>
              <a:t>(HHF)</a:t>
            </a:r>
            <a:r>
              <a:rPr lang="ja-JP" altLang="en-US" dirty="0"/>
              <a:t>、</a:t>
            </a:r>
            <a:r>
              <a:rPr lang="en-US" altLang="ja-JP" dirty="0"/>
              <a:t>(c) </a:t>
            </a:r>
            <a:r>
              <a:rPr lang="ja-JP" altLang="en-US" dirty="0"/>
              <a:t>入院死亡と</a:t>
            </a:r>
            <a:r>
              <a:rPr lang="en-US" altLang="ja-JP" dirty="0"/>
              <a:t>HHF</a:t>
            </a:r>
            <a:r>
              <a:rPr lang="ja-JP" altLang="en-US" dirty="0"/>
              <a:t>の複合イベント、</a:t>
            </a:r>
            <a:r>
              <a:rPr lang="en-US" altLang="ja-JP" dirty="0"/>
              <a:t>(e) </a:t>
            </a:r>
            <a:r>
              <a:rPr lang="ja-JP" altLang="en-US" dirty="0"/>
              <a:t>脳卒中</a:t>
            </a:r>
          </a:p>
        </p:txBody>
      </p:sp>
      <p:pic>
        <p:nvPicPr>
          <p:cNvPr id="4" name="図 3">
            <a:extLst>
              <a:ext uri="{FF2B5EF4-FFF2-40B4-BE49-F238E27FC236}">
                <a16:creationId xmlns:a16="http://schemas.microsoft.com/office/drawing/2014/main" id="{87EE36AE-2040-8EF7-5C44-55DEF5674FF4}"/>
              </a:ext>
            </a:extLst>
          </p:cNvPr>
          <p:cNvPicPr>
            <a:picLocks noChangeAspect="1"/>
          </p:cNvPicPr>
          <p:nvPr/>
        </p:nvPicPr>
        <p:blipFill>
          <a:blip r:embed="rId2"/>
          <a:srcRect t="32367" r="49707" b="33430"/>
          <a:stretch>
            <a:fillRect/>
          </a:stretch>
        </p:blipFill>
        <p:spPr>
          <a:xfrm>
            <a:off x="5879651" y="1590261"/>
            <a:ext cx="2808786" cy="3983311"/>
          </a:xfrm>
          <a:prstGeom prst="rect">
            <a:avLst/>
          </a:prstGeom>
        </p:spPr>
      </p:pic>
      <p:pic>
        <p:nvPicPr>
          <p:cNvPr id="6" name="図 5">
            <a:extLst>
              <a:ext uri="{FF2B5EF4-FFF2-40B4-BE49-F238E27FC236}">
                <a16:creationId xmlns:a16="http://schemas.microsoft.com/office/drawing/2014/main" id="{F39093D9-9506-F54A-A52E-F626AE009BB3}"/>
              </a:ext>
            </a:extLst>
          </p:cNvPr>
          <p:cNvPicPr>
            <a:picLocks noChangeAspect="1"/>
          </p:cNvPicPr>
          <p:nvPr/>
        </p:nvPicPr>
        <p:blipFill>
          <a:blip r:embed="rId2"/>
          <a:srcRect t="66731" r="49707"/>
          <a:stretch>
            <a:fillRect/>
          </a:stretch>
        </p:blipFill>
        <p:spPr>
          <a:xfrm>
            <a:off x="8859752" y="1630822"/>
            <a:ext cx="2808787" cy="3874538"/>
          </a:xfrm>
          <a:prstGeom prst="rect">
            <a:avLst/>
          </a:prstGeom>
        </p:spPr>
      </p:pic>
      <p:sp>
        <p:nvSpPr>
          <p:cNvPr id="7" name="テキスト プレースホルダー 2">
            <a:extLst>
              <a:ext uri="{FF2B5EF4-FFF2-40B4-BE49-F238E27FC236}">
                <a16:creationId xmlns:a16="http://schemas.microsoft.com/office/drawing/2014/main" id="{158EC28D-CC9D-8404-1410-F044E0895D48}"/>
              </a:ext>
            </a:extLst>
          </p:cNvPr>
          <p:cNvSpPr txBox="1">
            <a:spLocks/>
          </p:cNvSpPr>
          <p:nvPr/>
        </p:nvSpPr>
        <p:spPr>
          <a:xfrm>
            <a:off x="8441634" y="6466006"/>
            <a:ext cx="3588637" cy="246221"/>
          </a:xfrm>
          <a:prstGeom prst="rect">
            <a:avLst/>
          </a:prstGeom>
        </p:spPr>
        <p:txBody>
          <a:bodyPr vert="horz" wrap="square" anchor="b">
            <a:spAutoFit/>
          </a:bodyPr>
          <a:lstStyle>
            <a:lvl1pPr marL="0" indent="0" algn="r" rtl="0" eaLnBrk="1" latinLnBrk="0" hangingPunct="1">
              <a:spcBef>
                <a:spcPts val="0"/>
              </a:spcBef>
              <a:spcAft>
                <a:spcPts val="0"/>
              </a:spcAft>
              <a:buClr>
                <a:schemeClr val="accent1"/>
              </a:buClr>
              <a:buSzPct val="68000"/>
              <a:buFont typeface="Wingdings 3"/>
              <a:buNone/>
              <a:defRPr kumimoji="1" sz="1000" kern="1200">
                <a:solidFill>
                  <a:schemeClr val="tx1"/>
                </a:solidFill>
                <a:latin typeface="+mn-lt"/>
                <a:ea typeface="+mn-ea"/>
                <a:cs typeface="+mn-cs"/>
              </a:defRPr>
            </a:lvl1pPr>
            <a:lvl2pPr marL="457200" indent="0" algn="r" rtl="0" eaLnBrk="1" latinLnBrk="0" hangingPunct="1">
              <a:spcBef>
                <a:spcPts val="0"/>
              </a:spcBef>
              <a:buClr>
                <a:schemeClr val="accent1"/>
              </a:buClr>
              <a:buFont typeface="Verdana"/>
              <a:buNone/>
              <a:defRPr kumimoji="1" sz="1000" kern="1200">
                <a:solidFill>
                  <a:schemeClr val="tx1"/>
                </a:solidFill>
                <a:latin typeface="+mn-lt"/>
                <a:ea typeface="+mn-ea"/>
                <a:cs typeface="+mn-cs"/>
              </a:defRPr>
            </a:lvl2pPr>
            <a:lvl3pPr marL="914400" indent="0" algn="r" rtl="0" eaLnBrk="1" latinLnBrk="0" hangingPunct="1">
              <a:spcBef>
                <a:spcPts val="0"/>
              </a:spcBef>
              <a:buClr>
                <a:schemeClr val="accent2"/>
              </a:buClr>
              <a:buSzPct val="100000"/>
              <a:buFont typeface="Wingdings 2"/>
              <a:buNone/>
              <a:defRPr kumimoji="1" sz="1000" kern="1200">
                <a:solidFill>
                  <a:schemeClr val="tx1"/>
                </a:solidFill>
                <a:latin typeface="+mn-lt"/>
                <a:ea typeface="+mn-ea"/>
                <a:cs typeface="+mn-cs"/>
              </a:defRPr>
            </a:lvl3pPr>
            <a:lvl4pPr marL="1371600" indent="0" algn="r" rtl="0" eaLnBrk="1" latinLnBrk="0" hangingPunct="1">
              <a:spcBef>
                <a:spcPts val="0"/>
              </a:spcBef>
              <a:buClr>
                <a:schemeClr val="accent2"/>
              </a:buClr>
              <a:buFont typeface="Wingdings 2"/>
              <a:buNone/>
              <a:defRPr kumimoji="1" sz="1000" kern="1200">
                <a:solidFill>
                  <a:schemeClr val="tx1"/>
                </a:solidFill>
                <a:latin typeface="+mn-lt"/>
                <a:ea typeface="+mn-ea"/>
                <a:cs typeface="+mn-cs"/>
              </a:defRPr>
            </a:lvl4pPr>
            <a:lvl5pPr marL="1828800" indent="0" algn="r" rtl="0" eaLnBrk="1" latinLnBrk="0" hangingPunct="1">
              <a:spcBef>
                <a:spcPts val="0"/>
              </a:spcBef>
              <a:buClr>
                <a:schemeClr val="accent2"/>
              </a:buClr>
              <a:buFont typeface="Wingdings 2"/>
              <a:buNone/>
              <a:defRPr kumimoji="1" sz="10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1"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1" sz="1600" kern="1200" baseline="0">
                <a:solidFill>
                  <a:schemeClr val="tx1"/>
                </a:solidFill>
                <a:latin typeface="+mn-lt"/>
                <a:ea typeface="+mn-ea"/>
                <a:cs typeface="+mn-cs"/>
              </a:defRPr>
            </a:lvl9pPr>
            <a:extLst/>
          </a:lstStyle>
          <a:p>
            <a:r>
              <a:rPr lang="nl-NL" altLang="ja-JP" b="1" i="1">
                <a:latin typeface="+mj-ea"/>
                <a:ea typeface="+mj-ea"/>
              </a:rPr>
              <a:t>Kohsaka S et al.</a:t>
            </a:r>
            <a:r>
              <a:rPr lang="ja-JP" altLang="en-US" b="1" i="1">
                <a:latin typeface="+mj-ea"/>
                <a:ea typeface="+mj-ea"/>
              </a:rPr>
              <a:t>　</a:t>
            </a:r>
            <a:r>
              <a:rPr lang="nl-NL" altLang="ja-JP" b="1" i="1">
                <a:latin typeface="+mj-ea"/>
                <a:ea typeface="+mj-ea"/>
              </a:rPr>
              <a:t>J Diabetes Investig. 2021 Jan;12(1):67-73.</a:t>
            </a:r>
            <a:endParaRPr lang="ja-JP" altLang="en-US" b="1" i="1" dirty="0">
              <a:latin typeface="+mj-ea"/>
              <a:ea typeface="+mj-ea"/>
            </a:endParaRPr>
          </a:p>
        </p:txBody>
      </p:sp>
      <p:sp>
        <p:nvSpPr>
          <p:cNvPr id="8" name="テキスト ボックス 7">
            <a:extLst>
              <a:ext uri="{FF2B5EF4-FFF2-40B4-BE49-F238E27FC236}">
                <a16:creationId xmlns:a16="http://schemas.microsoft.com/office/drawing/2014/main" id="{718400A1-8808-85B9-DC02-DC0A7F669DED}"/>
              </a:ext>
            </a:extLst>
          </p:cNvPr>
          <p:cNvSpPr txBox="1"/>
          <p:nvPr/>
        </p:nvSpPr>
        <p:spPr>
          <a:xfrm>
            <a:off x="3975287" y="1189796"/>
            <a:ext cx="6094878" cy="369332"/>
          </a:xfrm>
          <a:prstGeom prst="rect">
            <a:avLst/>
          </a:prstGeom>
          <a:noFill/>
        </p:spPr>
        <p:txBody>
          <a:bodyPr wrap="square">
            <a:spAutoFit/>
          </a:bodyPr>
          <a:lstStyle/>
          <a:p>
            <a:r>
              <a:rPr lang="ja-JP" altLang="en-US" dirty="0"/>
              <a:t>症例数は各群</a:t>
            </a:r>
            <a:r>
              <a:rPr lang="en-US" altLang="ja-JP" dirty="0"/>
              <a:t>9876</a:t>
            </a:r>
            <a:r>
              <a:rPr lang="ja-JP" altLang="en-US" dirty="0"/>
              <a:t>　年齢</a:t>
            </a:r>
            <a:r>
              <a:rPr lang="en-US" altLang="ja-JP" dirty="0"/>
              <a:t>57.0/56.8</a:t>
            </a:r>
            <a:r>
              <a:rPr lang="ja-JP" altLang="en-US" dirty="0"/>
              <a:t>歳　</a:t>
            </a:r>
            <a:r>
              <a:rPr lang="en-US" altLang="ja-JP" dirty="0"/>
              <a:t>1:1</a:t>
            </a:r>
            <a:r>
              <a:rPr lang="ja-JP" altLang="en-US" dirty="0"/>
              <a:t>マッチング</a:t>
            </a:r>
          </a:p>
        </p:txBody>
      </p:sp>
    </p:spTree>
    <p:extLst>
      <p:ext uri="{BB962C8B-B14F-4D97-AF65-F5344CB8AC3E}">
        <p14:creationId xmlns:p14="http://schemas.microsoft.com/office/powerpoint/2010/main" val="2851677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67074F-41FC-2E4D-B4CC-C69AFE9A94AF}"/>
              </a:ext>
            </a:extLst>
          </p:cNvPr>
          <p:cNvSpPr>
            <a:spLocks noGrp="1"/>
          </p:cNvSpPr>
          <p:nvPr>
            <p:ph type="title"/>
          </p:nvPr>
        </p:nvSpPr>
        <p:spPr>
          <a:xfrm>
            <a:off x="726202" y="216977"/>
            <a:ext cx="10972800" cy="850846"/>
          </a:xfrm>
        </p:spPr>
        <p:txBody>
          <a:bodyPr>
            <a:normAutofit fontScale="90000"/>
          </a:bodyPr>
          <a:lstStyle/>
          <a:p>
            <a:pPr algn="ctr"/>
            <a:r>
              <a:rPr kumimoji="1" lang="ja-JP" altLang="en-US" sz="3200" dirty="0">
                <a:latin typeface="+mj-ea"/>
              </a:rPr>
              <a:t>心血管および腎疾患のない日本人</a:t>
            </a:r>
            <a:r>
              <a:rPr kumimoji="1" lang="en-US" altLang="ja-JP" sz="3200" dirty="0">
                <a:latin typeface="+mj-ea"/>
              </a:rPr>
              <a:t>2</a:t>
            </a:r>
            <a:r>
              <a:rPr kumimoji="1" lang="ja-JP" altLang="en-US" sz="3200" dirty="0">
                <a:latin typeface="+mj-ea"/>
              </a:rPr>
              <a:t>型糖尿病患者における</a:t>
            </a:r>
            <a:br>
              <a:rPr kumimoji="1" lang="en-US" altLang="ja-JP" sz="3200" dirty="0">
                <a:latin typeface="+mj-ea"/>
              </a:rPr>
            </a:br>
            <a:r>
              <a:rPr kumimoji="1" lang="en-US" altLang="ja-JP" sz="3200" dirty="0">
                <a:latin typeface="+mj-ea"/>
              </a:rPr>
              <a:t>SGLT2</a:t>
            </a:r>
            <a:r>
              <a:rPr kumimoji="1" lang="ja-JP" altLang="en-US" sz="3200" dirty="0">
                <a:latin typeface="+mj-ea"/>
              </a:rPr>
              <a:t>阻害薬の心不全と慢性腎臓病リスクの低下</a:t>
            </a:r>
          </a:p>
        </p:txBody>
      </p:sp>
      <p:sp>
        <p:nvSpPr>
          <p:cNvPr id="3" name="テキスト プレースホルダー 2">
            <a:extLst>
              <a:ext uri="{FF2B5EF4-FFF2-40B4-BE49-F238E27FC236}">
                <a16:creationId xmlns:a16="http://schemas.microsoft.com/office/drawing/2014/main" id="{B26AAF55-5E04-5439-C653-6E71FB2EEE11}"/>
              </a:ext>
            </a:extLst>
          </p:cNvPr>
          <p:cNvSpPr>
            <a:spLocks noGrp="1"/>
          </p:cNvSpPr>
          <p:nvPr>
            <p:ph type="body" sz="quarter" idx="13"/>
          </p:nvPr>
        </p:nvSpPr>
        <p:spPr>
          <a:xfrm>
            <a:off x="7341704" y="6529629"/>
            <a:ext cx="4657680" cy="246221"/>
          </a:xfrm>
        </p:spPr>
        <p:txBody>
          <a:bodyPr/>
          <a:lstStyle/>
          <a:p>
            <a:r>
              <a:rPr kumimoji="1" lang="en-US" altLang="ja-JP" b="1" i="1" dirty="0">
                <a:latin typeface="+mj-ea"/>
                <a:ea typeface="+mj-ea"/>
              </a:rPr>
              <a:t>Komuro</a:t>
            </a:r>
            <a:r>
              <a:rPr lang="ja-JP" altLang="en-US" b="1" i="1" dirty="0">
                <a:latin typeface="+mj-ea"/>
                <a:ea typeface="+mj-ea"/>
              </a:rPr>
              <a:t> </a:t>
            </a:r>
            <a:r>
              <a:rPr lang="en-US" altLang="ja-JP" b="1" i="1" dirty="0">
                <a:latin typeface="+mj-ea"/>
                <a:ea typeface="+mj-ea"/>
              </a:rPr>
              <a:t>I</a:t>
            </a:r>
            <a:r>
              <a:rPr kumimoji="1" lang="en-US" altLang="ja-JP" b="1" i="1" dirty="0">
                <a:latin typeface="+mj-ea"/>
                <a:ea typeface="+mj-ea"/>
              </a:rPr>
              <a:t> , Kadowaki T et al. </a:t>
            </a:r>
            <a:r>
              <a:rPr kumimoji="1" lang="pt-BR" altLang="ja-JP" b="1" i="1" dirty="0">
                <a:latin typeface="+mj-ea"/>
                <a:ea typeface="+mj-ea"/>
              </a:rPr>
              <a:t>Diabetes Obes Metab. 2021 Apr:23 Suppl 2:19-27.</a:t>
            </a:r>
            <a:endParaRPr kumimoji="1" lang="ja-JP" altLang="en-US" b="1" i="1" dirty="0">
              <a:latin typeface="+mj-ea"/>
              <a:ea typeface="+mj-ea"/>
            </a:endParaRPr>
          </a:p>
        </p:txBody>
      </p:sp>
      <p:pic>
        <p:nvPicPr>
          <p:cNvPr id="4" name="図 3">
            <a:extLst>
              <a:ext uri="{FF2B5EF4-FFF2-40B4-BE49-F238E27FC236}">
                <a16:creationId xmlns:a16="http://schemas.microsoft.com/office/drawing/2014/main" id="{C6761EF3-9CDF-A0B2-2830-D3F984D3EA77}"/>
              </a:ext>
            </a:extLst>
          </p:cNvPr>
          <p:cNvPicPr>
            <a:picLocks noChangeAspect="1"/>
          </p:cNvPicPr>
          <p:nvPr/>
        </p:nvPicPr>
        <p:blipFill>
          <a:blip r:embed="rId2"/>
          <a:stretch>
            <a:fillRect/>
          </a:stretch>
        </p:blipFill>
        <p:spPr>
          <a:xfrm>
            <a:off x="1762539" y="2004525"/>
            <a:ext cx="8363358" cy="4432584"/>
          </a:xfrm>
          <a:prstGeom prst="rect">
            <a:avLst/>
          </a:prstGeom>
        </p:spPr>
      </p:pic>
      <p:sp>
        <p:nvSpPr>
          <p:cNvPr id="6" name="テキスト ボックス 5">
            <a:extLst>
              <a:ext uri="{FF2B5EF4-FFF2-40B4-BE49-F238E27FC236}">
                <a16:creationId xmlns:a16="http://schemas.microsoft.com/office/drawing/2014/main" id="{C6BD870C-7B46-8B17-78D2-8F48D8296CB4}"/>
              </a:ext>
            </a:extLst>
          </p:cNvPr>
          <p:cNvSpPr txBox="1"/>
          <p:nvPr/>
        </p:nvSpPr>
        <p:spPr>
          <a:xfrm>
            <a:off x="951732" y="1265675"/>
            <a:ext cx="10514066" cy="646331"/>
          </a:xfrm>
          <a:prstGeom prst="rect">
            <a:avLst/>
          </a:prstGeom>
          <a:noFill/>
        </p:spPr>
        <p:txBody>
          <a:bodyPr wrap="square">
            <a:spAutoFit/>
          </a:bodyPr>
          <a:lstStyle/>
          <a:p>
            <a:r>
              <a:rPr lang="en-US" altLang="ja-JP" dirty="0"/>
              <a:t>SGLT-2</a:t>
            </a:r>
            <a:r>
              <a:rPr lang="ja-JP" altLang="en-US" dirty="0"/>
              <a:t>阻害薬</a:t>
            </a:r>
            <a:r>
              <a:rPr lang="en-US" altLang="ja-JP" dirty="0"/>
              <a:t>54,181</a:t>
            </a:r>
            <a:r>
              <a:rPr lang="ja-JP" altLang="en-US" dirty="0"/>
              <a:t>例、経口血糖降下薬</a:t>
            </a:r>
            <a:r>
              <a:rPr lang="en-US" altLang="ja-JP" dirty="0"/>
              <a:t>54,181</a:t>
            </a:r>
            <a:r>
              <a:rPr lang="ja-JP" altLang="en-US" dirty="0"/>
              <a:t>例を含む心血管・腎疾患既往のない患者</a:t>
            </a:r>
            <a:r>
              <a:rPr lang="en-US" altLang="ja-JP" dirty="0"/>
              <a:t>108,362</a:t>
            </a:r>
            <a:r>
              <a:rPr lang="ja-JP" altLang="en-US" dirty="0"/>
              <a:t>例がマッチング、</a:t>
            </a:r>
            <a:r>
              <a:rPr lang="en-US" altLang="ja-JP" dirty="0"/>
              <a:t>SGLT-2i </a:t>
            </a:r>
            <a:r>
              <a:rPr lang="ja-JP" altLang="en-US" dirty="0"/>
              <a:t>と </a:t>
            </a:r>
            <a:r>
              <a:rPr lang="en-US" altLang="ja-JP" dirty="0"/>
              <a:t>DPP-4i </a:t>
            </a:r>
            <a:r>
              <a:rPr lang="ja-JP" altLang="en-US" dirty="0"/>
              <a:t>（各群 </a:t>
            </a:r>
            <a:r>
              <a:rPr lang="en-US" altLang="ja-JP" dirty="0"/>
              <a:t>17,232 </a:t>
            </a:r>
            <a:r>
              <a:rPr lang="ja-JP" altLang="en-US" dirty="0"/>
              <a:t>名）間の </a:t>
            </a:r>
            <a:r>
              <a:rPr lang="en-US" altLang="ja-JP" dirty="0"/>
              <a:t>1:1 </a:t>
            </a:r>
            <a:r>
              <a:rPr lang="ja-JP" altLang="en-US" dirty="0"/>
              <a:t>傾向スコアマッチング分析</a:t>
            </a:r>
          </a:p>
        </p:txBody>
      </p:sp>
    </p:spTree>
    <p:extLst>
      <p:ext uri="{BB962C8B-B14F-4D97-AF65-F5344CB8AC3E}">
        <p14:creationId xmlns:p14="http://schemas.microsoft.com/office/powerpoint/2010/main" val="28945501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コンテンツ プレースホルダー 3" descr="グラフ&#10;&#10;自動的に生成された説明">
            <a:extLst>
              <a:ext uri="{FF2B5EF4-FFF2-40B4-BE49-F238E27FC236}">
                <a16:creationId xmlns:a16="http://schemas.microsoft.com/office/drawing/2014/main" id="{F9309F7A-8AAA-B354-4C1E-2861FAB1D0E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319292" y="992225"/>
            <a:ext cx="8334854" cy="5263103"/>
          </a:xfrm>
          <a:prstGeom prst="rect">
            <a:avLst/>
          </a:prstGeom>
          <a:noFill/>
        </p:spPr>
      </p:pic>
      <p:sp>
        <p:nvSpPr>
          <p:cNvPr id="6" name="テキスト ボックス 5">
            <a:extLst>
              <a:ext uri="{FF2B5EF4-FFF2-40B4-BE49-F238E27FC236}">
                <a16:creationId xmlns:a16="http://schemas.microsoft.com/office/drawing/2014/main" id="{4BECA22E-DC97-2762-2B30-51E97C1D3280}"/>
              </a:ext>
            </a:extLst>
          </p:cNvPr>
          <p:cNvSpPr txBox="1"/>
          <p:nvPr/>
        </p:nvSpPr>
        <p:spPr>
          <a:xfrm>
            <a:off x="724342" y="336054"/>
            <a:ext cx="10641863" cy="584775"/>
          </a:xfrm>
          <a:prstGeom prst="rect">
            <a:avLst/>
          </a:prstGeom>
          <a:noFill/>
        </p:spPr>
        <p:txBody>
          <a:bodyPr wrap="square">
            <a:spAutoFit/>
          </a:bodyPr>
          <a:lstStyle/>
          <a:p>
            <a:pPr algn="ctr"/>
            <a:r>
              <a:rPr lang="ja-JP" altLang="ja-JP" sz="3200" b="1" kern="100">
                <a:effectLst/>
                <a:latin typeface="游明朝" panose="02020400000000000000" pitchFamily="18" charset="-128"/>
                <a:ea typeface="ＭＳ Ｐゴシック" panose="020B0600070205080204" pitchFamily="50" charset="-128"/>
                <a:cs typeface="Times New Roman" panose="02020603050405020304" pitchFamily="18" charset="0"/>
              </a:rPr>
              <a:t>ステージ</a:t>
            </a:r>
            <a:r>
              <a:rPr lang="en-US" altLang="ja-JP" sz="3200" b="1" kern="100">
                <a:effectLst/>
                <a:latin typeface="游明朝" panose="02020400000000000000" pitchFamily="18" charset="-128"/>
                <a:ea typeface="ＭＳ Ｐゴシック" panose="020B0600070205080204" pitchFamily="50" charset="-128"/>
                <a:cs typeface="Times New Roman" panose="02020603050405020304" pitchFamily="18" charset="0"/>
              </a:rPr>
              <a:t>4</a:t>
            </a:r>
            <a:r>
              <a:rPr lang="ja-JP" altLang="ja-JP" sz="3200" b="1" kern="100">
                <a:effectLst/>
                <a:latin typeface="游明朝" panose="02020400000000000000" pitchFamily="18" charset="-128"/>
                <a:ea typeface="ＭＳ Ｐゴシック" panose="020B0600070205080204" pitchFamily="50" charset="-128"/>
                <a:cs typeface="Times New Roman" panose="02020603050405020304" pitchFamily="18" charset="0"/>
              </a:rPr>
              <a:t>慢性腎臓病におけるダパグリフロジンの効果</a:t>
            </a:r>
            <a:endParaRPr lang="ja-JP" altLang="ja-JP" sz="3200" b="1"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B39456E3-5AD0-7707-D256-E623BD6A5762}"/>
              </a:ext>
            </a:extLst>
          </p:cNvPr>
          <p:cNvSpPr txBox="1"/>
          <p:nvPr/>
        </p:nvSpPr>
        <p:spPr>
          <a:xfrm>
            <a:off x="7840747" y="6521946"/>
            <a:ext cx="4086890" cy="261610"/>
          </a:xfrm>
          <a:prstGeom prst="rect">
            <a:avLst/>
          </a:prstGeom>
          <a:noFill/>
        </p:spPr>
        <p:txBody>
          <a:bodyPr wrap="square">
            <a:spAutoFit/>
          </a:bodyPr>
          <a:lstStyle/>
          <a:p>
            <a:pPr algn="l"/>
            <a:r>
              <a:rPr lang="en-US" altLang="ja-JP" sz="1100" b="1" i="1" dirty="0" err="1">
                <a:effectLst/>
                <a:latin typeface="ＭＳ Ｐゴシック" panose="020B0600070205080204" pitchFamily="50" charset="-128"/>
                <a:ea typeface="ＭＳ Ｐゴシック" panose="020B0600070205080204" pitchFamily="50" charset="-128"/>
                <a:cs typeface="Times New Roman" panose="02020603050405020304" pitchFamily="18" charset="0"/>
              </a:rPr>
              <a:t>Chertow</a:t>
            </a:r>
            <a:r>
              <a:rPr lang="en-US" altLang="ja-JP" sz="1100" b="1" i="1"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 GM et al. </a:t>
            </a:r>
            <a:r>
              <a:rPr lang="en-US" altLang="ja-JP" sz="1100" b="1" i="1" kern="0" dirty="0">
                <a:solidFill>
                  <a:srgbClr val="5B616B"/>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J Am Soc Nephrol</a:t>
            </a:r>
            <a:r>
              <a:rPr lang="en-US" altLang="ja-JP" sz="1100" b="1" i="1" kern="0" dirty="0">
                <a:solidFill>
                  <a:srgbClr val="0071BC"/>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 </a:t>
            </a:r>
            <a:r>
              <a:rPr lang="en-US" altLang="ja-JP" sz="1100" b="1" i="1" kern="0" dirty="0">
                <a:solidFill>
                  <a:srgbClr val="5B616B"/>
                </a:solidFill>
                <a:effectLst/>
                <a:latin typeface="ＭＳ Ｐゴシック" panose="020B0600070205080204" pitchFamily="50" charset="-128"/>
                <a:ea typeface="ＭＳ Ｐゴシック" panose="020B0600070205080204" pitchFamily="50" charset="-128"/>
                <a:cs typeface="Times New Roman" panose="02020603050405020304" pitchFamily="18" charset="0"/>
              </a:rPr>
              <a:t>2021 Sep;32(9):2352-2361.</a:t>
            </a:r>
            <a:endParaRPr lang="ja-JP" altLang="ja-JP" sz="1100" b="1" i="1"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87781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EA382A8B-134D-285B-744D-571D639D54EF}"/>
              </a:ext>
            </a:extLst>
          </p:cNvPr>
          <p:cNvSpPr>
            <a:spLocks noGrp="1" noChangeArrowheads="1"/>
          </p:cNvSpPr>
          <p:nvPr>
            <p:ph type="title"/>
          </p:nvPr>
        </p:nvSpPr>
        <p:spPr bwMode="auto">
          <a:xfrm>
            <a:off x="251791" y="274290"/>
            <a:ext cx="982538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280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eGFR Trend Before and After SGLT2 Inhibitor </a:t>
            </a:r>
            <a:br>
              <a:rPr kumimoji="0" lang="en-US" altLang="ja-JP" sz="280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br>
            <a:r>
              <a:rPr kumimoji="0" lang="ja-JP" altLang="ja-JP" sz="280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a:t>
            </a:r>
            <a:r>
              <a:rPr lang="en-US" altLang="ja-JP" sz="2800" dirty="0">
                <a:latin typeface="ＭＳ Ｐゴシック" panose="020B0600070205080204" pitchFamily="50" charset="-128"/>
                <a:ea typeface="ＭＳ Ｐゴシック" panose="020B0600070205080204" pitchFamily="50" charset="-128"/>
              </a:rPr>
              <a:t>70</a:t>
            </a:r>
            <a:r>
              <a:rPr kumimoji="0" lang="ja-JP" altLang="ja-JP" sz="280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rPr>
              <a:t>yo Male, 167cm, 60kg)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8" name="AutoShape 3" descr="画像を出力する">
            <a:extLst>
              <a:ext uri="{FF2B5EF4-FFF2-40B4-BE49-F238E27FC236}">
                <a16:creationId xmlns:a16="http://schemas.microsoft.com/office/drawing/2014/main" id="{7C3C95E5-4CC7-3CC4-5321-AC1CD7CDADE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コンテンツ プレースホルダー 4">
            <a:extLst>
              <a:ext uri="{FF2B5EF4-FFF2-40B4-BE49-F238E27FC236}">
                <a16:creationId xmlns:a16="http://schemas.microsoft.com/office/drawing/2014/main" id="{7AB14249-7A07-DFD9-AA89-1943EE8D5DEE}"/>
              </a:ext>
            </a:extLst>
          </p:cNvPr>
          <p:cNvPicPr>
            <a:picLocks noGrp="1" noChangeAspect="1"/>
          </p:cNvPicPr>
          <p:nvPr>
            <p:ph idx="1"/>
          </p:nvPr>
        </p:nvPicPr>
        <p:blipFill>
          <a:blip r:embed="rId2"/>
          <a:stretch>
            <a:fillRect/>
          </a:stretch>
        </p:blipFill>
        <p:spPr>
          <a:xfrm>
            <a:off x="331945" y="1303020"/>
            <a:ext cx="8388670" cy="5181599"/>
          </a:xfrm>
          <a:prstGeom prst="rect">
            <a:avLst/>
          </a:prstGeom>
        </p:spPr>
      </p:pic>
      <p:sp>
        <p:nvSpPr>
          <p:cNvPr id="7" name="テキスト ボックス 6">
            <a:extLst>
              <a:ext uri="{FF2B5EF4-FFF2-40B4-BE49-F238E27FC236}">
                <a16:creationId xmlns:a16="http://schemas.microsoft.com/office/drawing/2014/main" id="{266E86A5-5E69-B816-8A7E-6D7C46F47D75}"/>
              </a:ext>
            </a:extLst>
          </p:cNvPr>
          <p:cNvSpPr txBox="1"/>
          <p:nvPr/>
        </p:nvSpPr>
        <p:spPr>
          <a:xfrm>
            <a:off x="8938260" y="1505396"/>
            <a:ext cx="3001949" cy="3785652"/>
          </a:xfrm>
          <a:prstGeom prst="rect">
            <a:avLst/>
          </a:prstGeom>
          <a:noFill/>
        </p:spPr>
        <p:txBody>
          <a:bodyPr wrap="square">
            <a:spAutoFit/>
          </a:bodyPr>
          <a:lstStyle/>
          <a:p>
            <a:r>
              <a:rPr lang="en-US" altLang="ja-JP" sz="2000" b="1" dirty="0">
                <a:latin typeface="ＭＳ Ｐゴシック" panose="020B0600070205080204" pitchFamily="50" charset="-128"/>
                <a:ea typeface="ＭＳ Ｐゴシック" panose="020B0600070205080204" pitchFamily="50" charset="-128"/>
              </a:rPr>
              <a:t>SGLT2</a:t>
            </a:r>
            <a:r>
              <a:rPr lang="ja-JP" altLang="en-US" sz="2000" b="1" dirty="0">
                <a:latin typeface="ＭＳ Ｐゴシック" panose="020B0600070205080204" pitchFamily="50" charset="-128"/>
                <a:ea typeface="ＭＳ Ｐゴシック" panose="020B0600070205080204" pitchFamily="50" charset="-128"/>
              </a:rPr>
              <a:t>阻害薬導入前低下率</a:t>
            </a:r>
            <a:r>
              <a:rPr lang="en-US" altLang="ja-JP" sz="2000" b="1" dirty="0">
                <a:latin typeface="ＭＳ Ｐゴシック" panose="020B0600070205080204" pitchFamily="50" charset="-128"/>
                <a:ea typeface="ＭＳ Ｐゴシック" panose="020B0600070205080204" pitchFamily="50" charset="-128"/>
              </a:rPr>
              <a:t>: -0.26 /</a:t>
            </a:r>
            <a:r>
              <a:rPr lang="ja-JP" altLang="en-US" sz="2000" b="1" dirty="0">
                <a:latin typeface="ＭＳ Ｐゴシック" panose="020B0600070205080204" pitchFamily="50" charset="-128"/>
                <a:ea typeface="ＭＳ Ｐゴシック" panose="020B0600070205080204" pitchFamily="50" charset="-128"/>
              </a:rPr>
              <a:t>年、</a:t>
            </a:r>
            <a:r>
              <a:rPr lang="en-US" altLang="ja-JP" sz="2000" b="1" dirty="0">
                <a:latin typeface="ＭＳ Ｐゴシック" panose="020B0600070205080204" pitchFamily="50" charset="-128"/>
                <a:ea typeface="ＭＳ Ｐゴシック" panose="020B0600070205080204" pitchFamily="50" charset="-128"/>
              </a:rPr>
              <a:t>p=0.017</a:t>
            </a:r>
          </a:p>
          <a:p>
            <a:r>
              <a:rPr lang="ja-JP" altLang="en-US" sz="2000" b="1" dirty="0">
                <a:latin typeface="ＭＳ Ｐゴシック" panose="020B0600070205080204" pitchFamily="50" charset="-128"/>
                <a:ea typeface="ＭＳ Ｐゴシック" panose="020B0600070205080204" pitchFamily="50" charset="-128"/>
              </a:rPr>
              <a:t>導入入後変化率</a:t>
            </a:r>
            <a:r>
              <a:rPr lang="en-US" altLang="ja-JP" sz="2000" b="1" dirty="0">
                <a:latin typeface="ＭＳ Ｐゴシック" panose="020B0600070205080204" pitchFamily="50" charset="-128"/>
                <a:ea typeface="ＭＳ Ｐゴシック" panose="020B0600070205080204" pitchFamily="50" charset="-128"/>
              </a:rPr>
              <a:t>: +2.15 /</a:t>
            </a:r>
            <a:r>
              <a:rPr lang="ja-JP" altLang="en-US" sz="2000" b="1" dirty="0">
                <a:latin typeface="ＭＳ Ｐゴシック" panose="020B0600070205080204" pitchFamily="50" charset="-128"/>
                <a:ea typeface="ＭＳ Ｐゴシック" panose="020B0600070205080204" pitchFamily="50" charset="-128"/>
              </a:rPr>
              <a:t>年、</a:t>
            </a:r>
            <a:r>
              <a:rPr lang="en-US" altLang="ja-JP" sz="2000" b="1" dirty="0">
                <a:latin typeface="ＭＳ Ｐゴシック" panose="020B0600070205080204" pitchFamily="50" charset="-128"/>
                <a:ea typeface="ＭＳ Ｐゴシック" panose="020B0600070205080204" pitchFamily="50" charset="-128"/>
              </a:rPr>
              <a:t>p=0.10</a:t>
            </a:r>
          </a:p>
          <a:p>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解釈</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投与前の低下率は</a:t>
            </a:r>
            <a:r>
              <a:rPr lang="en-US" altLang="ja-JP" sz="2000" b="1" dirty="0">
                <a:latin typeface="ＭＳ Ｐゴシック" panose="020B0600070205080204" pitchFamily="50" charset="-128"/>
                <a:ea typeface="ＭＳ Ｐゴシック" panose="020B0600070205080204" pitchFamily="50" charset="-128"/>
              </a:rPr>
              <a:t>-0.26/</a:t>
            </a:r>
            <a:r>
              <a:rPr lang="ja-JP" altLang="en-US" sz="2000" b="1" dirty="0">
                <a:latin typeface="ＭＳ Ｐゴシック" panose="020B0600070205080204" pitchFamily="50" charset="-128"/>
                <a:ea typeface="ＭＳ Ｐゴシック" panose="020B0600070205080204" pitchFamily="50" charset="-128"/>
              </a:rPr>
              <a:t>年となり、ほぼ自然加齢の範囲に収まる。</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投与後の改善傾向</a:t>
            </a:r>
            <a:r>
              <a:rPr lang="en-US" altLang="ja-JP" sz="2000" b="1" dirty="0">
                <a:latin typeface="ＭＳ Ｐゴシック" panose="020B0600070205080204" pitchFamily="50" charset="-128"/>
                <a:ea typeface="ＭＳ Ｐゴシック" panose="020B0600070205080204" pitchFamily="50" charset="-128"/>
              </a:rPr>
              <a:t>+2.15/</a:t>
            </a:r>
            <a:r>
              <a:rPr lang="ja-JP" altLang="en-US" sz="2000" b="1" dirty="0">
                <a:latin typeface="ＭＳ Ｐゴシック" panose="020B0600070205080204" pitchFamily="50" charset="-128"/>
                <a:ea typeface="ＭＳ Ｐゴシック" panose="020B0600070205080204" pitchFamily="50" charset="-128"/>
              </a:rPr>
              <a:t>年は薬剤の効果を鮮明に示す。</a:t>
            </a:r>
          </a:p>
        </p:txBody>
      </p:sp>
    </p:spTree>
    <p:extLst>
      <p:ext uri="{BB962C8B-B14F-4D97-AF65-F5344CB8AC3E}">
        <p14:creationId xmlns:p14="http://schemas.microsoft.com/office/powerpoint/2010/main" val="2575225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568891C-EA95-D67A-9E25-3695035B8583}"/>
              </a:ext>
            </a:extLst>
          </p:cNvPr>
          <p:cNvSpPr>
            <a:spLocks noGrp="1"/>
          </p:cNvSpPr>
          <p:nvPr>
            <p:ph type="title"/>
          </p:nvPr>
        </p:nvSpPr>
        <p:spPr>
          <a:xfrm>
            <a:off x="482138" y="210214"/>
            <a:ext cx="11363498" cy="1143000"/>
          </a:xfrm>
        </p:spPr>
        <p:txBody>
          <a:bodyPr>
            <a:normAutofit/>
          </a:bodyPr>
          <a:lstStyle/>
          <a:p>
            <a:pPr algn="ctr"/>
            <a:r>
              <a:rPr kumimoji="1" lang="en-US" altLang="ja-JP" sz="4800" dirty="0"/>
              <a:t>CKD</a:t>
            </a:r>
            <a:r>
              <a:rPr kumimoji="1" lang="ja-JP" altLang="en-US" sz="4800" dirty="0"/>
              <a:t>の治療をいつから始めるのか？</a:t>
            </a:r>
          </a:p>
        </p:txBody>
      </p:sp>
      <p:graphicFrame>
        <p:nvGraphicFramePr>
          <p:cNvPr id="5" name="表 7">
            <a:extLst>
              <a:ext uri="{FF2B5EF4-FFF2-40B4-BE49-F238E27FC236}">
                <a16:creationId xmlns:a16="http://schemas.microsoft.com/office/drawing/2014/main" id="{02D66161-3282-3777-0FE8-89F89E5AF5C4}"/>
              </a:ext>
            </a:extLst>
          </p:cNvPr>
          <p:cNvGraphicFramePr>
            <a:graphicFrameLocks noGrp="1"/>
          </p:cNvGraphicFramePr>
          <p:nvPr>
            <p:extLst>
              <p:ext uri="{D42A27DB-BD31-4B8C-83A1-F6EECF244321}">
                <p14:modId xmlns:p14="http://schemas.microsoft.com/office/powerpoint/2010/main" val="2341395550"/>
              </p:ext>
            </p:extLst>
          </p:nvPr>
        </p:nvGraphicFramePr>
        <p:xfrm>
          <a:off x="2121762" y="2466659"/>
          <a:ext cx="7948475" cy="2654301"/>
        </p:xfrm>
        <a:graphic>
          <a:graphicData uri="http://schemas.openxmlformats.org/drawingml/2006/table">
            <a:tbl>
              <a:tblPr firstRow="1" bandRow="1">
                <a:tableStyleId>{5C22544A-7EE6-4342-B048-85BDC9FD1C3A}</a:tableStyleId>
              </a:tblPr>
              <a:tblGrid>
                <a:gridCol w="1589695">
                  <a:extLst>
                    <a:ext uri="{9D8B030D-6E8A-4147-A177-3AD203B41FA5}">
                      <a16:colId xmlns:a16="http://schemas.microsoft.com/office/drawing/2014/main" val="3520755719"/>
                    </a:ext>
                  </a:extLst>
                </a:gridCol>
                <a:gridCol w="1589695">
                  <a:extLst>
                    <a:ext uri="{9D8B030D-6E8A-4147-A177-3AD203B41FA5}">
                      <a16:colId xmlns:a16="http://schemas.microsoft.com/office/drawing/2014/main" val="4158018742"/>
                    </a:ext>
                  </a:extLst>
                </a:gridCol>
                <a:gridCol w="1589695">
                  <a:extLst>
                    <a:ext uri="{9D8B030D-6E8A-4147-A177-3AD203B41FA5}">
                      <a16:colId xmlns:a16="http://schemas.microsoft.com/office/drawing/2014/main" val="1984316328"/>
                    </a:ext>
                  </a:extLst>
                </a:gridCol>
                <a:gridCol w="1589695">
                  <a:extLst>
                    <a:ext uri="{9D8B030D-6E8A-4147-A177-3AD203B41FA5}">
                      <a16:colId xmlns:a16="http://schemas.microsoft.com/office/drawing/2014/main" val="1496656111"/>
                    </a:ext>
                  </a:extLst>
                </a:gridCol>
                <a:gridCol w="1589695">
                  <a:extLst>
                    <a:ext uri="{9D8B030D-6E8A-4147-A177-3AD203B41FA5}">
                      <a16:colId xmlns:a16="http://schemas.microsoft.com/office/drawing/2014/main" val="1785466711"/>
                    </a:ext>
                  </a:extLst>
                </a:gridCol>
              </a:tblGrid>
              <a:tr h="884767">
                <a:tc>
                  <a:txBody>
                    <a:bodyPr/>
                    <a:lstStyle/>
                    <a:p>
                      <a:endParaRPr kumimoji="1" lang="ja-JP" altLang="en-US" sz="3600" dirty="0">
                        <a:solidFill>
                          <a:schemeClr val="tx1"/>
                        </a:solidFill>
                      </a:endParaRPr>
                    </a:p>
                  </a:txBody>
                  <a:tcPr>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tcPr>
                </a:tc>
                <a:tc>
                  <a:txBody>
                    <a:bodyPr/>
                    <a:lstStyle/>
                    <a:p>
                      <a:pPr algn="ctr"/>
                      <a:r>
                        <a:rPr kumimoji="1" lang="en-US" altLang="ja-JP" sz="3600" dirty="0">
                          <a:solidFill>
                            <a:schemeClr val="tx1"/>
                          </a:solidFill>
                        </a:rPr>
                        <a:t>60</a:t>
                      </a:r>
                      <a:r>
                        <a:rPr kumimoji="1" lang="ja-JP" altLang="en-US" sz="3600" dirty="0">
                          <a:solidFill>
                            <a:schemeClr val="tx1"/>
                          </a:solidFill>
                        </a:rPr>
                        <a:t>歳</a:t>
                      </a:r>
                    </a:p>
                  </a:txBody>
                  <a:tcPr>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tcPr>
                </a:tc>
                <a:tc>
                  <a:txBody>
                    <a:bodyPr/>
                    <a:lstStyle/>
                    <a:p>
                      <a:pPr algn="ctr"/>
                      <a:r>
                        <a:rPr kumimoji="1" lang="en-US" altLang="ja-JP" sz="3600" dirty="0">
                          <a:solidFill>
                            <a:schemeClr val="tx1"/>
                          </a:solidFill>
                        </a:rPr>
                        <a:t>70</a:t>
                      </a:r>
                      <a:r>
                        <a:rPr kumimoji="1" lang="ja-JP" altLang="en-US" sz="3600" dirty="0">
                          <a:solidFill>
                            <a:schemeClr val="tx1"/>
                          </a:solidFill>
                        </a:rPr>
                        <a:t>歳</a:t>
                      </a:r>
                    </a:p>
                  </a:txBody>
                  <a:tcPr>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tcPr>
                </a:tc>
                <a:tc>
                  <a:txBody>
                    <a:bodyPr/>
                    <a:lstStyle/>
                    <a:p>
                      <a:pPr algn="ctr"/>
                      <a:r>
                        <a:rPr kumimoji="1" lang="en-US" altLang="ja-JP" sz="3600" dirty="0">
                          <a:solidFill>
                            <a:schemeClr val="tx1"/>
                          </a:solidFill>
                        </a:rPr>
                        <a:t>80</a:t>
                      </a:r>
                      <a:r>
                        <a:rPr kumimoji="1" lang="ja-JP" altLang="en-US" sz="3600" dirty="0">
                          <a:solidFill>
                            <a:schemeClr val="tx1"/>
                          </a:solidFill>
                        </a:rPr>
                        <a:t>歳</a:t>
                      </a:r>
                    </a:p>
                  </a:txBody>
                  <a:tcPr>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tcPr>
                </a:tc>
                <a:tc>
                  <a:txBody>
                    <a:bodyPr/>
                    <a:lstStyle/>
                    <a:p>
                      <a:pPr algn="ctr"/>
                      <a:r>
                        <a:rPr kumimoji="1" lang="en-US" altLang="ja-JP" sz="3600" dirty="0">
                          <a:solidFill>
                            <a:schemeClr val="tx1"/>
                          </a:solidFill>
                        </a:rPr>
                        <a:t>90</a:t>
                      </a:r>
                      <a:r>
                        <a:rPr kumimoji="1" lang="ja-JP" altLang="en-US" sz="3600" dirty="0">
                          <a:solidFill>
                            <a:schemeClr val="tx1"/>
                          </a:solidFill>
                        </a:rPr>
                        <a:t>歳</a:t>
                      </a:r>
                    </a:p>
                  </a:txBody>
                  <a:tcPr>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2700000" scaled="1"/>
                      <a:tileRect/>
                    </a:gradFill>
                  </a:tcPr>
                </a:tc>
                <a:extLst>
                  <a:ext uri="{0D108BD9-81ED-4DB2-BD59-A6C34878D82A}">
                    <a16:rowId xmlns:a16="http://schemas.microsoft.com/office/drawing/2014/main" val="3794880316"/>
                  </a:ext>
                </a:extLst>
              </a:tr>
              <a:tr h="884767">
                <a:tc>
                  <a:txBody>
                    <a:bodyPr/>
                    <a:lstStyle/>
                    <a:p>
                      <a:pPr algn="ctr"/>
                      <a:r>
                        <a:rPr kumimoji="1" lang="ja-JP" altLang="en-US" sz="3600" b="1" dirty="0"/>
                        <a:t>♀</a:t>
                      </a:r>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tcPr>
                </a:tc>
                <a:tc>
                  <a:txBody>
                    <a:bodyPr/>
                    <a:lstStyle/>
                    <a:p>
                      <a:pPr algn="ctr"/>
                      <a:r>
                        <a:rPr kumimoji="1" lang="en-US" altLang="ja-JP" sz="3600" b="1" dirty="0"/>
                        <a:t>0.76</a:t>
                      </a:r>
                      <a:endParaRPr kumimoji="1" lang="ja-JP" altLang="en-US" sz="3600" b="1" dirty="0"/>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tcPr>
                </a:tc>
                <a:tc>
                  <a:txBody>
                    <a:bodyPr/>
                    <a:lstStyle/>
                    <a:p>
                      <a:pPr algn="ctr"/>
                      <a:r>
                        <a:rPr kumimoji="1" lang="en-US" altLang="ja-JP" sz="3600" b="1" dirty="0"/>
                        <a:t>0.73</a:t>
                      </a:r>
                      <a:endParaRPr kumimoji="1" lang="ja-JP" altLang="en-US" sz="3600" b="1" dirty="0"/>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tcPr>
                </a:tc>
                <a:tc>
                  <a:txBody>
                    <a:bodyPr/>
                    <a:lstStyle/>
                    <a:p>
                      <a:pPr algn="ctr"/>
                      <a:r>
                        <a:rPr kumimoji="1" lang="en-US" altLang="ja-JP" sz="3600" b="1" dirty="0"/>
                        <a:t>0.70</a:t>
                      </a:r>
                      <a:endParaRPr kumimoji="1" lang="ja-JP" altLang="en-US" sz="3600" b="1" dirty="0"/>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tcPr>
                </a:tc>
                <a:tc>
                  <a:txBody>
                    <a:bodyPr/>
                    <a:lstStyle/>
                    <a:p>
                      <a:pPr algn="ctr"/>
                      <a:r>
                        <a:rPr kumimoji="1" lang="en-US" altLang="ja-JP" sz="3600" b="1" dirty="0"/>
                        <a:t>0.68</a:t>
                      </a:r>
                      <a:endParaRPr kumimoji="1" lang="ja-JP" altLang="en-US" sz="3600" b="1" dirty="0"/>
                    </a:p>
                  </a:txBody>
                  <a:tc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tcPr>
                </a:tc>
                <a:extLst>
                  <a:ext uri="{0D108BD9-81ED-4DB2-BD59-A6C34878D82A}">
                    <a16:rowId xmlns:a16="http://schemas.microsoft.com/office/drawing/2014/main" val="191165255"/>
                  </a:ext>
                </a:extLst>
              </a:tr>
              <a:tr h="884767">
                <a:tc>
                  <a:txBody>
                    <a:bodyPr/>
                    <a:lstStyle/>
                    <a:p>
                      <a:pPr algn="ctr"/>
                      <a:r>
                        <a:rPr kumimoji="1" lang="ja-JP" altLang="en-US" sz="3600" b="1" dirty="0"/>
                        <a:t>♂</a:t>
                      </a:r>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ctr"/>
                      <a:r>
                        <a:rPr kumimoji="1" lang="en-US" altLang="ja-JP" sz="3600" b="1" dirty="0"/>
                        <a:t>1.00</a:t>
                      </a:r>
                      <a:endParaRPr kumimoji="1" lang="ja-JP" altLang="en-US" sz="3600" b="1"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ctr"/>
                      <a:r>
                        <a:rPr kumimoji="1" lang="en-US" altLang="ja-JP" sz="3600" b="1" dirty="0"/>
                        <a:t>0.96</a:t>
                      </a:r>
                      <a:endParaRPr kumimoji="1" lang="ja-JP" altLang="en-US" sz="3600" b="1"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ctr"/>
                      <a:r>
                        <a:rPr kumimoji="1" lang="en-US" altLang="ja-JP" sz="3600" b="1" dirty="0"/>
                        <a:t>0.93</a:t>
                      </a:r>
                      <a:endParaRPr kumimoji="1" lang="ja-JP" altLang="en-US" sz="3600" b="1"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algn="ctr"/>
                      <a:r>
                        <a:rPr kumimoji="1" lang="en-US" altLang="ja-JP" sz="3600" b="1" dirty="0"/>
                        <a:t>0.90</a:t>
                      </a:r>
                      <a:endParaRPr kumimoji="1" lang="ja-JP" altLang="en-US" sz="3600" b="1" dirty="0"/>
                    </a:p>
                  </a:txBody>
                  <a:tc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200246995"/>
                  </a:ext>
                </a:extLst>
              </a:tr>
            </a:tbl>
          </a:graphicData>
        </a:graphic>
      </p:graphicFrame>
      <p:sp>
        <p:nvSpPr>
          <p:cNvPr id="7" name="テキスト ボックス 6">
            <a:extLst>
              <a:ext uri="{FF2B5EF4-FFF2-40B4-BE49-F238E27FC236}">
                <a16:creationId xmlns:a16="http://schemas.microsoft.com/office/drawing/2014/main" id="{98E0B99A-F580-59ED-ED00-0AEA8832AF80}"/>
              </a:ext>
            </a:extLst>
          </p:cNvPr>
          <p:cNvSpPr txBox="1"/>
          <p:nvPr/>
        </p:nvSpPr>
        <p:spPr>
          <a:xfrm>
            <a:off x="1630993" y="1353214"/>
            <a:ext cx="8930012" cy="707886"/>
          </a:xfrm>
          <a:prstGeom prst="rect">
            <a:avLst/>
          </a:prstGeom>
          <a:noFill/>
        </p:spPr>
        <p:txBody>
          <a:bodyPr wrap="square">
            <a:spAutoFit/>
          </a:bodyPr>
          <a:lstStyle/>
          <a:p>
            <a:pPr algn="ctr">
              <a:defRPr/>
            </a:pPr>
            <a:r>
              <a:rPr lang="en-US" altLang="ja-JP" sz="4000" dirty="0">
                <a:solidFill>
                  <a:prstClr val="black"/>
                </a:solidFill>
                <a:latin typeface="Lucida Sans Unicode"/>
                <a:ea typeface="ＭＳ Ｐゴシック" panose="020B0600070205080204" pitchFamily="50" charset="-128"/>
              </a:rPr>
              <a:t>CKD stageG3a(eGFR60</a:t>
            </a:r>
            <a:r>
              <a:rPr lang="ja-JP" altLang="en-US" sz="4000" dirty="0">
                <a:solidFill>
                  <a:prstClr val="black"/>
                </a:solidFill>
                <a:latin typeface="Lucida Sans Unicode"/>
                <a:ea typeface="ＭＳ Ｐゴシック" panose="020B0600070205080204" pitchFamily="50" charset="-128"/>
              </a:rPr>
              <a:t>未満</a:t>
            </a:r>
            <a:r>
              <a:rPr lang="en-US" altLang="ja-JP" sz="4000" dirty="0">
                <a:solidFill>
                  <a:prstClr val="black"/>
                </a:solidFill>
                <a:latin typeface="Lucida Sans Unicode"/>
                <a:ea typeface="ＭＳ Ｐゴシック" panose="020B0600070205080204" pitchFamily="50" charset="-128"/>
              </a:rPr>
              <a:t>)</a:t>
            </a:r>
            <a:r>
              <a:rPr lang="ja-JP" altLang="en-US" sz="4000" dirty="0">
                <a:solidFill>
                  <a:prstClr val="black"/>
                </a:solidFill>
                <a:latin typeface="Lucida Sans Unicode"/>
                <a:ea typeface="ＭＳ Ｐゴシック" panose="020B0600070205080204" pitchFamily="50" charset="-128"/>
              </a:rPr>
              <a:t>とは？</a:t>
            </a:r>
          </a:p>
        </p:txBody>
      </p:sp>
      <p:sp>
        <p:nvSpPr>
          <p:cNvPr id="2" name="テキスト ボックス 1">
            <a:extLst>
              <a:ext uri="{FF2B5EF4-FFF2-40B4-BE49-F238E27FC236}">
                <a16:creationId xmlns:a16="http://schemas.microsoft.com/office/drawing/2014/main" id="{2CD62E9C-BF82-5529-FB06-A3C28B9E2CA9}"/>
              </a:ext>
            </a:extLst>
          </p:cNvPr>
          <p:cNvSpPr txBox="1"/>
          <p:nvPr/>
        </p:nvSpPr>
        <p:spPr>
          <a:xfrm>
            <a:off x="1907099" y="5424500"/>
            <a:ext cx="8786380" cy="830997"/>
          </a:xfrm>
          <a:prstGeom prst="rect">
            <a:avLst/>
          </a:prstGeom>
          <a:noFill/>
        </p:spPr>
        <p:txBody>
          <a:bodyPr wrap="none" rtlCol="0">
            <a:spAutoFit/>
          </a:bodyPr>
          <a:lstStyle/>
          <a:p>
            <a:r>
              <a:rPr kumimoji="1" lang="ja-JP" altLang="en-US" sz="4800" b="1" dirty="0">
                <a:latin typeface="ＭＳ Ｐゴシック" panose="020B0600070205080204" pitchFamily="50" charset="-128"/>
                <a:ea typeface="ＭＳ Ｐゴシック" panose="020B0600070205080204" pitchFamily="50" charset="-128"/>
              </a:rPr>
              <a:t>年だからいいんじゃないですか？</a:t>
            </a:r>
            <a:endParaRPr kumimoji="1" lang="en-US" altLang="ja-JP" sz="4800"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468054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787C29-9A7E-8839-B772-63084155430D}"/>
              </a:ext>
            </a:extLst>
          </p:cNvPr>
          <p:cNvSpPr>
            <a:spLocks noGrp="1"/>
          </p:cNvSpPr>
          <p:nvPr>
            <p:ph type="title"/>
          </p:nvPr>
        </p:nvSpPr>
        <p:spPr>
          <a:xfrm>
            <a:off x="49619" y="272939"/>
            <a:ext cx="11958084" cy="825722"/>
          </a:xfrm>
        </p:spPr>
        <p:txBody>
          <a:bodyPr>
            <a:noAutofit/>
          </a:bodyPr>
          <a:lstStyle/>
          <a:p>
            <a:pPr algn="ctr"/>
            <a:r>
              <a:rPr lang="en-US" altLang="ja-JP" sz="3200" dirty="0">
                <a:effectLst/>
                <a:latin typeface="ＭＳ Ｐゴシック" panose="020B0600070205080204" pitchFamily="50" charset="-128"/>
                <a:cs typeface="Times New Roman" panose="02020603050405020304" pitchFamily="18" charset="0"/>
              </a:rPr>
              <a:t>EMPA-KIDNEY</a:t>
            </a:r>
            <a:r>
              <a:rPr lang="ja-JP" altLang="ja-JP" sz="3200" dirty="0">
                <a:effectLst/>
                <a:ea typeface="ＭＳ Ｐゴシック" panose="020B0600070205080204" pitchFamily="50" charset="-128"/>
                <a:cs typeface="Times New Roman" panose="02020603050405020304" pitchFamily="18" charset="0"/>
              </a:rPr>
              <a:t>における</a:t>
            </a:r>
            <a:br>
              <a:rPr lang="en-US" altLang="ja-JP" sz="3200" dirty="0">
                <a:effectLst/>
                <a:ea typeface="ＭＳ Ｐゴシック" panose="020B0600070205080204" pitchFamily="50" charset="-128"/>
                <a:cs typeface="Times New Roman" panose="02020603050405020304" pitchFamily="18" charset="0"/>
              </a:rPr>
            </a:br>
            <a:r>
              <a:rPr lang="en-US" altLang="ja-JP" sz="3200" dirty="0">
                <a:effectLst/>
                <a:ea typeface="ＭＳ Ｐゴシック" panose="020B0600070205080204" pitchFamily="50" charset="-128"/>
                <a:cs typeface="Times New Roman" panose="02020603050405020304" pitchFamily="18" charset="0"/>
              </a:rPr>
              <a:t>eGFR</a:t>
            </a:r>
            <a:r>
              <a:rPr lang="ja-JP" altLang="ja-JP" sz="3200" dirty="0">
                <a:effectLst/>
                <a:ea typeface="ＭＳ Ｐゴシック" panose="020B0600070205080204" pitchFamily="50" charset="-128"/>
                <a:cs typeface="Times New Roman" panose="02020603050405020304" pitchFamily="18" charset="0"/>
              </a:rPr>
              <a:t>勾配の腎不全までの時間（</a:t>
            </a:r>
            <a:r>
              <a:rPr lang="en-US" altLang="ja-JP" sz="3200" dirty="0">
                <a:effectLst/>
                <a:ea typeface="ＭＳ Ｐゴシック" panose="020B0600070205080204" pitchFamily="50" charset="-128"/>
                <a:cs typeface="Times New Roman" panose="02020603050405020304" pitchFamily="18" charset="0"/>
              </a:rPr>
              <a:t>eGFR 10mL/</a:t>
            </a:r>
            <a:r>
              <a:rPr lang="ja-JP" altLang="ja-JP" sz="3200" dirty="0">
                <a:effectLst/>
                <a:ea typeface="ＭＳ Ｐゴシック" panose="020B0600070205080204" pitchFamily="50" charset="-128"/>
                <a:cs typeface="Times New Roman" panose="02020603050405020304" pitchFamily="18" charset="0"/>
              </a:rPr>
              <a:t>分）</a:t>
            </a:r>
            <a:endParaRPr kumimoji="1" lang="ja-JP" altLang="en-US" sz="3200" dirty="0"/>
          </a:p>
        </p:txBody>
      </p:sp>
      <p:pic>
        <p:nvPicPr>
          <p:cNvPr id="4" name="コンテンツ プレースホルダー 3" descr="文字の書かれた紙&#10;&#10;中程度の精度で自動的に生成された説明">
            <a:extLst>
              <a:ext uri="{FF2B5EF4-FFF2-40B4-BE49-F238E27FC236}">
                <a16:creationId xmlns:a16="http://schemas.microsoft.com/office/drawing/2014/main" id="{4C244CA5-0F98-6605-C866-690E7E139CA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0454" t="49" r="50454" b="50378"/>
          <a:stretch/>
        </p:blipFill>
        <p:spPr bwMode="auto">
          <a:xfrm>
            <a:off x="-4523326" y="1473838"/>
            <a:ext cx="14553372" cy="4877836"/>
          </a:xfrm>
          <a:prstGeom prst="rect">
            <a:avLst/>
          </a:prstGeom>
          <a:noFill/>
          <a:ln>
            <a:noFill/>
          </a:ln>
        </p:spPr>
      </p:pic>
      <p:sp>
        <p:nvSpPr>
          <p:cNvPr id="6" name="テキスト ボックス 5">
            <a:extLst>
              <a:ext uri="{FF2B5EF4-FFF2-40B4-BE49-F238E27FC236}">
                <a16:creationId xmlns:a16="http://schemas.microsoft.com/office/drawing/2014/main" id="{6D4DCFB4-1CA0-C094-7FC9-2072D5DF0FBB}"/>
              </a:ext>
            </a:extLst>
          </p:cNvPr>
          <p:cNvSpPr txBox="1"/>
          <p:nvPr/>
        </p:nvSpPr>
        <p:spPr>
          <a:xfrm>
            <a:off x="6187499" y="6153254"/>
            <a:ext cx="5755758" cy="538609"/>
          </a:xfrm>
          <a:prstGeom prst="rect">
            <a:avLst/>
          </a:prstGeom>
          <a:noFill/>
        </p:spPr>
        <p:txBody>
          <a:bodyPr wrap="square">
            <a:spAutoFit/>
          </a:bodyPr>
          <a:lstStyle/>
          <a:p>
            <a:endParaRPr lang="en-US" altLang="ja-JP" dirty="0"/>
          </a:p>
          <a:p>
            <a:r>
              <a:rPr lang="en-US" altLang="ja-JP" sz="1100" b="1" i="1" dirty="0"/>
              <a:t>Fernández-Fernandez</a:t>
            </a:r>
            <a:r>
              <a:rPr lang="ja-JP" altLang="en-US" sz="1100" b="1" i="1" dirty="0"/>
              <a:t> </a:t>
            </a:r>
            <a:r>
              <a:rPr lang="en-US" altLang="ja-JP" sz="1100" b="1" i="1" dirty="0"/>
              <a:t>B</a:t>
            </a:r>
            <a:r>
              <a:rPr lang="ja-JP" altLang="en-US" sz="1100" b="1" i="1" dirty="0"/>
              <a:t> </a:t>
            </a:r>
            <a:r>
              <a:rPr lang="en-US" altLang="ja-JP" sz="1100" b="1" i="1" dirty="0"/>
              <a:t>et</a:t>
            </a:r>
            <a:r>
              <a:rPr lang="ja-JP" altLang="en-US" sz="1100" b="1" i="1" dirty="0"/>
              <a:t> </a:t>
            </a:r>
            <a:r>
              <a:rPr lang="en-US" altLang="ja-JP" sz="1100" b="1" i="1" dirty="0"/>
              <a:t>al</a:t>
            </a:r>
            <a:r>
              <a:rPr lang="ja-JP" altLang="en-US" sz="1100" b="1" i="1" dirty="0"/>
              <a:t> </a:t>
            </a:r>
            <a:r>
              <a:rPr lang="en-US" altLang="ja-JP" sz="1100" b="1" i="1" dirty="0"/>
              <a:t>Clin Kidney J. 2023 Jun 16;16(8):1187-1198.</a:t>
            </a:r>
          </a:p>
        </p:txBody>
      </p:sp>
    </p:spTree>
    <p:extLst>
      <p:ext uri="{BB962C8B-B14F-4D97-AF65-F5344CB8AC3E}">
        <p14:creationId xmlns:p14="http://schemas.microsoft.com/office/powerpoint/2010/main" val="3926868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67ED5E-2C4A-24F3-7CA4-E3AB07D9D8BF}"/>
              </a:ext>
            </a:extLst>
          </p:cNvPr>
          <p:cNvSpPr>
            <a:spLocks noGrp="1"/>
          </p:cNvSpPr>
          <p:nvPr>
            <p:ph type="title"/>
          </p:nvPr>
        </p:nvSpPr>
        <p:spPr>
          <a:xfrm>
            <a:off x="838200" y="365125"/>
            <a:ext cx="10515600" cy="1006475"/>
          </a:xfrm>
        </p:spPr>
        <p:txBody>
          <a:bodyPr>
            <a:noAutofit/>
          </a:bodyPr>
          <a:lstStyle/>
          <a:p>
            <a:pPr algn="ctr"/>
            <a:r>
              <a:rPr lang="ja-JP" altLang="ja-JP" sz="2800" dirty="0">
                <a:effectLst/>
                <a:ea typeface="ＭＳ Ｐゴシック" panose="020B0600070205080204" pitchFamily="50" charset="-128"/>
                <a:cs typeface="Times New Roman" panose="02020603050405020304" pitchFamily="18" charset="0"/>
              </a:rPr>
              <a:t>日本の慢性腎臓病患者におけるエンパグリフロジンの効果</a:t>
            </a:r>
            <a:br>
              <a:rPr lang="en-US" altLang="ja-JP" sz="2800" dirty="0">
                <a:effectLst/>
                <a:ea typeface="ＭＳ Ｐゴシック" panose="020B0600070205080204" pitchFamily="50" charset="-128"/>
                <a:cs typeface="Times New Roman" panose="02020603050405020304" pitchFamily="18" charset="0"/>
              </a:rPr>
            </a:br>
            <a:r>
              <a:rPr lang="en-US" altLang="ja-JP" sz="2800" dirty="0">
                <a:effectLst/>
                <a:ea typeface="ＭＳ Ｐゴシック" panose="020B0600070205080204" pitchFamily="50" charset="-128"/>
                <a:cs typeface="Times New Roman" panose="02020603050405020304" pitchFamily="18" charset="0"/>
              </a:rPr>
              <a:t>EMPA-KIDNEY</a:t>
            </a:r>
            <a:r>
              <a:rPr lang="ja-JP" altLang="ja-JP" sz="2800" dirty="0">
                <a:effectLst/>
                <a:ea typeface="ＭＳ Ｐゴシック" panose="020B0600070205080204" pitchFamily="50" charset="-128"/>
                <a:cs typeface="Times New Roman" panose="02020603050405020304" pitchFamily="18" charset="0"/>
              </a:rPr>
              <a:t>による探索的解析</a:t>
            </a:r>
            <a:endParaRPr kumimoji="1" lang="ja-JP" altLang="en-US" sz="2800" dirty="0"/>
          </a:p>
        </p:txBody>
      </p:sp>
      <p:sp>
        <p:nvSpPr>
          <p:cNvPr id="7" name="テキスト ボックス 6">
            <a:extLst>
              <a:ext uri="{FF2B5EF4-FFF2-40B4-BE49-F238E27FC236}">
                <a16:creationId xmlns:a16="http://schemas.microsoft.com/office/drawing/2014/main" id="{97086794-998E-A4DC-62A1-3712EAA04D89}"/>
              </a:ext>
            </a:extLst>
          </p:cNvPr>
          <p:cNvSpPr txBox="1"/>
          <p:nvPr/>
        </p:nvSpPr>
        <p:spPr>
          <a:xfrm>
            <a:off x="8236689" y="6362070"/>
            <a:ext cx="3778102" cy="261610"/>
          </a:xfrm>
          <a:prstGeom prst="rect">
            <a:avLst/>
          </a:prstGeom>
          <a:noFill/>
        </p:spPr>
        <p:txBody>
          <a:bodyPr wrap="square">
            <a:spAutoFit/>
          </a:bodyPr>
          <a:lstStyle/>
          <a:p>
            <a:pPr algn="l"/>
            <a:r>
              <a:rPr lang="en-US" altLang="ja-JP" sz="1100" b="1" i="1" kern="0" dirty="0" err="1">
                <a:solidFill>
                  <a:srgbClr val="5B616B"/>
                </a:solidFill>
                <a:effectLst/>
                <a:highlight>
                  <a:srgbClr val="FFFFFF"/>
                </a:highlight>
                <a:latin typeface="Segoe UI" panose="020B0502040204020203" pitchFamily="34" charset="0"/>
                <a:ea typeface="ＭＳ Ｐゴシック" panose="020B0600070205080204" pitchFamily="50" charset="-128"/>
                <a:cs typeface="Times New Roman" panose="02020603050405020304" pitchFamily="18" charset="0"/>
              </a:rPr>
              <a:t>Nangaku</a:t>
            </a:r>
            <a:r>
              <a:rPr lang="en-US" altLang="ja-JP" sz="1100" b="1" i="1" kern="0" dirty="0">
                <a:solidFill>
                  <a:srgbClr val="5B616B"/>
                </a:solidFill>
                <a:effectLst/>
                <a:highlight>
                  <a:srgbClr val="FFFFFF"/>
                </a:highlight>
                <a:latin typeface="Segoe UI" panose="020B0502040204020203" pitchFamily="34" charset="0"/>
                <a:ea typeface="ＭＳ Ｐゴシック" panose="020B0600070205080204" pitchFamily="50" charset="-128"/>
                <a:cs typeface="Times New Roman" panose="02020603050405020304" pitchFamily="18" charset="0"/>
              </a:rPr>
              <a:t> M et al. Clin Exp Nephrol</a:t>
            </a:r>
            <a:r>
              <a:rPr lang="en-US" altLang="ja-JP" sz="1100" b="1" i="1" kern="0" dirty="0">
                <a:solidFill>
                  <a:srgbClr val="0071BC"/>
                </a:solidFill>
                <a:effectLst/>
                <a:highlight>
                  <a:srgbClr val="FFFFFF"/>
                </a:highlight>
                <a:latin typeface="Segoe UI" panose="020B0502040204020203" pitchFamily="34" charset="0"/>
                <a:ea typeface="ＭＳ Ｐゴシック" panose="020B0600070205080204" pitchFamily="50" charset="-128"/>
                <a:cs typeface="Times New Roman" panose="02020603050405020304" pitchFamily="18" charset="0"/>
              </a:rPr>
              <a:t>. </a:t>
            </a:r>
            <a:r>
              <a:rPr lang="en-US" altLang="ja-JP" sz="1100" b="1" i="1" kern="0" dirty="0">
                <a:solidFill>
                  <a:srgbClr val="5B616B"/>
                </a:solidFill>
                <a:effectLst/>
                <a:highlight>
                  <a:srgbClr val="FFFFFF"/>
                </a:highlight>
                <a:latin typeface="Segoe UI" panose="020B0502040204020203" pitchFamily="34" charset="0"/>
                <a:ea typeface="ＭＳ Ｐゴシック" panose="020B0600070205080204" pitchFamily="50" charset="-128"/>
                <a:cs typeface="Times New Roman" panose="02020603050405020304" pitchFamily="18" charset="0"/>
              </a:rPr>
              <a:t>2024 Apr 20.</a:t>
            </a:r>
            <a:endParaRPr lang="ja-JP" altLang="ja-JP" sz="1100" b="1" i="1" kern="100" dirty="0">
              <a:effectLst/>
              <a:highlight>
                <a:srgbClr val="FFFFFF"/>
              </a:highlight>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graphicFrame>
        <p:nvGraphicFramePr>
          <p:cNvPr id="12" name="コンテンツ プレースホルダー 11">
            <a:extLst>
              <a:ext uri="{FF2B5EF4-FFF2-40B4-BE49-F238E27FC236}">
                <a16:creationId xmlns:a16="http://schemas.microsoft.com/office/drawing/2014/main" id="{7866FB4A-DB48-384E-56E5-65B2B28B38DF}"/>
              </a:ext>
            </a:extLst>
          </p:cNvPr>
          <p:cNvGraphicFramePr>
            <a:graphicFrameLocks noGrp="1"/>
          </p:cNvGraphicFramePr>
          <p:nvPr>
            <p:ph idx="1"/>
            <p:extLst>
              <p:ext uri="{D42A27DB-BD31-4B8C-83A1-F6EECF244321}">
                <p14:modId xmlns:p14="http://schemas.microsoft.com/office/powerpoint/2010/main" val="2837731245"/>
              </p:ext>
            </p:extLst>
          </p:nvPr>
        </p:nvGraphicFramePr>
        <p:xfrm>
          <a:off x="838200" y="2011363"/>
          <a:ext cx="10515600" cy="4160837"/>
        </p:xfrm>
        <a:graphic>
          <a:graphicData uri="http://schemas.openxmlformats.org/drawingml/2006/chart">
            <c:chart xmlns:c="http://schemas.openxmlformats.org/drawingml/2006/chart" xmlns:r="http://schemas.openxmlformats.org/officeDocument/2006/relationships" r:id="rId2"/>
          </a:graphicData>
        </a:graphic>
      </p:graphicFrame>
      <p:sp>
        <p:nvSpPr>
          <p:cNvPr id="14" name="テキスト ボックス 13">
            <a:extLst>
              <a:ext uri="{FF2B5EF4-FFF2-40B4-BE49-F238E27FC236}">
                <a16:creationId xmlns:a16="http://schemas.microsoft.com/office/drawing/2014/main" id="{3B477BDA-C81D-0581-2F8A-56EDF90D02A2}"/>
              </a:ext>
            </a:extLst>
          </p:cNvPr>
          <p:cNvSpPr txBox="1"/>
          <p:nvPr/>
        </p:nvSpPr>
        <p:spPr>
          <a:xfrm>
            <a:off x="439479" y="1561470"/>
            <a:ext cx="11135833" cy="369332"/>
          </a:xfrm>
          <a:prstGeom prst="rect">
            <a:avLst/>
          </a:prstGeom>
          <a:noFill/>
        </p:spPr>
        <p:txBody>
          <a:bodyPr wrap="square">
            <a:spAutoFit/>
          </a:bodyPr>
          <a:lstStyle/>
          <a:p>
            <a:r>
              <a:rPr lang="ja-JP" altLang="ja-JP" sz="1800" dirty="0">
                <a:effectLst/>
                <a:ea typeface="ＭＳ Ｐゴシック" panose="020B0600070205080204" pitchFamily="50" charset="-128"/>
                <a:cs typeface="Times New Roman" panose="02020603050405020304" pitchFamily="18" charset="0"/>
              </a:rPr>
              <a:t>主要</a:t>
            </a:r>
            <a:r>
              <a:rPr lang="ja-JP" altLang="en-US" dirty="0">
                <a:ea typeface="ＭＳ Ｐゴシック" panose="020B0600070205080204" pitchFamily="50" charset="-128"/>
                <a:cs typeface="Times New Roman" panose="02020603050405020304" pitchFamily="18" charset="0"/>
              </a:rPr>
              <a:t>複合</a:t>
            </a:r>
            <a:r>
              <a:rPr lang="ja-JP" altLang="ja-JP" sz="1800" dirty="0">
                <a:effectLst/>
                <a:ea typeface="ＭＳ Ｐゴシック" panose="020B0600070205080204" pitchFamily="50" charset="-128"/>
                <a:cs typeface="Times New Roman" panose="02020603050405020304" pitchFamily="18" charset="0"/>
              </a:rPr>
              <a:t>アウトカム</a:t>
            </a:r>
            <a:r>
              <a:rPr lang="en-US" altLang="ja-JP" dirty="0">
                <a:ea typeface="ＭＳ Ｐゴシック" panose="020B0600070205080204" pitchFamily="50" charset="-128"/>
                <a:cs typeface="Times New Roman" panose="02020603050405020304" pitchFamily="18" charset="0"/>
              </a:rPr>
              <a:t>:</a:t>
            </a:r>
            <a:r>
              <a:rPr lang="ja-JP" altLang="ja-JP" sz="1800" dirty="0">
                <a:effectLst/>
                <a:ea typeface="ＭＳ Ｐゴシック" panose="020B0600070205080204" pitchFamily="50" charset="-128"/>
                <a:cs typeface="Times New Roman" panose="02020603050405020304" pitchFamily="18" charset="0"/>
              </a:rPr>
              <a:t>腎臓病進行（末期腎臓病、持続的</a:t>
            </a:r>
            <a:r>
              <a:rPr lang="en-US" altLang="ja-JP" sz="1800" dirty="0">
                <a:effectLst/>
                <a:ea typeface="ＭＳ Ｐゴシック" panose="020B0600070205080204" pitchFamily="50" charset="-128"/>
                <a:cs typeface="Times New Roman" panose="02020603050405020304" pitchFamily="18" charset="0"/>
              </a:rPr>
              <a:t>eGFR</a:t>
            </a:r>
            <a:r>
              <a:rPr lang="ja-JP" altLang="ja-JP" sz="1800" dirty="0">
                <a:effectLst/>
                <a:ea typeface="ＭＳ Ｐゴシック" panose="020B0600070205080204" pitchFamily="50" charset="-128"/>
                <a:cs typeface="Times New Roman" panose="02020603050405020304" pitchFamily="18" charset="0"/>
              </a:rPr>
              <a:t>＜</a:t>
            </a:r>
            <a:r>
              <a:rPr lang="en-US" altLang="ja-JP" sz="1800" dirty="0">
                <a:effectLst/>
                <a:ea typeface="ＭＳ Ｐゴシック" panose="020B0600070205080204" pitchFamily="50" charset="-128"/>
                <a:cs typeface="Times New Roman" panose="02020603050405020304" pitchFamily="18" charset="0"/>
              </a:rPr>
              <a:t>10ml</a:t>
            </a:r>
            <a:r>
              <a:rPr lang="ja-JP" altLang="ja-JP" sz="1800" dirty="0">
                <a:effectLst/>
                <a:ea typeface="ＭＳ Ｐゴシック" panose="020B0600070205080204" pitchFamily="50" charset="-128"/>
                <a:cs typeface="Times New Roman" panose="02020603050405020304" pitchFamily="18" charset="0"/>
              </a:rPr>
              <a:t>、持続的</a:t>
            </a:r>
            <a:r>
              <a:rPr lang="en-US" altLang="ja-JP" sz="1800" dirty="0">
                <a:effectLst/>
                <a:ea typeface="ＭＳ Ｐゴシック" panose="020B0600070205080204" pitchFamily="50" charset="-128"/>
                <a:cs typeface="Times New Roman" panose="02020603050405020304" pitchFamily="18" charset="0"/>
              </a:rPr>
              <a:t>eGFR</a:t>
            </a:r>
            <a:r>
              <a:rPr lang="ja-JP" altLang="ja-JP" sz="1800" dirty="0">
                <a:effectLst/>
                <a:ea typeface="ＭＳ Ｐゴシック" panose="020B0600070205080204" pitchFamily="50" charset="-128"/>
                <a:cs typeface="Times New Roman" panose="02020603050405020304" pitchFamily="18" charset="0"/>
              </a:rPr>
              <a:t>低下</a:t>
            </a:r>
            <a:r>
              <a:rPr lang="ja-JP" altLang="en-US" sz="1800" dirty="0">
                <a:effectLst/>
                <a:ea typeface="ＭＳ Ｐゴシック" panose="020B0600070205080204" pitchFamily="50" charset="-128"/>
                <a:cs typeface="Times New Roman" panose="02020603050405020304" pitchFamily="18" charset="0"/>
              </a:rPr>
              <a:t>≧</a:t>
            </a:r>
            <a:r>
              <a:rPr lang="en-US" altLang="ja-JP" sz="1800" dirty="0">
                <a:effectLst/>
                <a:ea typeface="ＭＳ Ｐゴシック" panose="020B0600070205080204" pitchFamily="50" charset="-128"/>
                <a:cs typeface="Times New Roman" panose="02020603050405020304" pitchFamily="18" charset="0"/>
              </a:rPr>
              <a:t>40</a:t>
            </a:r>
            <a:r>
              <a:rPr lang="ja-JP" altLang="ja-JP" sz="1800" dirty="0">
                <a:effectLst/>
                <a:ea typeface="ＭＳ Ｐゴシック" panose="020B0600070205080204" pitchFamily="50" charset="-128"/>
                <a:cs typeface="Times New Roman" panose="02020603050405020304" pitchFamily="18" charset="0"/>
              </a:rPr>
              <a:t>％</a:t>
            </a:r>
            <a:r>
              <a:rPr lang="en-US" altLang="ja-JP" sz="1800" dirty="0">
                <a:effectLst/>
                <a:ea typeface="ＭＳ Ｐゴシック" panose="020B0600070205080204" pitchFamily="50" charset="-128"/>
                <a:cs typeface="Times New Roman" panose="02020603050405020304" pitchFamily="18" charset="0"/>
              </a:rPr>
              <a:t>),</a:t>
            </a:r>
            <a:r>
              <a:rPr lang="ja-JP" altLang="ja-JP" sz="1800" dirty="0">
                <a:effectLst/>
                <a:ea typeface="ＭＳ Ｐゴシック" panose="020B0600070205080204" pitchFamily="50" charset="-128"/>
                <a:cs typeface="Times New Roman" panose="02020603050405020304" pitchFamily="18" charset="0"/>
              </a:rPr>
              <a:t>腎心血管死</a:t>
            </a:r>
            <a:endParaRPr lang="ja-JP" altLang="en-US" dirty="0"/>
          </a:p>
        </p:txBody>
      </p:sp>
    </p:spTree>
    <p:extLst>
      <p:ext uri="{BB962C8B-B14F-4D97-AF65-F5344CB8AC3E}">
        <p14:creationId xmlns:p14="http://schemas.microsoft.com/office/powerpoint/2010/main" val="3509986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94DEF7-0B3A-E274-CEA3-918195DEF004}"/>
              </a:ext>
            </a:extLst>
          </p:cNvPr>
          <p:cNvSpPr>
            <a:spLocks noGrp="1"/>
          </p:cNvSpPr>
          <p:nvPr>
            <p:ph type="title"/>
          </p:nvPr>
        </p:nvSpPr>
        <p:spPr>
          <a:xfrm>
            <a:off x="437264" y="251296"/>
            <a:ext cx="10939130" cy="1006475"/>
          </a:xfrm>
        </p:spPr>
        <p:txBody>
          <a:bodyPr>
            <a:noAutofit/>
          </a:bodyPr>
          <a:lstStyle/>
          <a:p>
            <a:pPr algn="ctr"/>
            <a:r>
              <a:rPr kumimoji="1" lang="ja-JP" altLang="en-US" sz="3200" dirty="0">
                <a:latin typeface="ＭＳ Ｐゴシック" panose="020B0600070205080204" pitchFamily="50" charset="-128"/>
                <a:ea typeface="ＭＳ Ｐゴシック" panose="020B0600070205080204" pitchFamily="50" charset="-128"/>
              </a:rPr>
              <a:t>高齢日本人</a:t>
            </a:r>
            <a:r>
              <a:rPr kumimoji="1" lang="en-US" altLang="ja-JP" sz="3200" dirty="0">
                <a:latin typeface="ＭＳ Ｐゴシック" panose="020B0600070205080204" pitchFamily="50" charset="-128"/>
                <a:ea typeface="ＭＳ Ｐゴシック" panose="020B0600070205080204" pitchFamily="50" charset="-128"/>
              </a:rPr>
              <a:t>2</a:t>
            </a:r>
            <a:r>
              <a:rPr kumimoji="1" lang="ja-JP" altLang="en-US" sz="3200" dirty="0">
                <a:latin typeface="ＭＳ Ｐゴシック" panose="020B0600070205080204" pitchFamily="50" charset="-128"/>
                <a:ea typeface="ＭＳ Ｐゴシック" panose="020B0600070205080204" pitchFamily="50" charset="-128"/>
              </a:rPr>
              <a:t>型糖尿病患者のエンパグリフロジンの効果</a:t>
            </a:r>
            <a:br>
              <a:rPr kumimoji="1" lang="en-US" altLang="ja-JP" sz="3200" dirty="0">
                <a:latin typeface="ＭＳ Ｐゴシック" panose="020B0600070205080204" pitchFamily="50" charset="-128"/>
                <a:ea typeface="ＭＳ Ｐゴシック" panose="020B0600070205080204" pitchFamily="50" charset="-128"/>
              </a:rPr>
            </a:br>
            <a:r>
              <a:rPr kumimoji="1" lang="ja-JP" altLang="en-US" sz="3200" dirty="0">
                <a:latin typeface="ＭＳ Ｐゴシック" panose="020B0600070205080204" pitchFamily="50" charset="-128"/>
                <a:ea typeface="ＭＳ Ｐゴシック" panose="020B0600070205080204" pitchFamily="50" charset="-128"/>
              </a:rPr>
              <a:t>（</a:t>
            </a:r>
            <a:r>
              <a:rPr kumimoji="1" lang="en-US" altLang="ja-JP" sz="3200" dirty="0">
                <a:latin typeface="ＭＳ Ｐゴシック" panose="020B0600070205080204" pitchFamily="50" charset="-128"/>
                <a:ea typeface="ＭＳ Ｐゴシック" panose="020B0600070205080204" pitchFamily="50" charset="-128"/>
              </a:rPr>
              <a:t>EMPA-ELDERLY</a:t>
            </a:r>
            <a:r>
              <a:rPr kumimoji="1" lang="ja-JP" altLang="en-US" sz="3200" dirty="0">
                <a:latin typeface="ＭＳ Ｐゴシック" panose="020B0600070205080204" pitchFamily="50" charset="-128"/>
                <a:ea typeface="ＭＳ Ｐゴシック" panose="020B0600070205080204" pitchFamily="50" charset="-128"/>
              </a:rPr>
              <a:t>）</a:t>
            </a:r>
          </a:p>
        </p:txBody>
      </p:sp>
      <p:graphicFrame>
        <p:nvGraphicFramePr>
          <p:cNvPr id="6" name="コンテンツ プレースホルダー 5">
            <a:extLst>
              <a:ext uri="{FF2B5EF4-FFF2-40B4-BE49-F238E27FC236}">
                <a16:creationId xmlns:a16="http://schemas.microsoft.com/office/drawing/2014/main" id="{E2BBB24C-098D-263D-4EC3-DD703E63D4F7}"/>
              </a:ext>
            </a:extLst>
          </p:cNvPr>
          <p:cNvGraphicFramePr>
            <a:graphicFrameLocks noGrp="1"/>
          </p:cNvGraphicFramePr>
          <p:nvPr>
            <p:ph idx="1"/>
            <p:extLst>
              <p:ext uri="{D42A27DB-BD31-4B8C-83A1-F6EECF244321}">
                <p14:modId xmlns:p14="http://schemas.microsoft.com/office/powerpoint/2010/main" val="1790003806"/>
              </p:ext>
            </p:extLst>
          </p:nvPr>
        </p:nvGraphicFramePr>
        <p:xfrm>
          <a:off x="838200" y="2011363"/>
          <a:ext cx="10515600" cy="4160837"/>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a:extLst>
              <a:ext uri="{FF2B5EF4-FFF2-40B4-BE49-F238E27FC236}">
                <a16:creationId xmlns:a16="http://schemas.microsoft.com/office/drawing/2014/main" id="{9F999A2E-837E-5472-A8AF-54F25289930A}"/>
              </a:ext>
            </a:extLst>
          </p:cNvPr>
          <p:cNvSpPr txBox="1"/>
          <p:nvPr/>
        </p:nvSpPr>
        <p:spPr>
          <a:xfrm>
            <a:off x="7029450" y="6364330"/>
            <a:ext cx="4602614" cy="253916"/>
          </a:xfrm>
          <a:prstGeom prst="rect">
            <a:avLst/>
          </a:prstGeom>
          <a:noFill/>
        </p:spPr>
        <p:txBody>
          <a:bodyPr wrap="square">
            <a:spAutoFit/>
          </a:bodyPr>
          <a:lstStyle/>
          <a:p>
            <a:r>
              <a:rPr lang="en-US" altLang="ja-JP" sz="1050" b="1" i="1" dirty="0">
                <a:latin typeface="ＭＳ Ｐゴシック" panose="020B0600070205080204" pitchFamily="50" charset="-128"/>
                <a:ea typeface="ＭＳ Ｐゴシック" panose="020B0600070205080204" pitchFamily="50" charset="-128"/>
              </a:rPr>
              <a:t> Yabe</a:t>
            </a:r>
            <a:r>
              <a:rPr lang="ja-JP" altLang="en-US" sz="1050" b="1" i="1" dirty="0">
                <a:latin typeface="ＭＳ Ｐゴシック" panose="020B0600070205080204" pitchFamily="50" charset="-128"/>
                <a:ea typeface="ＭＳ Ｐゴシック" panose="020B0600070205080204" pitchFamily="50" charset="-128"/>
              </a:rPr>
              <a:t> </a:t>
            </a:r>
            <a:r>
              <a:rPr lang="en-US" altLang="ja-JP" sz="1050" b="1" i="1" dirty="0">
                <a:latin typeface="ＭＳ Ｐゴシック" panose="020B0600070205080204" pitchFamily="50" charset="-128"/>
                <a:ea typeface="ＭＳ Ｐゴシック" panose="020B0600070205080204" pitchFamily="50" charset="-128"/>
              </a:rPr>
              <a:t>D, Seino Y et al. </a:t>
            </a:r>
            <a:r>
              <a:rPr lang="pt-BR" altLang="ja-JP" sz="1050" b="1" i="1" dirty="0">
                <a:latin typeface="ＭＳ Ｐゴシック" panose="020B0600070205080204" pitchFamily="50" charset="-128"/>
                <a:ea typeface="ＭＳ Ｐゴシック" panose="020B0600070205080204" pitchFamily="50" charset="-128"/>
              </a:rPr>
              <a:t>Diabetes Obes Metab. 2023 Dec;25(12):3538-3548. </a:t>
            </a:r>
            <a:r>
              <a:rPr lang="en-US" altLang="ja-JP" sz="1050" b="1" i="1" dirty="0">
                <a:latin typeface="ＭＳ Ｐゴシック" panose="020B0600070205080204" pitchFamily="50" charset="-128"/>
                <a:ea typeface="ＭＳ Ｐゴシック" panose="020B0600070205080204" pitchFamily="50" charset="-128"/>
              </a:rPr>
              <a:t> </a:t>
            </a:r>
            <a:endParaRPr lang="ja-JP" altLang="en-US" sz="1050" b="1" i="1" dirty="0">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D78FDC99-1476-618E-9739-5DB167B58362}"/>
              </a:ext>
            </a:extLst>
          </p:cNvPr>
          <p:cNvSpPr txBox="1"/>
          <p:nvPr/>
        </p:nvSpPr>
        <p:spPr>
          <a:xfrm>
            <a:off x="2694214" y="1449901"/>
            <a:ext cx="7470322" cy="369332"/>
          </a:xfrm>
          <a:prstGeom prst="rect">
            <a:avLst/>
          </a:prstGeom>
          <a:noFill/>
        </p:spPr>
        <p:txBody>
          <a:bodyPr wrap="square">
            <a:spAutoFit/>
          </a:bodyPr>
          <a:lstStyle/>
          <a:p>
            <a:r>
              <a:rPr lang="en-US" altLang="ja-JP" dirty="0">
                <a:latin typeface="ＭＳ Ｐゴシック" panose="020B0600070205080204" pitchFamily="50" charset="-128"/>
                <a:ea typeface="ＭＳ Ｐゴシック" panose="020B0600070205080204" pitchFamily="50" charset="-128"/>
              </a:rPr>
              <a:t>N=129</a:t>
            </a:r>
            <a:r>
              <a:rPr lang="ja-JP" altLang="en-US" dirty="0">
                <a:latin typeface="ＭＳ Ｐゴシック" panose="020B0600070205080204" pitchFamily="50" charset="-128"/>
                <a:ea typeface="ＭＳ Ｐゴシック" panose="020B0600070205080204" pitchFamily="50" charset="-128"/>
              </a:rPr>
              <a:t>、男性</a:t>
            </a:r>
            <a:r>
              <a:rPr lang="en-US" altLang="ja-JP" dirty="0">
                <a:latin typeface="ＭＳ Ｐゴシック" panose="020B0600070205080204" pitchFamily="50" charset="-128"/>
                <a:ea typeface="ＭＳ Ｐゴシック" panose="020B0600070205080204" pitchFamily="50" charset="-128"/>
              </a:rPr>
              <a:t>72.4</a:t>
            </a:r>
            <a:r>
              <a:rPr lang="ja-JP" altLang="en-US" dirty="0">
                <a:latin typeface="ＭＳ Ｐゴシック" panose="020B0600070205080204" pitchFamily="50" charset="-128"/>
                <a:ea typeface="ＭＳ Ｐゴシック" panose="020B0600070205080204" pitchFamily="50" charset="-128"/>
              </a:rPr>
              <a:t>％、平均年齢</a:t>
            </a:r>
            <a:r>
              <a:rPr lang="en-US" altLang="ja-JP" dirty="0">
                <a:latin typeface="ＭＳ Ｐゴシック" panose="020B0600070205080204" pitchFamily="50" charset="-128"/>
                <a:ea typeface="ＭＳ Ｐゴシック" panose="020B0600070205080204" pitchFamily="50" charset="-128"/>
              </a:rPr>
              <a:t>74.1</a:t>
            </a:r>
            <a:r>
              <a:rPr lang="ja-JP" altLang="en-US" dirty="0">
                <a:latin typeface="ＭＳ Ｐゴシック" panose="020B0600070205080204" pitchFamily="50" charset="-128"/>
                <a:ea typeface="ＭＳ Ｐゴシック" panose="020B0600070205080204" pitchFamily="50" charset="-128"/>
              </a:rPr>
              <a:t>歳、</a:t>
            </a:r>
            <a:r>
              <a:rPr lang="en-US" altLang="ja-JP" dirty="0">
                <a:latin typeface="ＭＳ Ｐゴシック" panose="020B0600070205080204" pitchFamily="50" charset="-128"/>
                <a:ea typeface="ＭＳ Ｐゴシック" panose="020B0600070205080204" pitchFamily="50" charset="-128"/>
              </a:rPr>
              <a:t>BMI 25.6 kg/m2</a:t>
            </a:r>
            <a:r>
              <a:rPr lang="ja-JP" altLang="en-US" dirty="0">
                <a:latin typeface="ＭＳ Ｐゴシック" panose="020B0600070205080204" pitchFamily="50" charset="-128"/>
                <a:ea typeface="ＭＳ Ｐゴシック" panose="020B0600070205080204" pitchFamily="50" charset="-128"/>
              </a:rPr>
              <a:t>、</a:t>
            </a:r>
            <a:r>
              <a:rPr lang="en-US" altLang="ja-JP" dirty="0">
                <a:latin typeface="ＭＳ Ｐゴシック" panose="020B0600070205080204" pitchFamily="50" charset="-128"/>
                <a:ea typeface="ＭＳ Ｐゴシック" panose="020B0600070205080204" pitchFamily="50" charset="-128"/>
              </a:rPr>
              <a:t>HbA1c 7.6</a:t>
            </a:r>
            <a:r>
              <a:rPr lang="ja-JP" altLang="en-US" dirty="0">
                <a:latin typeface="ＭＳ Ｐゴシック" panose="020B0600070205080204" pitchFamily="50" charset="-128"/>
                <a:ea typeface="ＭＳ Ｐゴシック" panose="020B0600070205080204" pitchFamily="50" charset="-128"/>
              </a:rPr>
              <a:t>％</a:t>
            </a:r>
          </a:p>
        </p:txBody>
      </p:sp>
    </p:spTree>
    <p:extLst>
      <p:ext uri="{BB962C8B-B14F-4D97-AF65-F5344CB8AC3E}">
        <p14:creationId xmlns:p14="http://schemas.microsoft.com/office/powerpoint/2010/main" val="694302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65178-FCBC-A604-44CF-9E8256BFBBCC}"/>
              </a:ext>
            </a:extLst>
          </p:cNvPr>
          <p:cNvSpPr>
            <a:spLocks noGrp="1"/>
          </p:cNvSpPr>
          <p:nvPr>
            <p:ph type="title"/>
          </p:nvPr>
        </p:nvSpPr>
        <p:spPr>
          <a:xfrm>
            <a:off x="430306" y="365125"/>
            <a:ext cx="11026588" cy="1325563"/>
          </a:xfrm>
        </p:spPr>
        <p:txBody>
          <a:bodyPr>
            <a:normAutofit fontScale="90000"/>
          </a:bodyPr>
          <a:lstStyle/>
          <a:p>
            <a:pPr algn="ctr"/>
            <a:r>
              <a:rPr lang="ja-JP" altLang="ja-JP" sz="3300" b="1" kern="0" dirty="0">
                <a:effectLst/>
                <a:latin typeface="游明朝" panose="02020400000000000000" pitchFamily="18" charset="-128"/>
                <a:ea typeface="ＭＳ Ｐゴシック" panose="020B0600070205080204" pitchFamily="50" charset="-128"/>
                <a:cs typeface="ＭＳ Ｐゴシック" panose="020B0600070205080204" pitchFamily="50" charset="-128"/>
              </a:rPr>
              <a:t>エンパグリフロジンは認知および身体機能障害を有意に軽減</a:t>
            </a:r>
            <a:b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br>
            <a:endParaRPr kumimoji="1" lang="ja-JP" altLang="en-US" dirty="0"/>
          </a:p>
        </p:txBody>
      </p:sp>
      <p:pic>
        <p:nvPicPr>
          <p:cNvPr id="4" name="コンテンツ プレースホルダー 3" descr="グラフ&#10;&#10;自動的に生成された説明">
            <a:extLst>
              <a:ext uri="{FF2B5EF4-FFF2-40B4-BE49-F238E27FC236}">
                <a16:creationId xmlns:a16="http://schemas.microsoft.com/office/drawing/2014/main" id="{5961D8BE-A1B9-FE02-A6D3-820D3744BB3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0892"/>
          <a:stretch/>
        </p:blipFill>
        <p:spPr bwMode="auto">
          <a:xfrm>
            <a:off x="735106" y="1690688"/>
            <a:ext cx="10297684" cy="3058247"/>
          </a:xfrm>
          <a:prstGeom prst="rect">
            <a:avLst/>
          </a:prstGeom>
          <a:noFill/>
          <a:ln>
            <a:noFill/>
          </a:ln>
        </p:spPr>
      </p:pic>
      <p:sp>
        <p:nvSpPr>
          <p:cNvPr id="6" name="テキスト ボックス 5">
            <a:extLst>
              <a:ext uri="{FF2B5EF4-FFF2-40B4-BE49-F238E27FC236}">
                <a16:creationId xmlns:a16="http://schemas.microsoft.com/office/drawing/2014/main" id="{78F719E0-A72C-EC1C-5DF3-961541587CD7}"/>
              </a:ext>
            </a:extLst>
          </p:cNvPr>
          <p:cNvSpPr txBox="1"/>
          <p:nvPr/>
        </p:nvSpPr>
        <p:spPr>
          <a:xfrm>
            <a:off x="582706" y="5286415"/>
            <a:ext cx="11026588" cy="646331"/>
          </a:xfrm>
          <a:prstGeom prst="rect">
            <a:avLst/>
          </a:prstGeom>
          <a:noFill/>
        </p:spPr>
        <p:txBody>
          <a:bodyPr wrap="square">
            <a:spAutoFit/>
          </a:bodyPr>
          <a:lstStyle/>
          <a:p>
            <a:r>
              <a:rPr lang="ja-JP"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モントリオール認知評価（</a:t>
            </a:r>
            <a:r>
              <a:rPr lang="en-US"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MoCA</a:t>
            </a:r>
            <a:r>
              <a:rPr lang="ja-JP"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）スコア（</a:t>
            </a:r>
            <a:r>
              <a:rPr lang="en-US" altLang="ja-JP" sz="1800" b="1"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C</a:t>
            </a:r>
            <a:r>
              <a:rPr lang="ja-JP"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en-US"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5m</a:t>
            </a:r>
            <a:r>
              <a:rPr lang="ja-JP"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歩行速度（</a:t>
            </a:r>
            <a:r>
              <a:rPr lang="en-US"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5mGS</a:t>
            </a:r>
            <a:r>
              <a:rPr lang="ja-JP"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en-US" altLang="ja-JP" sz="1800" b="1"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D</a:t>
            </a:r>
            <a:r>
              <a:rPr lang="ja-JP"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）、および虚弱（</a:t>
            </a:r>
            <a:r>
              <a:rPr lang="en-US" altLang="ja-JP" sz="1800" b="1"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E</a:t>
            </a:r>
            <a:r>
              <a:rPr lang="ja-JP"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）における、エンパグリフロジン投与群と非投与群のベースラインと</a:t>
            </a:r>
            <a:r>
              <a:rPr lang="en-US"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3</a:t>
            </a:r>
            <a:r>
              <a:rPr lang="ja-JP"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ヵ月後のフォローアップ時の差異（</a:t>
            </a:r>
            <a:r>
              <a:rPr lang="en-US"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ja-JP"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en-US"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p&lt;0.05</a:t>
            </a:r>
            <a:r>
              <a:rPr lang="ja-JP"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en-US"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ja-JP"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en-US"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p&lt;0.01</a:t>
            </a:r>
            <a:r>
              <a:rPr lang="ja-JP"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en-US"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ja-JP"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en-US"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p&lt;0.001</a:t>
            </a:r>
            <a:r>
              <a:rPr lang="ja-JP" altLang="ja-JP" sz="1800"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endParaRPr lang="ja-JP" altLang="en-US" dirty="0">
              <a:latin typeface="ＭＳ Ｐゴシック" panose="020B0600070205080204" pitchFamily="50" charset="-128"/>
              <a:ea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EA47A8BF-D4CC-9193-F4B6-FE2C90060446}"/>
              </a:ext>
            </a:extLst>
          </p:cNvPr>
          <p:cNvSpPr txBox="1"/>
          <p:nvPr/>
        </p:nvSpPr>
        <p:spPr>
          <a:xfrm>
            <a:off x="2594961" y="1027906"/>
            <a:ext cx="7002077" cy="369332"/>
          </a:xfrm>
          <a:prstGeom prst="rect">
            <a:avLst/>
          </a:prstGeom>
          <a:noFill/>
        </p:spPr>
        <p:txBody>
          <a:bodyPr wrap="square">
            <a:spAutoFit/>
          </a:bodyPr>
          <a:lstStyle/>
          <a:p>
            <a:r>
              <a:rPr lang="ja-JP" altLang="ja-JP" sz="1800" b="1"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高血圧および糖尿病の高齢</a:t>
            </a:r>
            <a:r>
              <a:rPr lang="ja-JP" altLang="en-US" sz="1800" b="1"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フレイル</a:t>
            </a:r>
            <a:r>
              <a:rPr lang="ja-JP" altLang="ja-JP" sz="1800" b="1"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患者</a:t>
            </a:r>
            <a:r>
              <a:rPr lang="ja-JP" altLang="en-US" sz="1800" b="1"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　</a:t>
            </a:r>
            <a:r>
              <a:rPr lang="en-US" altLang="ja-JP" sz="1800" b="1"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N=325</a:t>
            </a:r>
            <a:r>
              <a:rPr lang="ja-JP" altLang="en-US" sz="1800" b="1"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、年齢</a:t>
            </a:r>
            <a:r>
              <a:rPr lang="en-US" altLang="ja-JP" sz="1800" b="1"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78.1±7.5</a:t>
            </a:r>
            <a:r>
              <a:rPr lang="ja-JP" altLang="en-US" sz="1800" b="1" kern="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歳</a:t>
            </a:r>
            <a:endParaRPr lang="ja-JP" altLang="en-US" b="1" dirty="0">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4B684FBF-C379-1F43-FAD2-B2ACCEEA3FD8}"/>
              </a:ext>
            </a:extLst>
          </p:cNvPr>
          <p:cNvSpPr txBox="1"/>
          <p:nvPr/>
        </p:nvSpPr>
        <p:spPr>
          <a:xfrm>
            <a:off x="8139752" y="6339421"/>
            <a:ext cx="3469542" cy="261610"/>
          </a:xfrm>
          <a:prstGeom prst="rect">
            <a:avLst/>
          </a:prstGeom>
          <a:noFill/>
        </p:spPr>
        <p:txBody>
          <a:bodyPr wrap="square">
            <a:spAutoFit/>
          </a:bodyPr>
          <a:lstStyle/>
          <a:p>
            <a:r>
              <a:rPr lang="de-DE" altLang="ja-JP" sz="1100" b="1" i="1" dirty="0">
                <a:latin typeface="ＭＳ Ｐゴシック" panose="020B0600070205080204" pitchFamily="50" charset="-128"/>
                <a:ea typeface="ＭＳ Ｐゴシック" panose="020B0600070205080204" pitchFamily="50" charset="-128"/>
              </a:rPr>
              <a:t>Mone</a:t>
            </a:r>
            <a:r>
              <a:rPr lang="ja-JP" altLang="en-US" sz="1100" b="1" i="1" dirty="0">
                <a:latin typeface="ＭＳ Ｐゴシック" panose="020B0600070205080204" pitchFamily="50" charset="-128"/>
                <a:ea typeface="ＭＳ Ｐゴシック" panose="020B0600070205080204" pitchFamily="50" charset="-128"/>
              </a:rPr>
              <a:t> </a:t>
            </a:r>
            <a:r>
              <a:rPr lang="en-US" altLang="ja-JP" sz="1100" b="1" i="1" dirty="0">
                <a:latin typeface="ＭＳ Ｐゴシック" panose="020B0600070205080204" pitchFamily="50" charset="-128"/>
                <a:ea typeface="ＭＳ Ｐゴシック" panose="020B0600070205080204" pitchFamily="50" charset="-128"/>
              </a:rPr>
              <a:t>P</a:t>
            </a:r>
            <a:r>
              <a:rPr lang="ja-JP" altLang="en-US" sz="1100" b="1" i="1" dirty="0">
                <a:latin typeface="ＭＳ Ｐゴシック" panose="020B0600070205080204" pitchFamily="50" charset="-128"/>
                <a:ea typeface="ＭＳ Ｐゴシック" panose="020B0600070205080204" pitchFamily="50" charset="-128"/>
              </a:rPr>
              <a:t> </a:t>
            </a:r>
            <a:r>
              <a:rPr lang="en-US" altLang="ja-JP" sz="1100" b="1" i="1" dirty="0">
                <a:latin typeface="ＭＳ Ｐゴシック" panose="020B0600070205080204" pitchFamily="50" charset="-128"/>
                <a:ea typeface="ＭＳ Ｐゴシック" panose="020B0600070205080204" pitchFamily="50" charset="-128"/>
              </a:rPr>
              <a:t>et</a:t>
            </a:r>
            <a:r>
              <a:rPr lang="ja-JP" altLang="en-US" sz="1100" b="1" i="1" dirty="0">
                <a:latin typeface="ＭＳ Ｐゴシック" panose="020B0600070205080204" pitchFamily="50" charset="-128"/>
                <a:ea typeface="ＭＳ Ｐゴシック" panose="020B0600070205080204" pitchFamily="50" charset="-128"/>
              </a:rPr>
              <a:t> </a:t>
            </a:r>
            <a:r>
              <a:rPr lang="en-US" altLang="ja-JP" sz="1100" b="1" i="1" dirty="0">
                <a:latin typeface="ＭＳ Ｐゴシック" panose="020B0600070205080204" pitchFamily="50" charset="-128"/>
                <a:ea typeface="ＭＳ Ｐゴシック" panose="020B0600070205080204" pitchFamily="50" charset="-128"/>
              </a:rPr>
              <a:t>al.</a:t>
            </a:r>
            <a:r>
              <a:rPr lang="ja-JP" altLang="en-US" sz="1100" b="1" i="1" dirty="0">
                <a:latin typeface="ＭＳ Ｐゴシック" panose="020B0600070205080204" pitchFamily="50" charset="-128"/>
                <a:ea typeface="ＭＳ Ｐゴシック" panose="020B0600070205080204" pitchFamily="50" charset="-128"/>
              </a:rPr>
              <a:t> </a:t>
            </a:r>
            <a:r>
              <a:rPr lang="de-DE" altLang="ja-JP" sz="1100" b="1" i="1" dirty="0">
                <a:latin typeface="ＭＳ Ｐゴシック" panose="020B0600070205080204" pitchFamily="50" charset="-128"/>
                <a:ea typeface="ＭＳ Ｐゴシック" panose="020B0600070205080204" pitchFamily="50" charset="-128"/>
              </a:rPr>
              <a:t>Hypertension. 2022 Aug;79(8):1633-1643</a:t>
            </a:r>
            <a:endParaRPr lang="ja-JP" altLang="en-US" sz="1100" b="1" i="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387679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D98B8B-AD2C-F25B-9D2B-E34B0F708A87}"/>
              </a:ext>
            </a:extLst>
          </p:cNvPr>
          <p:cNvSpPr>
            <a:spLocks noGrp="1"/>
          </p:cNvSpPr>
          <p:nvPr>
            <p:ph type="title"/>
          </p:nvPr>
        </p:nvSpPr>
        <p:spPr>
          <a:xfrm>
            <a:off x="718456" y="23018"/>
            <a:ext cx="11176907" cy="1325563"/>
          </a:xfrm>
        </p:spPr>
        <p:txBody>
          <a:bodyPr>
            <a:normAutofit fontScale="90000"/>
          </a:bodyPr>
          <a:lstStyle/>
          <a:p>
            <a:r>
              <a:rPr kumimoji="1" lang="ja-JP" altLang="en-US" dirty="0"/>
              <a:t>フレイルに対する</a:t>
            </a:r>
            <a:r>
              <a:rPr kumimoji="1" lang="en-US" altLang="ja-JP" dirty="0"/>
              <a:t>SGLT2</a:t>
            </a:r>
            <a:r>
              <a:rPr kumimoji="1" lang="ja-JP" altLang="en-US" dirty="0"/>
              <a:t>阻害薬の臨床的重要性</a:t>
            </a:r>
          </a:p>
        </p:txBody>
      </p:sp>
      <p:pic>
        <p:nvPicPr>
          <p:cNvPr id="4" name="コンテンツ プレースホルダー 3">
            <a:extLst>
              <a:ext uri="{FF2B5EF4-FFF2-40B4-BE49-F238E27FC236}">
                <a16:creationId xmlns:a16="http://schemas.microsoft.com/office/drawing/2014/main" id="{6FEE8B80-86CF-5CE1-6A2D-1A5121356A0D}"/>
              </a:ext>
            </a:extLst>
          </p:cNvPr>
          <p:cNvPicPr>
            <a:picLocks noGrp="1" noChangeAspect="1"/>
          </p:cNvPicPr>
          <p:nvPr>
            <p:ph idx="1"/>
          </p:nvPr>
        </p:nvPicPr>
        <p:blipFill>
          <a:blip r:embed="rId2"/>
          <a:stretch>
            <a:fillRect/>
          </a:stretch>
        </p:blipFill>
        <p:spPr>
          <a:xfrm>
            <a:off x="2245766" y="1183821"/>
            <a:ext cx="8145203" cy="4988379"/>
          </a:xfrm>
          <a:prstGeom prst="rect">
            <a:avLst/>
          </a:prstGeom>
        </p:spPr>
      </p:pic>
      <p:sp>
        <p:nvSpPr>
          <p:cNvPr id="6" name="テキスト ボックス 5">
            <a:extLst>
              <a:ext uri="{FF2B5EF4-FFF2-40B4-BE49-F238E27FC236}">
                <a16:creationId xmlns:a16="http://schemas.microsoft.com/office/drawing/2014/main" id="{B1185137-CD66-19A7-BBCD-54262994E57E}"/>
              </a:ext>
            </a:extLst>
          </p:cNvPr>
          <p:cNvSpPr txBox="1"/>
          <p:nvPr/>
        </p:nvSpPr>
        <p:spPr>
          <a:xfrm>
            <a:off x="8174490" y="6318693"/>
            <a:ext cx="3631067" cy="369332"/>
          </a:xfrm>
          <a:prstGeom prst="rect">
            <a:avLst/>
          </a:prstGeom>
          <a:noFill/>
        </p:spPr>
        <p:txBody>
          <a:bodyPr wrap="square">
            <a:spAutoFit/>
          </a:bodyPr>
          <a:lstStyle/>
          <a:p>
            <a:r>
              <a:rPr lang="en-US" altLang="ja-JP" sz="1100" b="1" i="1" dirty="0">
                <a:latin typeface="ＭＳ Ｐゴシック" panose="020B0600070205080204" pitchFamily="50" charset="-128"/>
                <a:ea typeface="ＭＳ Ｐゴシック" panose="020B0600070205080204" pitchFamily="50" charset="-128"/>
              </a:rPr>
              <a:t>Santulli G et al. Hypertension. 2023 Sep;80(9):1800-1809</a:t>
            </a:r>
            <a:r>
              <a:rPr lang="en-US" altLang="ja-JP" dirty="0"/>
              <a:t>.</a:t>
            </a:r>
            <a:endParaRPr lang="ja-JP" altLang="en-US" dirty="0"/>
          </a:p>
        </p:txBody>
      </p:sp>
    </p:spTree>
    <p:extLst>
      <p:ext uri="{BB962C8B-B14F-4D97-AF65-F5344CB8AC3E}">
        <p14:creationId xmlns:p14="http://schemas.microsoft.com/office/powerpoint/2010/main" val="50913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B918B98E-68A7-4055-B3D4-0AB9A6306DC7}"/>
              </a:ext>
            </a:extLst>
          </p:cNvPr>
          <p:cNvSpPr>
            <a:spLocks noGrp="1"/>
          </p:cNvSpPr>
          <p:nvPr>
            <p:ph type="body" sz="quarter" idx="13"/>
          </p:nvPr>
        </p:nvSpPr>
        <p:spPr>
          <a:xfrm>
            <a:off x="7176119" y="6255784"/>
            <a:ext cx="4723165" cy="350453"/>
          </a:xfrm>
        </p:spPr>
        <p:txBody>
          <a:bodyPr/>
          <a:lstStyle/>
          <a:p>
            <a:pPr algn="l" fontAlgn="base">
              <a:lnSpc>
                <a:spcPts val="1595"/>
              </a:lnSpc>
            </a:pPr>
            <a:r>
              <a:rPr lang="en-US" altLang="ja-JP" sz="1200" i="1" kern="0" dirty="0" err="1">
                <a:solidFill>
                  <a:srgbClr val="2E2B2B"/>
                </a:solidFill>
                <a:latin typeface="Helvetica" panose="020B0604020202020204" pitchFamily="34" charset="0"/>
                <a:ea typeface="ＭＳ Ｐゴシック" panose="020B0600070205080204" pitchFamily="50" charset="-128"/>
                <a:cs typeface="Times New Roman" panose="02020603050405020304" pitchFamily="18" charset="0"/>
              </a:rPr>
              <a:t>Nangaku</a:t>
            </a:r>
            <a:r>
              <a:rPr lang="en-US" altLang="ja-JP" sz="1200" i="1" kern="0" dirty="0">
                <a:solidFill>
                  <a:srgbClr val="2E2B2B"/>
                </a:solidFill>
                <a:latin typeface="Helvetica" panose="020B0604020202020204" pitchFamily="34" charset="0"/>
                <a:ea typeface="ＭＳ Ｐゴシック" panose="020B0600070205080204" pitchFamily="50" charset="-128"/>
                <a:cs typeface="Times New Roman" panose="02020603050405020304" pitchFamily="18" charset="0"/>
              </a:rPr>
              <a:t> M.</a:t>
            </a:r>
            <a:r>
              <a:rPr lang="en-US" altLang="ja-JP" sz="1200" i="1" kern="0" dirty="0">
                <a:solidFill>
                  <a:srgbClr val="2E2B2B"/>
                </a:solidFill>
                <a:latin typeface="Helvetica" panose="020B0604020202020204" pitchFamily="34" charset="0"/>
                <a:ea typeface="ＭＳ Ｐゴシック" panose="020B0600070205080204" pitchFamily="50" charset="-128"/>
              </a:rPr>
              <a:t>JASN January2006, 17 (1) 17-25</a:t>
            </a:r>
            <a:endParaRPr kumimoji="1" lang="ja-JP" altLang="en-US" sz="1200" b="1" i="1" dirty="0"/>
          </a:p>
        </p:txBody>
      </p:sp>
      <p:sp>
        <p:nvSpPr>
          <p:cNvPr id="8" name="タイトル 7">
            <a:extLst>
              <a:ext uri="{FF2B5EF4-FFF2-40B4-BE49-F238E27FC236}">
                <a16:creationId xmlns:a16="http://schemas.microsoft.com/office/drawing/2014/main" id="{15D6CD61-75FD-48E2-B791-D4BBA0BDA484}"/>
              </a:ext>
            </a:extLst>
          </p:cNvPr>
          <p:cNvSpPr>
            <a:spLocks noGrp="1"/>
          </p:cNvSpPr>
          <p:nvPr>
            <p:ph type="title"/>
          </p:nvPr>
        </p:nvSpPr>
        <p:spPr>
          <a:xfrm>
            <a:off x="1646120" y="208200"/>
            <a:ext cx="8832663" cy="405316"/>
          </a:xfrm>
        </p:spPr>
        <p:txBody>
          <a:bodyPr>
            <a:noAutofit/>
          </a:bodyPr>
          <a:lstStyle/>
          <a:p>
            <a:pPr algn="ctr"/>
            <a:r>
              <a:rPr lang="ja-JP" altLang="ja-JP" sz="2800" dirty="0">
                <a:latin typeface="ＭＳ ゴシック" panose="020B0609070205080204" pitchFamily="49" charset="-128"/>
                <a:ea typeface="ＭＳ ゴシック" panose="020B0609070205080204" pitchFamily="49" charset="-128"/>
                <a:cs typeface="Times New Roman" panose="02020603050405020304" pitchFamily="18" charset="0"/>
              </a:rPr>
              <a:t>慢性腎臓病の腎臓における低酸素のメカニズム</a:t>
            </a:r>
            <a:endParaRPr lang="ja-JP" altLang="en-US" sz="2800" dirty="0">
              <a:latin typeface="ＭＳ ゴシック" panose="020B0609070205080204" pitchFamily="49" charset="-128"/>
              <a:ea typeface="ＭＳ ゴシック" panose="020B0609070205080204" pitchFamily="49" charset="-128"/>
            </a:endParaRPr>
          </a:p>
        </p:txBody>
      </p:sp>
      <p:pic>
        <p:nvPicPr>
          <p:cNvPr id="11" name="図 10" descr="Figure 2.">
            <a:extLst>
              <a:ext uri="{FF2B5EF4-FFF2-40B4-BE49-F238E27FC236}">
                <a16:creationId xmlns:a16="http://schemas.microsoft.com/office/drawing/2014/main" id="{E73356FF-D49D-4B4C-9500-F9A9C67C89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821" y="638968"/>
            <a:ext cx="5263163" cy="6062283"/>
          </a:xfrm>
          <a:prstGeom prst="rect">
            <a:avLst/>
          </a:prstGeom>
          <a:noFill/>
          <a:ln>
            <a:noFill/>
          </a:ln>
        </p:spPr>
      </p:pic>
      <p:sp>
        <p:nvSpPr>
          <p:cNvPr id="14" name="テキスト ボックス 13">
            <a:extLst>
              <a:ext uri="{FF2B5EF4-FFF2-40B4-BE49-F238E27FC236}">
                <a16:creationId xmlns:a16="http://schemas.microsoft.com/office/drawing/2014/main" id="{31ECAAE6-AABD-4C1F-A2E7-5CA891CB1B9C}"/>
              </a:ext>
            </a:extLst>
          </p:cNvPr>
          <p:cNvSpPr txBox="1"/>
          <p:nvPr/>
        </p:nvSpPr>
        <p:spPr>
          <a:xfrm>
            <a:off x="6138461" y="1265269"/>
            <a:ext cx="5809162" cy="4093428"/>
          </a:xfrm>
          <a:prstGeom prst="rect">
            <a:avLst/>
          </a:prstGeom>
          <a:noFill/>
        </p:spPr>
        <p:txBody>
          <a:bodyPr wrap="square">
            <a:spAutoFit/>
          </a:bodyPr>
          <a:lstStyle/>
          <a:p>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A</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尿細管周囲毛細血管の消失 </a:t>
            </a:r>
            <a:endPar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B</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腎臓の線維化に伴う尿細管周囲毛細血管</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から尿細管および間質細胞への酸素拡散</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の減少</a:t>
            </a:r>
            <a:endPar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C</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「親」糸球体の硬化により引き起こされ</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る尿細管周囲血流の停滞。 </a:t>
            </a:r>
            <a:endPar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D</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血管作動物質の不均衡による毛細血管周</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囲の血流低下、</a:t>
            </a:r>
            <a:endPar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E</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酸化ストレスによるミトコンドリア呼吸</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のアンカップリングによる不適切なエネ</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ルギー使用 </a:t>
            </a:r>
            <a:endPar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F</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尿細管細胞の代謝要求増大 </a:t>
            </a:r>
            <a:endPar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endParaRPr>
          </a:p>
          <a:p>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G</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2000" dirty="0">
                <a:latin typeface="ＭＳ ゴシック" panose="020B0609070205080204" pitchFamily="49" charset="-128"/>
                <a:ea typeface="ＭＳ ゴシック" panose="020B0609070205080204" pitchFamily="49" charset="-128"/>
                <a:cs typeface="Times New Roman" panose="02020603050405020304" pitchFamily="18" charset="0"/>
              </a:rPr>
              <a:t>貧血による酸素運搬量の減少</a:t>
            </a:r>
            <a:endParaRPr lang="en-US" altLang="ja-JP" sz="20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566713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2EF18C-A85F-9B56-1CE8-7CAB5574AF6C}"/>
              </a:ext>
            </a:extLst>
          </p:cNvPr>
          <p:cNvSpPr>
            <a:spLocks noGrp="1"/>
          </p:cNvSpPr>
          <p:nvPr>
            <p:ph type="title"/>
          </p:nvPr>
        </p:nvSpPr>
        <p:spPr>
          <a:xfrm>
            <a:off x="838200" y="365125"/>
            <a:ext cx="10515600" cy="396875"/>
          </a:xfrm>
        </p:spPr>
        <p:txBody>
          <a:bodyPr>
            <a:noAutofit/>
          </a:bodyPr>
          <a:lstStyle/>
          <a:p>
            <a:pPr algn="ctr"/>
            <a:r>
              <a:rPr kumimoji="1" lang="ja-JP" altLang="en-US" sz="4800" dirty="0"/>
              <a:t>結語</a:t>
            </a:r>
          </a:p>
        </p:txBody>
      </p:sp>
      <p:sp>
        <p:nvSpPr>
          <p:cNvPr id="3" name="コンテンツ プレースホルダー 2">
            <a:extLst>
              <a:ext uri="{FF2B5EF4-FFF2-40B4-BE49-F238E27FC236}">
                <a16:creationId xmlns:a16="http://schemas.microsoft.com/office/drawing/2014/main" id="{03AFD4E3-51A2-97AC-19F9-A1568061E5B1}"/>
              </a:ext>
            </a:extLst>
          </p:cNvPr>
          <p:cNvSpPr>
            <a:spLocks noGrp="1"/>
          </p:cNvSpPr>
          <p:nvPr>
            <p:ph idx="1"/>
          </p:nvPr>
        </p:nvSpPr>
        <p:spPr>
          <a:xfrm>
            <a:off x="635516" y="1348740"/>
            <a:ext cx="11045825" cy="4160520"/>
          </a:xfrm>
        </p:spPr>
        <p:txBody>
          <a:bodyPr/>
          <a:lstStyle/>
          <a:p>
            <a:pPr marL="457200" indent="-457200">
              <a:buFont typeface="+mj-lt"/>
              <a:buAutoNum type="arabicPeriod"/>
            </a:pPr>
            <a:r>
              <a:rPr kumimoji="1" lang="en-US" altLang="ja-JP" sz="2800" dirty="0">
                <a:latin typeface="ＭＳ Ｐゴシック" panose="020B0600070205080204" pitchFamily="50" charset="-128"/>
                <a:ea typeface="ＭＳ Ｐゴシック" panose="020B0600070205080204" pitchFamily="50" charset="-128"/>
              </a:rPr>
              <a:t>CKD</a:t>
            </a:r>
            <a:r>
              <a:rPr kumimoji="1" lang="ja-JP" altLang="en-US" sz="2800" dirty="0">
                <a:latin typeface="ＭＳ Ｐゴシック" panose="020B0600070205080204" pitchFamily="50" charset="-128"/>
                <a:ea typeface="ＭＳ Ｐゴシック" panose="020B0600070205080204" pitchFamily="50" charset="-128"/>
              </a:rPr>
              <a:t>の治療の第一選択薬は過剰ろ過と腎虚血の両者を改善する</a:t>
            </a:r>
            <a:r>
              <a:rPr kumimoji="1" lang="en-US" altLang="ja-JP" sz="2800" dirty="0">
                <a:latin typeface="ＭＳ Ｐゴシック" panose="020B0600070205080204" pitchFamily="50" charset="-128"/>
                <a:ea typeface="ＭＳ Ｐゴシック" panose="020B0600070205080204" pitchFamily="50" charset="-128"/>
              </a:rPr>
              <a:t>SGLT2</a:t>
            </a:r>
            <a:r>
              <a:rPr kumimoji="1" lang="ja-JP" altLang="en-US" sz="2800" dirty="0">
                <a:latin typeface="ＭＳ Ｐゴシック" panose="020B0600070205080204" pitchFamily="50" charset="-128"/>
                <a:ea typeface="ＭＳ Ｐゴシック" panose="020B0600070205080204" pitchFamily="50" charset="-128"/>
              </a:rPr>
              <a:t>阻害薬と考えられる。</a:t>
            </a:r>
            <a:endParaRPr kumimoji="1" lang="en-US" altLang="ja-JP" sz="2800" dirty="0">
              <a:latin typeface="ＭＳ Ｐゴシック" panose="020B0600070205080204" pitchFamily="50" charset="-128"/>
              <a:ea typeface="ＭＳ Ｐゴシック" panose="020B0600070205080204" pitchFamily="50" charset="-128"/>
            </a:endParaRPr>
          </a:p>
          <a:p>
            <a:pPr marL="457200" indent="-457200">
              <a:buFont typeface="+mj-lt"/>
              <a:buAutoNum type="arabicPeriod"/>
            </a:pPr>
            <a:r>
              <a:rPr kumimoji="1" lang="en-US" altLang="ja-JP" sz="2800" dirty="0">
                <a:latin typeface="ＭＳ Ｐゴシック" panose="020B0600070205080204" pitchFamily="50" charset="-128"/>
                <a:ea typeface="ＭＳ Ｐゴシック" panose="020B0600070205080204" pitchFamily="50" charset="-128"/>
              </a:rPr>
              <a:t>CKD</a:t>
            </a:r>
            <a:r>
              <a:rPr kumimoji="1" lang="ja-JP" altLang="en-US" sz="2800" dirty="0">
                <a:latin typeface="ＭＳ Ｐゴシック" panose="020B0600070205080204" pitchFamily="50" charset="-128"/>
                <a:ea typeface="ＭＳ Ｐゴシック" panose="020B0600070205080204" pitchFamily="50" charset="-128"/>
              </a:rPr>
              <a:t>の進行を抑制するためには早期からの</a:t>
            </a:r>
            <a:r>
              <a:rPr kumimoji="1" lang="en-US" altLang="ja-JP" sz="2800" dirty="0">
                <a:latin typeface="ＭＳ Ｐゴシック" panose="020B0600070205080204" pitchFamily="50" charset="-128"/>
                <a:ea typeface="ＭＳ Ｐゴシック" panose="020B0600070205080204" pitchFamily="50" charset="-128"/>
              </a:rPr>
              <a:t>SGLT2</a:t>
            </a:r>
            <a:r>
              <a:rPr kumimoji="1" lang="ja-JP" altLang="en-US" sz="2800" dirty="0">
                <a:latin typeface="ＭＳ Ｐゴシック" panose="020B0600070205080204" pitchFamily="50" charset="-128"/>
                <a:ea typeface="ＭＳ Ｐゴシック" panose="020B0600070205080204" pitchFamily="50" charset="-128"/>
              </a:rPr>
              <a:t>阻害薬の投与が望ましい。</a:t>
            </a:r>
            <a:endParaRPr kumimoji="1" lang="en-US" altLang="ja-JP" sz="2800" dirty="0">
              <a:latin typeface="ＭＳ Ｐゴシック" panose="020B0600070205080204" pitchFamily="50" charset="-128"/>
              <a:ea typeface="ＭＳ Ｐゴシック" panose="020B0600070205080204" pitchFamily="50" charset="-128"/>
            </a:endParaRPr>
          </a:p>
          <a:p>
            <a:pPr marL="457200" indent="-457200">
              <a:buFont typeface="+mj-lt"/>
              <a:buAutoNum type="arabicPeriod"/>
            </a:pPr>
            <a:r>
              <a:rPr kumimoji="1" lang="ja-JP" altLang="en-US" sz="2800" dirty="0">
                <a:latin typeface="ＭＳ Ｐゴシック" panose="020B0600070205080204" pitchFamily="50" charset="-128"/>
                <a:ea typeface="ＭＳ Ｐゴシック" panose="020B0600070205080204" pitchFamily="50" charset="-128"/>
              </a:rPr>
              <a:t>高齢者に対する</a:t>
            </a:r>
            <a:r>
              <a:rPr kumimoji="1" lang="en-US" altLang="ja-JP" sz="2800" dirty="0">
                <a:latin typeface="ＭＳ Ｐゴシック" panose="020B0600070205080204" pitchFamily="50" charset="-128"/>
                <a:ea typeface="ＭＳ Ｐゴシック" panose="020B0600070205080204" pitchFamily="50" charset="-128"/>
              </a:rPr>
              <a:t>SGLT2 </a:t>
            </a:r>
            <a:r>
              <a:rPr kumimoji="1" lang="ja-JP" altLang="en-US" sz="2800" dirty="0">
                <a:latin typeface="ＭＳ Ｐゴシック" panose="020B0600070205080204" pitchFamily="50" charset="-128"/>
                <a:ea typeface="ＭＳ Ｐゴシック" panose="020B0600070205080204" pitchFamily="50" charset="-128"/>
              </a:rPr>
              <a:t>阻害薬は、フレイルや認知機能への影響が期待される。</a:t>
            </a:r>
            <a:endParaRPr kumimoji="1" lang="en-US" altLang="ja-JP" sz="28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194704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D18D1FEA-96AF-58F5-4202-228370C48E3D}"/>
              </a:ext>
            </a:extLst>
          </p:cNvPr>
          <p:cNvGraphicFramePr>
            <a:graphicFrameLocks noGrp="1"/>
          </p:cNvGraphicFramePr>
          <p:nvPr>
            <p:ph idx="1"/>
          </p:nvPr>
        </p:nvGraphicFramePr>
        <p:xfrm>
          <a:off x="733949" y="1156073"/>
          <a:ext cx="9271170" cy="4787482"/>
        </p:xfrm>
        <a:graphic>
          <a:graphicData uri="http://schemas.openxmlformats.org/drawingml/2006/table">
            <a:tbl>
              <a:tblPr firstRow="1" bandRow="1">
                <a:tableStyleId>{5C22544A-7EE6-4342-B048-85BDC9FD1C3A}</a:tableStyleId>
              </a:tblPr>
              <a:tblGrid>
                <a:gridCol w="1545195">
                  <a:extLst>
                    <a:ext uri="{9D8B030D-6E8A-4147-A177-3AD203B41FA5}">
                      <a16:colId xmlns:a16="http://schemas.microsoft.com/office/drawing/2014/main" val="4084312680"/>
                    </a:ext>
                  </a:extLst>
                </a:gridCol>
                <a:gridCol w="1545195">
                  <a:extLst>
                    <a:ext uri="{9D8B030D-6E8A-4147-A177-3AD203B41FA5}">
                      <a16:colId xmlns:a16="http://schemas.microsoft.com/office/drawing/2014/main" val="3416195029"/>
                    </a:ext>
                  </a:extLst>
                </a:gridCol>
                <a:gridCol w="1545195">
                  <a:extLst>
                    <a:ext uri="{9D8B030D-6E8A-4147-A177-3AD203B41FA5}">
                      <a16:colId xmlns:a16="http://schemas.microsoft.com/office/drawing/2014/main" val="1692373987"/>
                    </a:ext>
                  </a:extLst>
                </a:gridCol>
                <a:gridCol w="1545195">
                  <a:extLst>
                    <a:ext uri="{9D8B030D-6E8A-4147-A177-3AD203B41FA5}">
                      <a16:colId xmlns:a16="http://schemas.microsoft.com/office/drawing/2014/main" val="4034013181"/>
                    </a:ext>
                  </a:extLst>
                </a:gridCol>
                <a:gridCol w="1545195">
                  <a:extLst>
                    <a:ext uri="{9D8B030D-6E8A-4147-A177-3AD203B41FA5}">
                      <a16:colId xmlns:a16="http://schemas.microsoft.com/office/drawing/2014/main" val="814975489"/>
                    </a:ext>
                  </a:extLst>
                </a:gridCol>
                <a:gridCol w="1545195">
                  <a:extLst>
                    <a:ext uri="{9D8B030D-6E8A-4147-A177-3AD203B41FA5}">
                      <a16:colId xmlns:a16="http://schemas.microsoft.com/office/drawing/2014/main" val="29825771"/>
                    </a:ext>
                  </a:extLst>
                </a:gridCol>
              </a:tblGrid>
              <a:tr h="871510">
                <a:tc>
                  <a:txBody>
                    <a:bodyPr/>
                    <a:lstStyle/>
                    <a:p>
                      <a:pPr algn="ctr"/>
                      <a:endParaRPr kumimoji="1" lang="ja-JP" altLang="en-US" dirty="0"/>
                    </a:p>
                  </a:txBody>
                  <a:tcPr/>
                </a:tc>
                <a:tc>
                  <a:txBody>
                    <a:bodyPr/>
                    <a:lstStyle/>
                    <a:p>
                      <a:pPr algn="ctr"/>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dirty="0"/>
                        <a:t>アルブミン尿</a:t>
                      </a:r>
                    </a:p>
                    <a:p>
                      <a:pPr algn="ctr"/>
                      <a:r>
                        <a:rPr kumimoji="1" lang="en-US" altLang="ja-JP" sz="1600" dirty="0"/>
                        <a:t>(</a:t>
                      </a:r>
                      <a:r>
                        <a:rPr kumimoji="1" lang="ja-JP" altLang="en-US" sz="1600" dirty="0"/>
                        <a:t>タンパク尿</a:t>
                      </a:r>
                      <a:r>
                        <a:rPr kumimoji="1" lang="en-US" altLang="ja-JP" sz="1600" dirty="0"/>
                        <a:t>)</a:t>
                      </a:r>
                    </a:p>
                    <a:p>
                      <a:pPr algn="ctr"/>
                      <a:r>
                        <a:rPr kumimoji="1" lang="en-US" altLang="ja-JP" sz="1600" dirty="0"/>
                        <a:t>/Cr</a:t>
                      </a:r>
                      <a:endParaRPr kumimoji="1" lang="ja-JP" altLang="en-US" sz="1600" dirty="0"/>
                    </a:p>
                  </a:txBody>
                  <a:tcPr/>
                </a:tc>
                <a:tc>
                  <a:txBody>
                    <a:bodyPr/>
                    <a:lstStyle/>
                    <a:p>
                      <a:pPr algn="ctr"/>
                      <a:r>
                        <a:rPr kumimoji="1" lang="en-US" altLang="ja-JP" sz="2000" dirty="0"/>
                        <a:t>A1</a:t>
                      </a:r>
                      <a:endParaRPr kumimoji="1" lang="ja-JP" altLang="en-US" sz="2000" dirty="0"/>
                    </a:p>
                  </a:txBody>
                  <a:tcPr/>
                </a:tc>
                <a:tc>
                  <a:txBody>
                    <a:bodyPr/>
                    <a:lstStyle/>
                    <a:p>
                      <a:pPr algn="ctr"/>
                      <a:r>
                        <a:rPr kumimoji="1" lang="en-US" altLang="ja-JP" sz="2000" dirty="0"/>
                        <a:t>A2</a:t>
                      </a:r>
                      <a:endParaRPr kumimoji="1" lang="ja-JP" altLang="en-US" sz="2000" dirty="0"/>
                    </a:p>
                  </a:txBody>
                  <a:tcPr/>
                </a:tc>
                <a:tc>
                  <a:txBody>
                    <a:bodyPr/>
                    <a:lstStyle/>
                    <a:p>
                      <a:pPr algn="ctr"/>
                      <a:r>
                        <a:rPr kumimoji="1" lang="en-US" altLang="ja-JP" sz="2000" dirty="0"/>
                        <a:t>A3</a:t>
                      </a:r>
                      <a:endParaRPr kumimoji="1" lang="ja-JP" altLang="en-US" sz="2000" dirty="0"/>
                    </a:p>
                  </a:txBody>
                  <a:tcPr/>
                </a:tc>
                <a:extLst>
                  <a:ext uri="{0D108BD9-81ED-4DB2-BD59-A6C34878D82A}">
                    <a16:rowId xmlns:a16="http://schemas.microsoft.com/office/drawing/2014/main" val="1459707351"/>
                  </a:ext>
                </a:extLst>
              </a:tr>
              <a:tr h="535822">
                <a:tc>
                  <a:txBody>
                    <a:bodyPr/>
                    <a:lstStyle/>
                    <a:p>
                      <a:endParaRPr kumimoji="1" lang="ja-JP" altLang="en-US" sz="1600" dirty="0"/>
                    </a:p>
                  </a:txBody>
                  <a:tcPr/>
                </a:tc>
                <a:tc>
                  <a:txBody>
                    <a:bodyPr/>
                    <a:lstStyle/>
                    <a:p>
                      <a:endParaRPr kumimoji="1" lang="ja-JP" altLang="en-US" dirty="0"/>
                    </a:p>
                  </a:txBody>
                  <a:tcPr/>
                </a:tc>
                <a:tc>
                  <a:txBody>
                    <a:bodyPr/>
                    <a:lstStyle/>
                    <a:p>
                      <a:endParaRPr kumimoji="1" lang="ja-JP" altLang="en-US" dirty="0"/>
                    </a:p>
                  </a:txBody>
                  <a:tcPr/>
                </a:tc>
                <a:tc>
                  <a:txBody>
                    <a:bodyPr/>
                    <a:lstStyle/>
                    <a:p>
                      <a:pPr algn="ctr"/>
                      <a:r>
                        <a:rPr kumimoji="1" lang="en-US" altLang="ja-JP" sz="2000" dirty="0">
                          <a:solidFill>
                            <a:schemeClr val="tx1"/>
                          </a:solidFill>
                        </a:rPr>
                        <a:t>&lt;30</a:t>
                      </a:r>
                    </a:p>
                    <a:p>
                      <a:pPr algn="ctr"/>
                      <a:r>
                        <a:rPr kumimoji="1" lang="en-US" altLang="ja-JP" sz="2000" dirty="0">
                          <a:solidFill>
                            <a:schemeClr val="tx1"/>
                          </a:solidFill>
                        </a:rPr>
                        <a:t>&lt;0.15</a:t>
                      </a:r>
                      <a:endParaRPr kumimoji="1" lang="ja-JP" altLang="en-US" sz="2000" dirty="0">
                        <a:solidFill>
                          <a:schemeClr val="tx1"/>
                        </a:solidFill>
                      </a:endParaRPr>
                    </a:p>
                  </a:txBody>
                  <a:tcPr/>
                </a:tc>
                <a:tc>
                  <a:txBody>
                    <a:bodyPr/>
                    <a:lstStyle/>
                    <a:p>
                      <a:pPr algn="ctr"/>
                      <a:r>
                        <a:rPr kumimoji="1" lang="en-US" altLang="ja-JP" sz="2000" dirty="0">
                          <a:solidFill>
                            <a:schemeClr val="tx1"/>
                          </a:solidFill>
                        </a:rPr>
                        <a:t>30-299</a:t>
                      </a:r>
                    </a:p>
                    <a:p>
                      <a:pPr algn="ctr"/>
                      <a:r>
                        <a:rPr kumimoji="1" lang="en-US" altLang="ja-JP" sz="2000" dirty="0">
                          <a:solidFill>
                            <a:schemeClr val="tx1"/>
                          </a:solidFill>
                        </a:rPr>
                        <a:t>0.15-0.49</a:t>
                      </a:r>
                      <a:endParaRPr kumimoji="1" lang="ja-JP" altLang="en-US" sz="2000" dirty="0">
                        <a:solidFill>
                          <a:schemeClr val="tx1"/>
                        </a:solidFill>
                      </a:endParaRPr>
                    </a:p>
                  </a:txBody>
                  <a:tcPr/>
                </a:tc>
                <a:tc>
                  <a:txBody>
                    <a:bodyPr/>
                    <a:lstStyle/>
                    <a:p>
                      <a:pPr algn="ctr"/>
                      <a:r>
                        <a:rPr kumimoji="1" lang="ja-JP" altLang="en-US" sz="2000" dirty="0">
                          <a:solidFill>
                            <a:schemeClr val="tx1"/>
                          </a:solidFill>
                        </a:rPr>
                        <a:t>≧</a:t>
                      </a:r>
                      <a:r>
                        <a:rPr kumimoji="1" lang="en-US" altLang="ja-JP" sz="2000" dirty="0">
                          <a:solidFill>
                            <a:schemeClr val="tx1"/>
                          </a:solidFill>
                        </a:rPr>
                        <a:t>300</a:t>
                      </a:r>
                    </a:p>
                    <a:p>
                      <a:pPr algn="ctr"/>
                      <a:r>
                        <a:rPr kumimoji="1" lang="en-US" altLang="ja-JP" sz="2000" dirty="0">
                          <a:solidFill>
                            <a:schemeClr val="tx1"/>
                          </a:solidFill>
                        </a:rPr>
                        <a:t>0.50</a:t>
                      </a:r>
                      <a:endParaRPr kumimoji="1" lang="ja-JP" altLang="en-US" sz="2000" dirty="0">
                        <a:solidFill>
                          <a:schemeClr val="tx1"/>
                        </a:solidFill>
                      </a:endParaRPr>
                    </a:p>
                  </a:txBody>
                  <a:tcPr/>
                </a:tc>
                <a:extLst>
                  <a:ext uri="{0D108BD9-81ED-4DB2-BD59-A6C34878D82A}">
                    <a16:rowId xmlns:a16="http://schemas.microsoft.com/office/drawing/2014/main" val="1602091623"/>
                  </a:ext>
                </a:extLst>
              </a:tr>
              <a:tr h="535822">
                <a:tc rowSpan="6">
                  <a:txBody>
                    <a:bodyPr/>
                    <a:lstStyle/>
                    <a:p>
                      <a:pPr algn="ctr"/>
                      <a:r>
                        <a:rPr kumimoji="1" lang="en-US" altLang="ja-JP" sz="4000" dirty="0"/>
                        <a:t>GFR</a:t>
                      </a:r>
                      <a:endParaRPr kumimoji="1" lang="ja-JP" altLang="en-US" sz="4000" dirty="0"/>
                    </a:p>
                  </a:txBody>
                  <a:tcPr/>
                </a:tc>
                <a:tc>
                  <a:txBody>
                    <a:bodyPr/>
                    <a:lstStyle/>
                    <a:p>
                      <a:r>
                        <a:rPr kumimoji="1" lang="en-US" altLang="ja-JP" b="1" dirty="0"/>
                        <a:t>G1</a:t>
                      </a:r>
                      <a:endParaRPr kumimoji="1" lang="ja-JP" altLang="en-US" b="1" dirty="0"/>
                    </a:p>
                  </a:txBody>
                  <a:tcPr/>
                </a:tc>
                <a:tc>
                  <a:txBody>
                    <a:bodyPr/>
                    <a:lstStyle/>
                    <a:p>
                      <a:r>
                        <a:rPr kumimoji="1" lang="ja-JP" altLang="en-US" b="1" dirty="0"/>
                        <a:t>≧</a:t>
                      </a:r>
                      <a:r>
                        <a:rPr kumimoji="1" lang="en-US" altLang="ja-JP" b="1" dirty="0"/>
                        <a:t>90</a:t>
                      </a:r>
                      <a:endParaRPr kumimoji="1" lang="ja-JP" altLang="en-US" b="1" dirty="0"/>
                    </a:p>
                  </a:txBody>
                  <a:tcPr/>
                </a:tc>
                <a:tc>
                  <a:txBody>
                    <a:bodyPr/>
                    <a:lstStyle/>
                    <a:p>
                      <a:endParaRPr kumimoji="1" lang="ja-JP" altLang="en-US" sz="2000" dirty="0"/>
                    </a:p>
                  </a:txBody>
                  <a:tcPr/>
                </a:tc>
                <a:tc>
                  <a:txBody>
                    <a:bodyPr/>
                    <a:lstStyle/>
                    <a:p>
                      <a:endParaRPr kumimoji="1" lang="ja-JP" altLang="en-US" sz="2000" dirty="0"/>
                    </a:p>
                  </a:txBody>
                  <a:tcPr>
                    <a:solidFill>
                      <a:schemeClr val="bg2">
                        <a:lumMod val="75000"/>
                      </a:schemeClr>
                    </a:solidFill>
                  </a:tcPr>
                </a:tc>
                <a:tc>
                  <a:txBody>
                    <a:bodyPr/>
                    <a:lstStyle/>
                    <a:p>
                      <a:endParaRPr kumimoji="1" lang="ja-JP" altLang="en-US" sz="2000" dirty="0"/>
                    </a:p>
                  </a:txBody>
                  <a:tcPr>
                    <a:solidFill>
                      <a:schemeClr val="bg2">
                        <a:lumMod val="75000"/>
                      </a:schemeClr>
                    </a:solidFill>
                  </a:tcPr>
                </a:tc>
                <a:extLst>
                  <a:ext uri="{0D108BD9-81ED-4DB2-BD59-A6C34878D82A}">
                    <a16:rowId xmlns:a16="http://schemas.microsoft.com/office/drawing/2014/main" val="951427045"/>
                  </a:ext>
                </a:extLst>
              </a:tr>
              <a:tr h="535822">
                <a:tc vMerge="1">
                  <a:txBody>
                    <a:bodyPr/>
                    <a:lstStyle/>
                    <a:p>
                      <a:endParaRPr kumimoji="1" lang="ja-JP" altLang="en-US" dirty="0"/>
                    </a:p>
                  </a:txBody>
                  <a:tcPr/>
                </a:tc>
                <a:tc>
                  <a:txBody>
                    <a:bodyPr/>
                    <a:lstStyle/>
                    <a:p>
                      <a:r>
                        <a:rPr kumimoji="1" lang="en-US" altLang="ja-JP" b="1" dirty="0"/>
                        <a:t>G2</a:t>
                      </a:r>
                      <a:endParaRPr kumimoji="1" lang="ja-JP" altLang="en-US" b="1" dirty="0"/>
                    </a:p>
                  </a:txBody>
                  <a:tcPr/>
                </a:tc>
                <a:tc>
                  <a:txBody>
                    <a:bodyPr/>
                    <a:lstStyle/>
                    <a:p>
                      <a:r>
                        <a:rPr kumimoji="1" lang="en-US" altLang="ja-JP" b="1" dirty="0"/>
                        <a:t>&lt;90</a:t>
                      </a:r>
                      <a:endParaRPr kumimoji="1" lang="ja-JP" altLang="en-US" b="1" dirty="0"/>
                    </a:p>
                  </a:txBody>
                  <a:tcPr/>
                </a:tc>
                <a:tc>
                  <a:txBody>
                    <a:bodyPr/>
                    <a:lstStyle/>
                    <a:p>
                      <a:endParaRPr kumimoji="1" lang="ja-JP" altLang="en-US" sz="2000" dirty="0"/>
                    </a:p>
                  </a:txBody>
                  <a:tcPr/>
                </a:tc>
                <a:tc>
                  <a:txBody>
                    <a:bodyPr/>
                    <a:lstStyle/>
                    <a:p>
                      <a:endParaRPr kumimoji="1" lang="ja-JP" altLang="en-US" sz="2000"/>
                    </a:p>
                  </a:txBody>
                  <a:tcPr>
                    <a:solidFill>
                      <a:schemeClr val="bg2">
                        <a:lumMod val="75000"/>
                      </a:schemeClr>
                    </a:solidFill>
                  </a:tcPr>
                </a:tc>
                <a:tc>
                  <a:txBody>
                    <a:bodyPr/>
                    <a:lstStyle/>
                    <a:p>
                      <a:endParaRPr kumimoji="1" lang="ja-JP" altLang="en-US" sz="2000" dirty="0"/>
                    </a:p>
                  </a:txBody>
                  <a:tcPr>
                    <a:solidFill>
                      <a:schemeClr val="bg2">
                        <a:lumMod val="75000"/>
                      </a:schemeClr>
                    </a:solidFill>
                  </a:tcPr>
                </a:tc>
                <a:extLst>
                  <a:ext uri="{0D108BD9-81ED-4DB2-BD59-A6C34878D82A}">
                    <a16:rowId xmlns:a16="http://schemas.microsoft.com/office/drawing/2014/main" val="3149654203"/>
                  </a:ext>
                </a:extLst>
              </a:tr>
              <a:tr h="535822">
                <a:tc vMerge="1">
                  <a:txBody>
                    <a:bodyPr/>
                    <a:lstStyle/>
                    <a:p>
                      <a:endParaRPr kumimoji="1" lang="ja-JP" altLang="en-US" dirty="0"/>
                    </a:p>
                  </a:txBody>
                  <a:tcPr/>
                </a:tc>
                <a:tc>
                  <a:txBody>
                    <a:bodyPr/>
                    <a:lstStyle/>
                    <a:p>
                      <a:r>
                        <a:rPr kumimoji="1" lang="en-US" altLang="ja-JP" b="1" dirty="0"/>
                        <a:t>G3a</a:t>
                      </a:r>
                      <a:endParaRPr kumimoji="1" lang="ja-JP" altLang="en-US" b="1" dirty="0"/>
                    </a:p>
                  </a:txBody>
                  <a:tcPr/>
                </a:tc>
                <a:tc>
                  <a:txBody>
                    <a:bodyPr/>
                    <a:lstStyle/>
                    <a:p>
                      <a:r>
                        <a:rPr kumimoji="1" lang="en-US" altLang="ja-JP" b="1" dirty="0"/>
                        <a:t>&lt;60</a:t>
                      </a:r>
                      <a:endParaRPr kumimoji="1" lang="ja-JP" altLang="en-US" b="1" dirty="0"/>
                    </a:p>
                  </a:txBody>
                  <a:tcPr/>
                </a:tc>
                <a:tc>
                  <a:txBody>
                    <a:bodyPr/>
                    <a:lstStyle/>
                    <a:p>
                      <a:endParaRPr kumimoji="1" lang="ja-JP" altLang="en-US" sz="2000" dirty="0"/>
                    </a:p>
                  </a:txBody>
                  <a:tcPr>
                    <a:solidFill>
                      <a:schemeClr val="accent5">
                        <a:lumMod val="60000"/>
                        <a:lumOff val="40000"/>
                      </a:schemeClr>
                    </a:solidFill>
                  </a:tcPr>
                </a:tc>
                <a:tc>
                  <a:txBody>
                    <a:bodyPr/>
                    <a:lstStyle/>
                    <a:p>
                      <a:endParaRPr kumimoji="1" lang="ja-JP" altLang="en-US" sz="2000" dirty="0"/>
                    </a:p>
                  </a:txBody>
                  <a:tcPr>
                    <a:solidFill>
                      <a:schemeClr val="accent2">
                        <a:lumMod val="75000"/>
                      </a:schemeClr>
                    </a:solidFill>
                  </a:tcPr>
                </a:tc>
                <a:tc>
                  <a:txBody>
                    <a:bodyPr/>
                    <a:lstStyle/>
                    <a:p>
                      <a:endParaRPr kumimoji="1" lang="ja-JP" altLang="en-US" sz="2000" dirty="0"/>
                    </a:p>
                  </a:txBody>
                  <a:tcPr>
                    <a:solidFill>
                      <a:schemeClr val="accent2">
                        <a:lumMod val="75000"/>
                      </a:schemeClr>
                    </a:solidFill>
                  </a:tcPr>
                </a:tc>
                <a:extLst>
                  <a:ext uri="{0D108BD9-81ED-4DB2-BD59-A6C34878D82A}">
                    <a16:rowId xmlns:a16="http://schemas.microsoft.com/office/drawing/2014/main" val="3654923604"/>
                  </a:ext>
                </a:extLst>
              </a:tr>
              <a:tr h="535822">
                <a:tc vMerge="1">
                  <a:txBody>
                    <a:bodyPr/>
                    <a:lstStyle/>
                    <a:p>
                      <a:endParaRPr kumimoji="1" lang="ja-JP" altLang="en-US" dirty="0"/>
                    </a:p>
                  </a:txBody>
                  <a:tcPr/>
                </a:tc>
                <a:tc>
                  <a:txBody>
                    <a:bodyPr/>
                    <a:lstStyle/>
                    <a:p>
                      <a:r>
                        <a:rPr kumimoji="1" lang="en-US" altLang="ja-JP" b="1" dirty="0"/>
                        <a:t>G3b</a:t>
                      </a:r>
                      <a:endParaRPr kumimoji="1" lang="ja-JP" altLang="en-US" b="1" dirty="0"/>
                    </a:p>
                  </a:txBody>
                  <a:tcPr/>
                </a:tc>
                <a:tc>
                  <a:txBody>
                    <a:bodyPr/>
                    <a:lstStyle/>
                    <a:p>
                      <a:r>
                        <a:rPr kumimoji="1" lang="en-US" altLang="ja-JP" b="1" dirty="0"/>
                        <a:t>&lt;45</a:t>
                      </a:r>
                      <a:endParaRPr kumimoji="1" lang="ja-JP" altLang="en-US" b="1" dirty="0"/>
                    </a:p>
                  </a:txBody>
                  <a:tcPr/>
                </a:tc>
                <a:tc>
                  <a:txBody>
                    <a:bodyPr/>
                    <a:lstStyle/>
                    <a:p>
                      <a:endParaRPr kumimoji="1" lang="ja-JP" altLang="en-US" sz="2000" dirty="0"/>
                    </a:p>
                  </a:txBody>
                  <a:tcPr>
                    <a:solidFill>
                      <a:schemeClr val="accent5">
                        <a:lumMod val="60000"/>
                        <a:lumOff val="40000"/>
                      </a:schemeClr>
                    </a:solidFill>
                  </a:tcPr>
                </a:tc>
                <a:tc>
                  <a:txBody>
                    <a:bodyPr/>
                    <a:lstStyle/>
                    <a:p>
                      <a:endParaRPr kumimoji="1" lang="ja-JP" altLang="en-US" sz="2000" dirty="0"/>
                    </a:p>
                  </a:txBody>
                  <a:tcPr>
                    <a:solidFill>
                      <a:schemeClr val="accent2">
                        <a:lumMod val="75000"/>
                      </a:schemeClr>
                    </a:solidFill>
                  </a:tcPr>
                </a:tc>
                <a:tc>
                  <a:txBody>
                    <a:bodyPr/>
                    <a:lstStyle/>
                    <a:p>
                      <a:endParaRPr kumimoji="1" lang="ja-JP" altLang="en-US" sz="2000" dirty="0"/>
                    </a:p>
                  </a:txBody>
                  <a:tcPr>
                    <a:solidFill>
                      <a:schemeClr val="accent2">
                        <a:lumMod val="75000"/>
                      </a:schemeClr>
                    </a:solidFill>
                  </a:tcPr>
                </a:tc>
                <a:extLst>
                  <a:ext uri="{0D108BD9-81ED-4DB2-BD59-A6C34878D82A}">
                    <a16:rowId xmlns:a16="http://schemas.microsoft.com/office/drawing/2014/main" val="704080779"/>
                  </a:ext>
                </a:extLst>
              </a:tr>
              <a:tr h="535822">
                <a:tc vMerge="1">
                  <a:txBody>
                    <a:bodyPr/>
                    <a:lstStyle/>
                    <a:p>
                      <a:endParaRPr kumimoji="1" lang="ja-JP" altLang="en-US" dirty="0"/>
                    </a:p>
                  </a:txBody>
                  <a:tcPr/>
                </a:tc>
                <a:tc>
                  <a:txBody>
                    <a:bodyPr/>
                    <a:lstStyle/>
                    <a:p>
                      <a:r>
                        <a:rPr kumimoji="1" lang="en-US" altLang="ja-JP" b="1" dirty="0"/>
                        <a:t>G4</a:t>
                      </a:r>
                      <a:endParaRPr kumimoji="1" lang="ja-JP" altLang="en-US" b="1" dirty="0"/>
                    </a:p>
                  </a:txBody>
                  <a:tcPr/>
                </a:tc>
                <a:tc>
                  <a:txBody>
                    <a:bodyPr/>
                    <a:lstStyle/>
                    <a:p>
                      <a:r>
                        <a:rPr kumimoji="1" lang="en-US" altLang="ja-JP" b="1" dirty="0"/>
                        <a:t>&lt;30</a:t>
                      </a:r>
                      <a:endParaRPr kumimoji="1" lang="ja-JP" altLang="en-US" b="1" dirty="0"/>
                    </a:p>
                  </a:txBody>
                  <a:tcPr/>
                </a:tc>
                <a:tc>
                  <a:txBody>
                    <a:bodyPr/>
                    <a:lstStyle/>
                    <a:p>
                      <a:endParaRPr kumimoji="1" lang="ja-JP" altLang="en-US" sz="2000" dirty="0"/>
                    </a:p>
                  </a:txBody>
                  <a:tcPr>
                    <a:solidFill>
                      <a:schemeClr val="accent5">
                        <a:lumMod val="60000"/>
                        <a:lumOff val="40000"/>
                      </a:schemeClr>
                    </a:solidFill>
                  </a:tcPr>
                </a:tc>
                <a:tc>
                  <a:txBody>
                    <a:bodyPr/>
                    <a:lstStyle/>
                    <a:p>
                      <a:endParaRPr kumimoji="1" lang="ja-JP" altLang="en-US" sz="2000" dirty="0"/>
                    </a:p>
                  </a:txBody>
                  <a:tcPr>
                    <a:solidFill>
                      <a:schemeClr val="accent2">
                        <a:lumMod val="75000"/>
                      </a:schemeClr>
                    </a:solidFill>
                  </a:tcPr>
                </a:tc>
                <a:tc>
                  <a:txBody>
                    <a:bodyPr/>
                    <a:lstStyle/>
                    <a:p>
                      <a:endParaRPr kumimoji="1" lang="ja-JP" altLang="en-US" sz="2000" dirty="0"/>
                    </a:p>
                  </a:txBody>
                  <a:tcPr>
                    <a:solidFill>
                      <a:schemeClr val="accent2">
                        <a:lumMod val="75000"/>
                      </a:schemeClr>
                    </a:solidFill>
                  </a:tcPr>
                </a:tc>
                <a:extLst>
                  <a:ext uri="{0D108BD9-81ED-4DB2-BD59-A6C34878D82A}">
                    <a16:rowId xmlns:a16="http://schemas.microsoft.com/office/drawing/2014/main" val="2394172587"/>
                  </a:ext>
                </a:extLst>
              </a:tr>
              <a:tr h="535822">
                <a:tc vMerge="1">
                  <a:txBody>
                    <a:bodyPr/>
                    <a:lstStyle/>
                    <a:p>
                      <a:endParaRPr kumimoji="1" lang="ja-JP" altLang="en-US" dirty="0"/>
                    </a:p>
                  </a:txBody>
                  <a:tcPr/>
                </a:tc>
                <a:tc>
                  <a:txBody>
                    <a:bodyPr/>
                    <a:lstStyle/>
                    <a:p>
                      <a:r>
                        <a:rPr kumimoji="1" lang="en-US" altLang="ja-JP" b="1" dirty="0"/>
                        <a:t>G5</a:t>
                      </a:r>
                      <a:endParaRPr kumimoji="1" lang="ja-JP" altLang="en-US" b="1" dirty="0"/>
                    </a:p>
                  </a:txBody>
                  <a:tcPr/>
                </a:tc>
                <a:tc>
                  <a:txBody>
                    <a:bodyPr/>
                    <a:lstStyle/>
                    <a:p>
                      <a:r>
                        <a:rPr kumimoji="1" lang="en-US" altLang="ja-JP" b="1" dirty="0"/>
                        <a:t>&lt;15</a:t>
                      </a:r>
                      <a:endParaRPr kumimoji="1" lang="ja-JP" altLang="en-US" b="1" dirty="0"/>
                    </a:p>
                  </a:txBody>
                  <a:tcPr/>
                </a:tc>
                <a:tc>
                  <a:txBody>
                    <a:bodyPr/>
                    <a:lstStyle/>
                    <a:p>
                      <a:endParaRPr kumimoji="1" lang="ja-JP" altLang="en-US" sz="2000" dirty="0"/>
                    </a:p>
                  </a:txBody>
                  <a:tcPr>
                    <a:solidFill>
                      <a:schemeClr val="accent5">
                        <a:lumMod val="60000"/>
                        <a:lumOff val="40000"/>
                      </a:schemeClr>
                    </a:solidFill>
                  </a:tcPr>
                </a:tc>
                <a:tc>
                  <a:txBody>
                    <a:bodyPr/>
                    <a:lstStyle/>
                    <a:p>
                      <a:endParaRPr kumimoji="1" lang="ja-JP" altLang="en-US" sz="2000" dirty="0"/>
                    </a:p>
                  </a:txBody>
                  <a:tcPr>
                    <a:solidFill>
                      <a:schemeClr val="accent2">
                        <a:lumMod val="75000"/>
                      </a:schemeClr>
                    </a:solidFill>
                  </a:tcPr>
                </a:tc>
                <a:tc>
                  <a:txBody>
                    <a:bodyPr/>
                    <a:lstStyle/>
                    <a:p>
                      <a:endParaRPr kumimoji="1" lang="ja-JP" altLang="en-US" sz="2000" dirty="0"/>
                    </a:p>
                  </a:txBody>
                  <a:tcPr>
                    <a:solidFill>
                      <a:schemeClr val="accent2">
                        <a:lumMod val="75000"/>
                      </a:schemeClr>
                    </a:solidFill>
                  </a:tcPr>
                </a:tc>
                <a:extLst>
                  <a:ext uri="{0D108BD9-81ED-4DB2-BD59-A6C34878D82A}">
                    <a16:rowId xmlns:a16="http://schemas.microsoft.com/office/drawing/2014/main" val="3612860250"/>
                  </a:ext>
                </a:extLst>
              </a:tr>
            </a:tbl>
          </a:graphicData>
        </a:graphic>
      </p:graphicFrame>
      <p:sp>
        <p:nvSpPr>
          <p:cNvPr id="3" name="タイトル 2">
            <a:extLst>
              <a:ext uri="{FF2B5EF4-FFF2-40B4-BE49-F238E27FC236}">
                <a16:creationId xmlns:a16="http://schemas.microsoft.com/office/drawing/2014/main" id="{4568891C-EA95-D67A-9E25-3695035B8583}"/>
              </a:ext>
            </a:extLst>
          </p:cNvPr>
          <p:cNvSpPr>
            <a:spLocks noGrp="1"/>
          </p:cNvSpPr>
          <p:nvPr>
            <p:ph type="title"/>
          </p:nvPr>
        </p:nvSpPr>
        <p:spPr>
          <a:xfrm>
            <a:off x="1998453" y="2219"/>
            <a:ext cx="8229600" cy="1143000"/>
          </a:xfrm>
        </p:spPr>
        <p:txBody>
          <a:bodyPr>
            <a:normAutofit fontScale="90000"/>
          </a:bodyPr>
          <a:lstStyle/>
          <a:p>
            <a:pPr algn="ctr"/>
            <a:r>
              <a:rPr kumimoji="1" lang="en-US" altLang="ja-JP" sz="6000" dirty="0"/>
              <a:t>CKD</a:t>
            </a:r>
            <a:endParaRPr kumimoji="1" lang="ja-JP" altLang="en-US" sz="6000" dirty="0"/>
          </a:p>
        </p:txBody>
      </p:sp>
      <p:sp>
        <p:nvSpPr>
          <p:cNvPr id="8" name="テキスト ボックス 7">
            <a:extLst>
              <a:ext uri="{FF2B5EF4-FFF2-40B4-BE49-F238E27FC236}">
                <a16:creationId xmlns:a16="http://schemas.microsoft.com/office/drawing/2014/main" id="{CE6384DC-78DF-9D81-191F-74A094446026}"/>
              </a:ext>
            </a:extLst>
          </p:cNvPr>
          <p:cNvSpPr txBox="1"/>
          <p:nvPr/>
        </p:nvSpPr>
        <p:spPr>
          <a:xfrm>
            <a:off x="5898232" y="6599094"/>
            <a:ext cx="4734272" cy="214283"/>
          </a:xfrm>
          <a:prstGeom prst="rect">
            <a:avLst/>
          </a:prstGeom>
          <a:noFill/>
        </p:spPr>
        <p:txBody>
          <a:bodyPr wrap="square">
            <a:spAutoFit/>
          </a:bodyPr>
          <a:lstStyle/>
          <a:p>
            <a:pPr>
              <a:defRPr/>
            </a:pPr>
            <a:r>
              <a:rPr lang="en-US" altLang="ja-JP" sz="800" dirty="0">
                <a:solidFill>
                  <a:prstClr val="black"/>
                </a:solidFill>
                <a:latin typeface="Lucida Sans Unicode"/>
                <a:ea typeface="ＭＳ Ｐゴシック" panose="020B0600070205080204" pitchFamily="50" charset="-128"/>
              </a:rPr>
              <a:t>Evidence-based Clinical Practice Guideline for CKD 2018(</a:t>
            </a:r>
            <a:r>
              <a:rPr lang="ja-JP" altLang="en-US" sz="800" dirty="0">
                <a:solidFill>
                  <a:prstClr val="black"/>
                </a:solidFill>
                <a:latin typeface="Lucida Sans Unicode"/>
                <a:ea typeface="ＭＳ Ｐゴシック" panose="020B0600070205080204" pitchFamily="50" charset="-128"/>
              </a:rPr>
              <a:t>日本腎臓病学会</a:t>
            </a:r>
            <a:r>
              <a:rPr lang="en-US" altLang="ja-JP" sz="800" dirty="0">
                <a:solidFill>
                  <a:prstClr val="black"/>
                </a:solidFill>
                <a:latin typeface="Lucida Sans Unicode"/>
                <a:ea typeface="ＭＳ Ｐゴシック" panose="020B0600070205080204" pitchFamily="50" charset="-128"/>
              </a:rPr>
              <a:t>)</a:t>
            </a:r>
            <a:r>
              <a:rPr lang="ja-JP" altLang="en-US" sz="800" dirty="0">
                <a:solidFill>
                  <a:prstClr val="black"/>
                </a:solidFill>
                <a:latin typeface="Lucida Sans Unicode"/>
                <a:ea typeface="ＭＳ Ｐゴシック" panose="020B0600070205080204" pitchFamily="50" charset="-128"/>
              </a:rPr>
              <a:t>をもとに演者作図</a:t>
            </a:r>
          </a:p>
        </p:txBody>
      </p:sp>
      <p:sp>
        <p:nvSpPr>
          <p:cNvPr id="2" name="楕円 1">
            <a:extLst>
              <a:ext uri="{FF2B5EF4-FFF2-40B4-BE49-F238E27FC236}">
                <a16:creationId xmlns:a16="http://schemas.microsoft.com/office/drawing/2014/main" id="{9098FFC5-078E-CE8B-8927-851536FC163C}"/>
              </a:ext>
            </a:extLst>
          </p:cNvPr>
          <p:cNvSpPr/>
          <p:nvPr/>
        </p:nvSpPr>
        <p:spPr>
          <a:xfrm>
            <a:off x="5369534" y="3187010"/>
            <a:ext cx="4635585" cy="2747354"/>
          </a:xfrm>
          <a:prstGeom prst="ellipse">
            <a:avLst/>
          </a:prstGeom>
          <a:solidFill>
            <a:schemeClr val="accent6">
              <a:lumMod val="40000"/>
              <a:lumOff val="60000"/>
              <a:alpha val="70000"/>
            </a:schemeClr>
          </a:solidFill>
        </p:spPr>
        <p:style>
          <a:lnRef idx="1">
            <a:schemeClr val="accent3"/>
          </a:lnRef>
          <a:fillRef idx="2">
            <a:schemeClr val="accent3"/>
          </a:fillRef>
          <a:effectRef idx="1">
            <a:schemeClr val="accent3"/>
          </a:effectRef>
          <a:fontRef idx="minor">
            <a:schemeClr val="dk1"/>
          </a:fontRef>
        </p:style>
        <p:txBody>
          <a:bodyPr rtlCol="0" anchor="ctr"/>
          <a:lstStyle/>
          <a:p>
            <a:endParaRPr kumimoji="1" lang="en-US" altLang="ja-JP" dirty="0"/>
          </a:p>
        </p:txBody>
      </p:sp>
      <p:sp>
        <p:nvSpPr>
          <p:cNvPr id="5" name="楕円 4">
            <a:extLst>
              <a:ext uri="{FF2B5EF4-FFF2-40B4-BE49-F238E27FC236}">
                <a16:creationId xmlns:a16="http://schemas.microsoft.com/office/drawing/2014/main" id="{2C173120-C21C-5A6E-6389-FFD9B0C15605}"/>
              </a:ext>
            </a:extLst>
          </p:cNvPr>
          <p:cNvSpPr/>
          <p:nvPr/>
        </p:nvSpPr>
        <p:spPr>
          <a:xfrm>
            <a:off x="6928780" y="2724726"/>
            <a:ext cx="2981838" cy="3209637"/>
          </a:xfrm>
          <a:prstGeom prst="ellipse">
            <a:avLst/>
          </a:prstGeom>
          <a:solidFill>
            <a:schemeClr val="bg2">
              <a:lumMod val="50000"/>
              <a:alpha val="7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842A1785-C5E0-2A7B-5375-034DF0678577}"/>
              </a:ext>
            </a:extLst>
          </p:cNvPr>
          <p:cNvSpPr txBox="1"/>
          <p:nvPr/>
        </p:nvSpPr>
        <p:spPr>
          <a:xfrm>
            <a:off x="7943273" y="3225729"/>
            <a:ext cx="1731564" cy="830997"/>
          </a:xfrm>
          <a:prstGeom prst="rect">
            <a:avLst/>
          </a:prstGeom>
          <a:noFill/>
        </p:spPr>
        <p:txBody>
          <a:bodyPr wrap="none" rtlCol="0">
            <a:spAutoFit/>
          </a:bodyPr>
          <a:lstStyle/>
          <a:p>
            <a:r>
              <a:rPr kumimoji="1" lang="ja-JP" altLang="en-US" sz="2400" b="1" dirty="0">
                <a:latin typeface="ＭＳ Ｐゴシック" panose="020B0600070205080204" pitchFamily="50" charset="-128"/>
                <a:ea typeface="ＭＳ Ｐゴシック" panose="020B0600070205080204" pitchFamily="50" charset="-128"/>
              </a:rPr>
              <a:t>糸球体肥大</a:t>
            </a:r>
            <a:endParaRPr kumimoji="1" lang="en-US" altLang="ja-JP" sz="2400" b="1" dirty="0">
              <a:latin typeface="ＭＳ Ｐゴシック" panose="020B0600070205080204" pitchFamily="50" charset="-128"/>
              <a:ea typeface="ＭＳ Ｐゴシック" panose="020B0600070205080204" pitchFamily="50" charset="-128"/>
            </a:endParaRPr>
          </a:p>
          <a:p>
            <a:r>
              <a:rPr lang="en-US" altLang="ja-JP" sz="2400" b="1" dirty="0">
                <a:latin typeface="ＭＳ Ｐゴシック" panose="020B0600070205080204" pitchFamily="50" charset="-128"/>
                <a:ea typeface="ＭＳ Ｐゴシック" panose="020B0600070205080204" pitchFamily="50" charset="-128"/>
              </a:rPr>
              <a:t>(</a:t>
            </a:r>
            <a:r>
              <a:rPr lang="ja-JP" altLang="en-US" sz="2400" b="1" dirty="0">
                <a:latin typeface="ＭＳ Ｐゴシック" panose="020B0600070205080204" pitchFamily="50" charset="-128"/>
                <a:ea typeface="ＭＳ Ｐゴシック" panose="020B0600070205080204" pitchFamily="50" charset="-128"/>
              </a:rPr>
              <a:t>過剰ろ過）</a:t>
            </a:r>
            <a:endParaRPr kumimoji="1" lang="ja-JP" altLang="en-US" sz="2400" b="1" dirty="0">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CC7C9E4C-5468-FA12-B99F-EE1C6ED55780}"/>
              </a:ext>
            </a:extLst>
          </p:cNvPr>
          <p:cNvSpPr txBox="1"/>
          <p:nvPr/>
        </p:nvSpPr>
        <p:spPr>
          <a:xfrm>
            <a:off x="5712692" y="4477255"/>
            <a:ext cx="1112805" cy="830997"/>
          </a:xfrm>
          <a:prstGeom prst="rect">
            <a:avLst/>
          </a:prstGeom>
          <a:noFill/>
        </p:spPr>
        <p:txBody>
          <a:bodyPr wrap="none" rtlCol="0">
            <a:spAutoFit/>
          </a:bodyPr>
          <a:lstStyle/>
          <a:p>
            <a:r>
              <a:rPr lang="ja-JP" altLang="en-US" sz="2400" b="1" dirty="0">
                <a:latin typeface="ＭＳ Ｐゴシック" panose="020B0600070205080204" pitchFamily="50" charset="-128"/>
                <a:ea typeface="ＭＳ Ｐゴシック" panose="020B0600070205080204" pitchFamily="50" charset="-128"/>
              </a:rPr>
              <a:t>腎</a:t>
            </a:r>
            <a:r>
              <a:rPr kumimoji="1" lang="ja-JP" altLang="en-US" sz="2400" b="1" dirty="0">
                <a:latin typeface="ＭＳ Ｐゴシック" panose="020B0600070205080204" pitchFamily="50" charset="-128"/>
                <a:ea typeface="ＭＳ Ｐゴシック" panose="020B0600070205080204" pitchFamily="50" charset="-128"/>
              </a:rPr>
              <a:t>硬化</a:t>
            </a:r>
            <a:endParaRPr kumimoji="1" lang="en-US" altLang="ja-JP" sz="2400" b="1" dirty="0">
              <a:latin typeface="ＭＳ Ｐゴシック" panose="020B0600070205080204" pitchFamily="50" charset="-128"/>
              <a:ea typeface="ＭＳ Ｐゴシック" panose="020B0600070205080204" pitchFamily="50" charset="-128"/>
            </a:endParaRPr>
          </a:p>
          <a:p>
            <a:r>
              <a:rPr lang="en-US" altLang="ja-JP" sz="2400" b="1" dirty="0">
                <a:latin typeface="ＭＳ Ｐゴシック" panose="020B0600070205080204" pitchFamily="50" charset="-128"/>
                <a:ea typeface="ＭＳ Ｐゴシック" panose="020B0600070205080204" pitchFamily="50" charset="-128"/>
              </a:rPr>
              <a:t>(</a:t>
            </a:r>
            <a:r>
              <a:rPr lang="ja-JP" altLang="en-US" sz="2400" b="1" dirty="0">
                <a:latin typeface="ＭＳ Ｐゴシック" panose="020B0600070205080204" pitchFamily="50" charset="-128"/>
                <a:ea typeface="ＭＳ Ｐゴシック" panose="020B0600070205080204" pitchFamily="50" charset="-128"/>
              </a:rPr>
              <a:t>虚血）</a:t>
            </a:r>
            <a:endParaRPr kumimoji="1" lang="ja-JP" altLang="en-US" sz="2400"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2175597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DC0599-967C-5C19-E9F7-78F8F7D964AB}"/>
              </a:ext>
            </a:extLst>
          </p:cNvPr>
          <p:cNvSpPr>
            <a:spLocks noGrp="1"/>
          </p:cNvSpPr>
          <p:nvPr>
            <p:ph type="title"/>
          </p:nvPr>
        </p:nvSpPr>
        <p:spPr>
          <a:xfrm>
            <a:off x="921328" y="751739"/>
            <a:ext cx="10515600" cy="353853"/>
          </a:xfrm>
        </p:spPr>
        <p:txBody>
          <a:bodyPr>
            <a:noAutofit/>
          </a:bodyPr>
          <a:lstStyle/>
          <a:p>
            <a:pPr algn="ctr"/>
            <a:r>
              <a:rPr lang="en-US" altLang="ja-JP" sz="2800" kern="1800" dirty="0">
                <a:solidFill>
                  <a:srgbClr val="212121"/>
                </a:solidFill>
                <a:effectLst/>
                <a:highlight>
                  <a:srgbClr val="FFFFFF"/>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Empagliflozin in Patients with Chronic Kidney Disease</a:t>
            </a:r>
            <a:br>
              <a:rPr lang="en-US" altLang="ja-JP" sz="2800" kern="1800" dirty="0">
                <a:solidFill>
                  <a:srgbClr val="212121"/>
                </a:solidFill>
                <a:effectLst/>
                <a:highlight>
                  <a:srgbClr val="FFFFFF"/>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br>
            <a:r>
              <a:rPr lang="en-US" altLang="ja-JP" sz="2800" kern="1800" dirty="0">
                <a:solidFill>
                  <a:srgbClr val="212121"/>
                </a:solidFill>
                <a:effectLst/>
                <a:highlight>
                  <a:srgbClr val="FFFFFF"/>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en-US" altLang="ja-JP" sz="1800" dirty="0">
                <a:effectLst/>
                <a:latin typeface="ＭＳ Ｐゴシック" panose="020B0600070205080204" pitchFamily="50" charset="-128"/>
                <a:cs typeface="Times New Roman" panose="02020603050405020304" pitchFamily="18" charset="0"/>
              </a:rPr>
              <a:t>The EMPA-KIDNEY)</a:t>
            </a:r>
            <a:br>
              <a:rPr lang="ja-JP" altLang="ja-JP" sz="2800" kern="100" dirty="0">
                <a:effectLst/>
                <a:highlight>
                  <a:srgbClr val="FFFFFF"/>
                </a:highlight>
                <a:latin typeface="ＭＳ Ｐゴシック" panose="020B0600070205080204" pitchFamily="50" charset="-128"/>
                <a:ea typeface="ＭＳ Ｐゴシック" panose="020B0600070205080204" pitchFamily="50" charset="-128"/>
                <a:cs typeface="Times New Roman" panose="02020603050405020304" pitchFamily="18" charset="0"/>
              </a:rPr>
            </a:br>
            <a:endParaRPr kumimoji="1" lang="ja-JP" altLang="en-US" sz="2800" dirty="0">
              <a:latin typeface="ＭＳ Ｐゴシック" panose="020B0600070205080204" pitchFamily="50" charset="-128"/>
              <a:ea typeface="ＭＳ Ｐゴシック" panose="020B0600070205080204" pitchFamily="50" charset="-128"/>
            </a:endParaRPr>
          </a:p>
        </p:txBody>
      </p:sp>
      <p:pic>
        <p:nvPicPr>
          <p:cNvPr id="6" name="コンテンツ プレースホルダー 5" descr="グラフ, 折れ線グラフ&#10;&#10;自動的に生成された説明">
            <a:extLst>
              <a:ext uri="{FF2B5EF4-FFF2-40B4-BE49-F238E27FC236}">
                <a16:creationId xmlns:a16="http://schemas.microsoft.com/office/drawing/2014/main" id="{4B591431-7D84-AD0F-97EC-45EBBED1F0C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8572" y="1396342"/>
            <a:ext cx="7282430" cy="4597034"/>
          </a:xfrm>
          <a:prstGeom prst="rect">
            <a:avLst/>
          </a:prstGeom>
          <a:noFill/>
          <a:ln>
            <a:noFill/>
          </a:ln>
        </p:spPr>
      </p:pic>
      <p:sp>
        <p:nvSpPr>
          <p:cNvPr id="4" name="テキスト ボックス 3">
            <a:extLst>
              <a:ext uri="{FF2B5EF4-FFF2-40B4-BE49-F238E27FC236}">
                <a16:creationId xmlns:a16="http://schemas.microsoft.com/office/drawing/2014/main" id="{0D24DC1E-FA21-2E92-B002-00CF0B39DAE3}"/>
              </a:ext>
            </a:extLst>
          </p:cNvPr>
          <p:cNvSpPr txBox="1"/>
          <p:nvPr/>
        </p:nvSpPr>
        <p:spPr>
          <a:xfrm>
            <a:off x="8296102" y="1396342"/>
            <a:ext cx="3640974" cy="646331"/>
          </a:xfrm>
          <a:prstGeom prst="rect">
            <a:avLst/>
          </a:prstGeom>
          <a:noFill/>
        </p:spPr>
        <p:txBody>
          <a:bodyPr wrap="square">
            <a:spAutoFit/>
          </a:bodyPr>
          <a:lstStyle/>
          <a:p>
            <a:r>
              <a:rPr lang="ja-JP" altLang="ja-JP" dirty="0">
                <a:effectLst/>
                <a:ea typeface="ＭＳ Ｐゴシック" panose="020B0600070205080204" pitchFamily="50" charset="-128"/>
                <a:cs typeface="Times New Roman" panose="02020603050405020304" pitchFamily="18" charset="0"/>
              </a:rPr>
              <a:t>対象は</a:t>
            </a:r>
            <a:r>
              <a:rPr lang="en-US" altLang="ja-JP" dirty="0">
                <a:effectLst/>
                <a:ea typeface="ＭＳ Ｐゴシック" panose="020B0600070205080204" pitchFamily="50" charset="-128"/>
                <a:cs typeface="Times New Roman" panose="02020603050405020304" pitchFamily="18" charset="0"/>
              </a:rPr>
              <a:t>eGFR20</a:t>
            </a:r>
            <a:r>
              <a:rPr lang="ja-JP" altLang="ja-JP" dirty="0">
                <a:effectLst/>
                <a:ea typeface="ＭＳ Ｐゴシック" panose="020B0600070205080204" pitchFamily="50" charset="-128"/>
                <a:cs typeface="Times New Roman" panose="02020603050405020304" pitchFamily="18" charset="0"/>
              </a:rPr>
              <a:t>～</a:t>
            </a:r>
            <a:r>
              <a:rPr lang="en-US" altLang="ja-JP" dirty="0">
                <a:effectLst/>
                <a:ea typeface="ＭＳ Ｐゴシック" panose="020B0600070205080204" pitchFamily="50" charset="-128"/>
                <a:cs typeface="Times New Roman" panose="02020603050405020304" pitchFamily="18" charset="0"/>
              </a:rPr>
              <a:t>45</a:t>
            </a:r>
            <a:r>
              <a:rPr lang="ja-JP" altLang="ja-JP" dirty="0">
                <a:effectLst/>
                <a:ea typeface="ＭＳ Ｐゴシック" panose="020B0600070205080204" pitchFamily="50" charset="-128"/>
                <a:cs typeface="Times New Roman" panose="02020603050405020304" pitchFamily="18" charset="0"/>
              </a:rPr>
              <a:t>、または</a:t>
            </a:r>
            <a:endParaRPr lang="en-US" altLang="ja-JP" dirty="0">
              <a:effectLst/>
              <a:ea typeface="ＭＳ Ｐゴシック" panose="020B0600070205080204" pitchFamily="50" charset="-128"/>
              <a:cs typeface="Times New Roman" panose="02020603050405020304" pitchFamily="18" charset="0"/>
            </a:endParaRPr>
          </a:p>
          <a:p>
            <a:r>
              <a:rPr lang="en-US" altLang="ja-JP" dirty="0">
                <a:effectLst/>
                <a:ea typeface="ＭＳ Ｐゴシック" panose="020B0600070205080204" pitchFamily="50" charset="-128"/>
                <a:cs typeface="Times New Roman" panose="02020603050405020304" pitchFamily="18" charset="0"/>
              </a:rPr>
              <a:t>45</a:t>
            </a:r>
            <a:r>
              <a:rPr lang="ja-JP" altLang="ja-JP" dirty="0">
                <a:effectLst/>
                <a:ea typeface="ＭＳ Ｐゴシック" panose="020B0600070205080204" pitchFamily="50" charset="-128"/>
                <a:cs typeface="Times New Roman" panose="02020603050405020304" pitchFamily="18" charset="0"/>
              </a:rPr>
              <a:t>～</a:t>
            </a:r>
            <a:r>
              <a:rPr lang="en-US" altLang="ja-JP" dirty="0">
                <a:effectLst/>
                <a:ea typeface="ＭＳ Ｐゴシック" panose="020B0600070205080204" pitchFamily="50" charset="-128"/>
                <a:cs typeface="Times New Roman" panose="02020603050405020304" pitchFamily="18" charset="0"/>
              </a:rPr>
              <a:t>90ml</a:t>
            </a:r>
            <a:r>
              <a:rPr lang="ja-JP" altLang="ja-JP" dirty="0">
                <a:effectLst/>
                <a:ea typeface="ＭＳ Ｐゴシック" panose="020B0600070205080204" pitchFamily="50" charset="-128"/>
                <a:cs typeface="Times New Roman" panose="02020603050405020304" pitchFamily="18" charset="0"/>
              </a:rPr>
              <a:t>で尿中</a:t>
            </a:r>
            <a:r>
              <a:rPr lang="en-US" altLang="ja-JP" dirty="0">
                <a:effectLst/>
                <a:ea typeface="ＭＳ Ｐゴシック" panose="020B0600070205080204" pitchFamily="50" charset="-128"/>
                <a:cs typeface="Times New Roman" panose="02020603050405020304" pitchFamily="18" charset="0"/>
              </a:rPr>
              <a:t>ACR</a:t>
            </a:r>
            <a:r>
              <a:rPr lang="ja-JP" altLang="en-US" dirty="0">
                <a:ea typeface="ＭＳ Ｐゴシック" panose="020B0600070205080204" pitchFamily="50" charset="-128"/>
                <a:cs typeface="Times New Roman" panose="02020603050405020304" pitchFamily="18" charset="0"/>
              </a:rPr>
              <a:t>≧</a:t>
            </a:r>
            <a:r>
              <a:rPr lang="en-US" altLang="ja-JP" dirty="0">
                <a:effectLst/>
                <a:ea typeface="ＭＳ Ｐゴシック" panose="020B0600070205080204" pitchFamily="50" charset="-128"/>
                <a:cs typeface="Times New Roman" panose="02020603050405020304" pitchFamily="18" charset="0"/>
              </a:rPr>
              <a:t>200mg/g</a:t>
            </a:r>
            <a:endParaRPr lang="ja-JP" altLang="en-US" dirty="0"/>
          </a:p>
        </p:txBody>
      </p:sp>
      <p:sp>
        <p:nvSpPr>
          <p:cNvPr id="8" name="テキスト ボックス 7">
            <a:extLst>
              <a:ext uri="{FF2B5EF4-FFF2-40B4-BE49-F238E27FC236}">
                <a16:creationId xmlns:a16="http://schemas.microsoft.com/office/drawing/2014/main" id="{8810F904-EE69-6C6C-465A-104DD29DAB47}"/>
              </a:ext>
            </a:extLst>
          </p:cNvPr>
          <p:cNvSpPr txBox="1"/>
          <p:nvPr/>
        </p:nvSpPr>
        <p:spPr>
          <a:xfrm>
            <a:off x="8194272" y="2333423"/>
            <a:ext cx="3742804" cy="1200329"/>
          </a:xfrm>
          <a:prstGeom prst="rect">
            <a:avLst/>
          </a:prstGeom>
          <a:noFill/>
        </p:spPr>
        <p:txBody>
          <a:bodyPr wrap="square">
            <a:spAutoFit/>
          </a:bodyPr>
          <a:lstStyle/>
          <a:p>
            <a:r>
              <a:rPr lang="ja-JP" altLang="ja-JP" sz="1800" dirty="0">
                <a:effectLst/>
                <a:ea typeface="ＭＳ Ｐゴシック" panose="020B0600070205080204" pitchFamily="50" charset="-128"/>
                <a:cs typeface="Times New Roman" panose="02020603050405020304" pitchFamily="18" charset="0"/>
              </a:rPr>
              <a:t>主要</a:t>
            </a:r>
            <a:r>
              <a:rPr lang="ja-JP" altLang="en-US" dirty="0">
                <a:ea typeface="ＭＳ Ｐゴシック" panose="020B0600070205080204" pitchFamily="50" charset="-128"/>
                <a:cs typeface="Times New Roman" panose="02020603050405020304" pitchFamily="18" charset="0"/>
              </a:rPr>
              <a:t>複合</a:t>
            </a:r>
            <a:r>
              <a:rPr lang="ja-JP" altLang="ja-JP" sz="1800" dirty="0">
                <a:effectLst/>
                <a:ea typeface="ＭＳ Ｐゴシック" panose="020B0600070205080204" pitchFamily="50" charset="-128"/>
                <a:cs typeface="Times New Roman" panose="02020603050405020304" pitchFamily="18" charset="0"/>
              </a:rPr>
              <a:t>アウトカムは、腎臓病進行（末期腎臓病、持続的</a:t>
            </a:r>
            <a:r>
              <a:rPr lang="en-US" altLang="ja-JP" sz="1800" dirty="0">
                <a:effectLst/>
                <a:ea typeface="ＭＳ Ｐゴシック" panose="020B0600070205080204" pitchFamily="50" charset="-128"/>
                <a:cs typeface="Times New Roman" panose="02020603050405020304" pitchFamily="18" charset="0"/>
              </a:rPr>
              <a:t>eGFR</a:t>
            </a:r>
            <a:r>
              <a:rPr lang="ja-JP" altLang="ja-JP" sz="1800" dirty="0">
                <a:effectLst/>
                <a:ea typeface="ＭＳ Ｐゴシック" panose="020B0600070205080204" pitchFamily="50" charset="-128"/>
                <a:cs typeface="Times New Roman" panose="02020603050405020304" pitchFamily="18" charset="0"/>
              </a:rPr>
              <a:t>＜</a:t>
            </a:r>
            <a:r>
              <a:rPr lang="en-US" altLang="ja-JP" sz="1800" dirty="0">
                <a:effectLst/>
                <a:ea typeface="ＭＳ Ｐゴシック" panose="020B0600070205080204" pitchFamily="50" charset="-128"/>
                <a:cs typeface="Times New Roman" panose="02020603050405020304" pitchFamily="18" charset="0"/>
              </a:rPr>
              <a:t>10ml</a:t>
            </a:r>
            <a:r>
              <a:rPr lang="ja-JP" altLang="ja-JP" sz="1800" dirty="0">
                <a:effectLst/>
                <a:ea typeface="ＭＳ Ｐゴシック" panose="020B0600070205080204" pitchFamily="50" charset="-128"/>
                <a:cs typeface="Times New Roman" panose="02020603050405020304" pitchFamily="18" charset="0"/>
              </a:rPr>
              <a:t>、持続的</a:t>
            </a:r>
            <a:r>
              <a:rPr lang="en-US" altLang="ja-JP" sz="1800" dirty="0">
                <a:effectLst/>
                <a:ea typeface="ＭＳ Ｐゴシック" panose="020B0600070205080204" pitchFamily="50" charset="-128"/>
                <a:cs typeface="Times New Roman" panose="02020603050405020304" pitchFamily="18" charset="0"/>
              </a:rPr>
              <a:t>eGFR</a:t>
            </a:r>
            <a:r>
              <a:rPr lang="ja-JP" altLang="ja-JP" sz="1800" dirty="0">
                <a:effectLst/>
                <a:ea typeface="ＭＳ Ｐゴシック" panose="020B0600070205080204" pitchFamily="50" charset="-128"/>
                <a:cs typeface="Times New Roman" panose="02020603050405020304" pitchFamily="18" charset="0"/>
              </a:rPr>
              <a:t>低下</a:t>
            </a:r>
            <a:r>
              <a:rPr lang="ja-JP" altLang="en-US" sz="1800" dirty="0">
                <a:effectLst/>
                <a:ea typeface="ＭＳ Ｐゴシック" panose="020B0600070205080204" pitchFamily="50" charset="-128"/>
                <a:cs typeface="Times New Roman" panose="02020603050405020304" pitchFamily="18" charset="0"/>
              </a:rPr>
              <a:t>≧</a:t>
            </a:r>
            <a:r>
              <a:rPr lang="en-US" altLang="ja-JP" sz="1800" dirty="0">
                <a:effectLst/>
                <a:ea typeface="ＭＳ Ｐゴシック" panose="020B0600070205080204" pitchFamily="50" charset="-128"/>
                <a:cs typeface="Times New Roman" panose="02020603050405020304" pitchFamily="18" charset="0"/>
              </a:rPr>
              <a:t>40</a:t>
            </a:r>
            <a:r>
              <a:rPr lang="ja-JP" altLang="ja-JP" sz="1800" dirty="0">
                <a:effectLst/>
                <a:ea typeface="ＭＳ Ｐゴシック" panose="020B0600070205080204" pitchFamily="50" charset="-128"/>
                <a:cs typeface="Times New Roman" panose="02020603050405020304" pitchFamily="18" charset="0"/>
              </a:rPr>
              <a:t>％</a:t>
            </a:r>
            <a:r>
              <a:rPr lang="en-US" altLang="ja-JP" sz="1800" dirty="0">
                <a:effectLst/>
                <a:ea typeface="ＭＳ Ｐゴシック" panose="020B0600070205080204" pitchFamily="50" charset="-128"/>
                <a:cs typeface="Times New Roman" panose="02020603050405020304" pitchFamily="18" charset="0"/>
              </a:rPr>
              <a:t>),</a:t>
            </a:r>
          </a:p>
          <a:p>
            <a:r>
              <a:rPr lang="ja-JP" altLang="ja-JP" sz="1800" dirty="0">
                <a:effectLst/>
                <a:ea typeface="ＭＳ Ｐゴシック" panose="020B0600070205080204" pitchFamily="50" charset="-128"/>
                <a:cs typeface="Times New Roman" panose="02020603050405020304" pitchFamily="18" charset="0"/>
              </a:rPr>
              <a:t>腎心血管死</a:t>
            </a:r>
            <a:endParaRPr lang="ja-JP" altLang="en-US" dirty="0"/>
          </a:p>
        </p:txBody>
      </p:sp>
      <p:sp>
        <p:nvSpPr>
          <p:cNvPr id="10" name="テキスト ボックス 9">
            <a:extLst>
              <a:ext uri="{FF2B5EF4-FFF2-40B4-BE49-F238E27FC236}">
                <a16:creationId xmlns:a16="http://schemas.microsoft.com/office/drawing/2014/main" id="{3F36B012-E8F5-2771-557A-40970567231B}"/>
              </a:ext>
            </a:extLst>
          </p:cNvPr>
          <p:cNvSpPr txBox="1"/>
          <p:nvPr/>
        </p:nvSpPr>
        <p:spPr>
          <a:xfrm>
            <a:off x="7572896" y="6329308"/>
            <a:ext cx="4364180" cy="261610"/>
          </a:xfrm>
          <a:prstGeom prst="rect">
            <a:avLst/>
          </a:prstGeom>
          <a:noFill/>
        </p:spPr>
        <p:txBody>
          <a:bodyPr wrap="square">
            <a:spAutoFit/>
          </a:bodyPr>
          <a:lstStyle/>
          <a:p>
            <a:r>
              <a:rPr lang="en-US" altLang="ja-JP" sz="1100" b="1" i="1" dirty="0">
                <a:latin typeface="ＭＳ Ｐゴシック" panose="020B0600070205080204" pitchFamily="50" charset="-128"/>
                <a:ea typeface="ＭＳ Ｐゴシック" panose="020B0600070205080204" pitchFamily="50" charset="-128"/>
              </a:rPr>
              <a:t>Herrington</a:t>
            </a:r>
            <a:r>
              <a:rPr lang="ja-JP" altLang="en-US" sz="1100" b="1" i="1" dirty="0">
                <a:latin typeface="ＭＳ Ｐゴシック" panose="020B0600070205080204" pitchFamily="50" charset="-128"/>
                <a:ea typeface="ＭＳ Ｐゴシック" panose="020B0600070205080204" pitchFamily="50" charset="-128"/>
              </a:rPr>
              <a:t> </a:t>
            </a:r>
            <a:r>
              <a:rPr lang="en-US" altLang="ja-JP" sz="1100" b="1" i="1" dirty="0">
                <a:latin typeface="ＭＳ Ｐゴシック" panose="020B0600070205080204" pitchFamily="50" charset="-128"/>
                <a:ea typeface="ＭＳ Ｐゴシック" panose="020B0600070205080204" pitchFamily="50" charset="-128"/>
              </a:rPr>
              <a:t>WC</a:t>
            </a:r>
            <a:r>
              <a:rPr lang="ja-JP" altLang="en-US" sz="1100" b="1" i="1" dirty="0">
                <a:latin typeface="ＭＳ Ｐゴシック" panose="020B0600070205080204" pitchFamily="50" charset="-128"/>
                <a:ea typeface="ＭＳ Ｐゴシック" panose="020B0600070205080204" pitchFamily="50" charset="-128"/>
              </a:rPr>
              <a:t> </a:t>
            </a:r>
            <a:r>
              <a:rPr lang="en-US" altLang="ja-JP" sz="1100" b="1" i="1" dirty="0">
                <a:latin typeface="ＭＳ Ｐゴシック" panose="020B0600070205080204" pitchFamily="50" charset="-128"/>
                <a:ea typeface="ＭＳ Ｐゴシック" panose="020B0600070205080204" pitchFamily="50" charset="-128"/>
              </a:rPr>
              <a:t>rt</a:t>
            </a:r>
            <a:r>
              <a:rPr lang="ja-JP" altLang="en-US" sz="1100" b="1" i="1" dirty="0">
                <a:latin typeface="ＭＳ Ｐゴシック" panose="020B0600070205080204" pitchFamily="50" charset="-128"/>
                <a:ea typeface="ＭＳ Ｐゴシック" panose="020B0600070205080204" pitchFamily="50" charset="-128"/>
              </a:rPr>
              <a:t> </a:t>
            </a:r>
            <a:r>
              <a:rPr lang="en-US" altLang="ja-JP" sz="1100" b="1" i="1" dirty="0">
                <a:latin typeface="ＭＳ Ｐゴシック" panose="020B0600070205080204" pitchFamily="50" charset="-128"/>
                <a:ea typeface="ＭＳ Ｐゴシック" panose="020B0600070205080204" pitchFamily="50" charset="-128"/>
              </a:rPr>
              <a:t>al.</a:t>
            </a:r>
            <a:r>
              <a:rPr lang="ja-JP" altLang="en-US" sz="1100" b="1" i="1" dirty="0">
                <a:latin typeface="ＭＳ Ｐゴシック" panose="020B0600070205080204" pitchFamily="50" charset="-128"/>
                <a:ea typeface="ＭＳ Ｐゴシック" panose="020B0600070205080204" pitchFamily="50" charset="-128"/>
              </a:rPr>
              <a:t> </a:t>
            </a:r>
            <a:r>
              <a:rPr lang="en-US" altLang="ja-JP" sz="1100" b="1" i="1" dirty="0">
                <a:latin typeface="ＭＳ Ｐゴシック" panose="020B0600070205080204" pitchFamily="50" charset="-128"/>
                <a:ea typeface="ＭＳ Ｐゴシック" panose="020B0600070205080204" pitchFamily="50" charset="-128"/>
              </a:rPr>
              <a:t>N Engl J Med. 2023 Jan 12;388(2):117-127.</a:t>
            </a:r>
            <a:endParaRPr lang="ja-JP" altLang="en-US" sz="1100" b="1" i="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995783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DC0599-967C-5C19-E9F7-78F8F7D964AB}"/>
              </a:ext>
            </a:extLst>
          </p:cNvPr>
          <p:cNvSpPr>
            <a:spLocks noGrp="1"/>
          </p:cNvSpPr>
          <p:nvPr>
            <p:ph type="title"/>
          </p:nvPr>
        </p:nvSpPr>
        <p:spPr>
          <a:xfrm>
            <a:off x="921328" y="751739"/>
            <a:ext cx="10515600" cy="353853"/>
          </a:xfrm>
        </p:spPr>
        <p:txBody>
          <a:bodyPr>
            <a:noAutofit/>
          </a:bodyPr>
          <a:lstStyle/>
          <a:p>
            <a:pPr algn="ctr"/>
            <a:r>
              <a:rPr lang="en-US" altLang="ja-JP" sz="2800" kern="1800" dirty="0">
                <a:solidFill>
                  <a:srgbClr val="212121"/>
                </a:solidFill>
                <a:effectLst/>
                <a:highlight>
                  <a:srgbClr val="FFFFFF"/>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Empagliflozin in Patients with Chronic Kidney Disease</a:t>
            </a:r>
            <a:br>
              <a:rPr lang="en-US" altLang="ja-JP" sz="2800" kern="1800" dirty="0">
                <a:solidFill>
                  <a:srgbClr val="212121"/>
                </a:solidFill>
                <a:effectLst/>
                <a:highlight>
                  <a:srgbClr val="FFFFFF"/>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br>
            <a:r>
              <a:rPr lang="en-US" altLang="ja-JP" sz="2800" kern="1800" dirty="0">
                <a:solidFill>
                  <a:srgbClr val="212121"/>
                </a:solidFill>
                <a:effectLst/>
                <a:highlight>
                  <a:srgbClr val="FFFFFF"/>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a:t>
            </a:r>
            <a:r>
              <a:rPr lang="en-US" altLang="ja-JP" sz="1800" dirty="0">
                <a:effectLst/>
                <a:latin typeface="ＭＳ Ｐゴシック" panose="020B0600070205080204" pitchFamily="50" charset="-128"/>
                <a:cs typeface="Times New Roman" panose="02020603050405020304" pitchFamily="18" charset="0"/>
              </a:rPr>
              <a:t>The EMPA-KIDNEY)</a:t>
            </a:r>
            <a:br>
              <a:rPr lang="ja-JP" altLang="ja-JP" sz="2800" kern="100" dirty="0">
                <a:effectLst/>
                <a:highlight>
                  <a:srgbClr val="FFFFFF"/>
                </a:highlight>
                <a:latin typeface="ＭＳ Ｐゴシック" panose="020B0600070205080204" pitchFamily="50" charset="-128"/>
                <a:ea typeface="ＭＳ Ｐゴシック" panose="020B0600070205080204" pitchFamily="50" charset="-128"/>
                <a:cs typeface="Times New Roman" panose="02020603050405020304" pitchFamily="18" charset="0"/>
              </a:rPr>
            </a:b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0D24DC1E-FA21-2E92-B002-00CF0B39DAE3}"/>
              </a:ext>
            </a:extLst>
          </p:cNvPr>
          <p:cNvSpPr txBox="1"/>
          <p:nvPr/>
        </p:nvSpPr>
        <p:spPr>
          <a:xfrm>
            <a:off x="8296102" y="1396342"/>
            <a:ext cx="3640974" cy="646331"/>
          </a:xfrm>
          <a:prstGeom prst="rect">
            <a:avLst/>
          </a:prstGeom>
          <a:noFill/>
        </p:spPr>
        <p:txBody>
          <a:bodyPr wrap="square">
            <a:spAutoFit/>
          </a:bodyPr>
          <a:lstStyle/>
          <a:p>
            <a:r>
              <a:rPr lang="ja-JP" altLang="ja-JP" dirty="0">
                <a:effectLst/>
                <a:ea typeface="ＭＳ Ｐゴシック" panose="020B0600070205080204" pitchFamily="50" charset="-128"/>
                <a:cs typeface="Times New Roman" panose="02020603050405020304" pitchFamily="18" charset="0"/>
              </a:rPr>
              <a:t>対象は</a:t>
            </a:r>
            <a:r>
              <a:rPr lang="en-US" altLang="ja-JP" dirty="0">
                <a:effectLst/>
                <a:ea typeface="ＭＳ Ｐゴシック" panose="020B0600070205080204" pitchFamily="50" charset="-128"/>
                <a:cs typeface="Times New Roman" panose="02020603050405020304" pitchFamily="18" charset="0"/>
              </a:rPr>
              <a:t>eGFR20</a:t>
            </a:r>
            <a:r>
              <a:rPr lang="ja-JP" altLang="ja-JP" dirty="0">
                <a:effectLst/>
                <a:ea typeface="ＭＳ Ｐゴシック" panose="020B0600070205080204" pitchFamily="50" charset="-128"/>
                <a:cs typeface="Times New Roman" panose="02020603050405020304" pitchFamily="18" charset="0"/>
              </a:rPr>
              <a:t>～</a:t>
            </a:r>
            <a:r>
              <a:rPr lang="en-US" altLang="ja-JP" dirty="0">
                <a:effectLst/>
                <a:ea typeface="ＭＳ Ｐゴシック" panose="020B0600070205080204" pitchFamily="50" charset="-128"/>
                <a:cs typeface="Times New Roman" panose="02020603050405020304" pitchFamily="18" charset="0"/>
              </a:rPr>
              <a:t>45</a:t>
            </a:r>
            <a:r>
              <a:rPr lang="ja-JP" altLang="ja-JP" dirty="0">
                <a:effectLst/>
                <a:ea typeface="ＭＳ Ｐゴシック" panose="020B0600070205080204" pitchFamily="50" charset="-128"/>
                <a:cs typeface="Times New Roman" panose="02020603050405020304" pitchFamily="18" charset="0"/>
              </a:rPr>
              <a:t>、または</a:t>
            </a:r>
            <a:endParaRPr lang="en-US" altLang="ja-JP" dirty="0">
              <a:effectLst/>
              <a:ea typeface="ＭＳ Ｐゴシック" panose="020B0600070205080204" pitchFamily="50" charset="-128"/>
              <a:cs typeface="Times New Roman" panose="02020603050405020304" pitchFamily="18" charset="0"/>
            </a:endParaRPr>
          </a:p>
          <a:p>
            <a:r>
              <a:rPr lang="en-US" altLang="ja-JP" dirty="0">
                <a:effectLst/>
                <a:ea typeface="ＭＳ Ｐゴシック" panose="020B0600070205080204" pitchFamily="50" charset="-128"/>
                <a:cs typeface="Times New Roman" panose="02020603050405020304" pitchFamily="18" charset="0"/>
              </a:rPr>
              <a:t>45</a:t>
            </a:r>
            <a:r>
              <a:rPr lang="ja-JP" altLang="ja-JP" dirty="0">
                <a:effectLst/>
                <a:ea typeface="ＭＳ Ｐゴシック" panose="020B0600070205080204" pitchFamily="50" charset="-128"/>
                <a:cs typeface="Times New Roman" panose="02020603050405020304" pitchFamily="18" charset="0"/>
              </a:rPr>
              <a:t>～</a:t>
            </a:r>
            <a:r>
              <a:rPr lang="en-US" altLang="ja-JP" dirty="0">
                <a:effectLst/>
                <a:ea typeface="ＭＳ Ｐゴシック" panose="020B0600070205080204" pitchFamily="50" charset="-128"/>
                <a:cs typeface="Times New Roman" panose="02020603050405020304" pitchFamily="18" charset="0"/>
              </a:rPr>
              <a:t>90ml</a:t>
            </a:r>
            <a:r>
              <a:rPr lang="ja-JP" altLang="ja-JP" dirty="0">
                <a:effectLst/>
                <a:ea typeface="ＭＳ Ｐゴシック" panose="020B0600070205080204" pitchFamily="50" charset="-128"/>
                <a:cs typeface="Times New Roman" panose="02020603050405020304" pitchFamily="18" charset="0"/>
              </a:rPr>
              <a:t>で尿中</a:t>
            </a:r>
            <a:r>
              <a:rPr lang="en-US" altLang="ja-JP" dirty="0">
                <a:effectLst/>
                <a:ea typeface="ＭＳ Ｐゴシック" panose="020B0600070205080204" pitchFamily="50" charset="-128"/>
                <a:cs typeface="Times New Roman" panose="02020603050405020304" pitchFamily="18" charset="0"/>
              </a:rPr>
              <a:t>ACR</a:t>
            </a:r>
            <a:r>
              <a:rPr lang="ja-JP" altLang="en-US" dirty="0">
                <a:ea typeface="ＭＳ Ｐゴシック" panose="020B0600070205080204" pitchFamily="50" charset="-128"/>
                <a:cs typeface="Times New Roman" panose="02020603050405020304" pitchFamily="18" charset="0"/>
              </a:rPr>
              <a:t>≧</a:t>
            </a:r>
            <a:r>
              <a:rPr lang="en-US" altLang="ja-JP" dirty="0">
                <a:effectLst/>
                <a:ea typeface="ＭＳ Ｐゴシック" panose="020B0600070205080204" pitchFamily="50" charset="-128"/>
                <a:cs typeface="Times New Roman" panose="02020603050405020304" pitchFamily="18" charset="0"/>
              </a:rPr>
              <a:t>200mg/g</a:t>
            </a:r>
            <a:endParaRPr lang="ja-JP" altLang="en-US" dirty="0"/>
          </a:p>
        </p:txBody>
      </p:sp>
      <p:sp>
        <p:nvSpPr>
          <p:cNvPr id="8" name="テキスト ボックス 7">
            <a:extLst>
              <a:ext uri="{FF2B5EF4-FFF2-40B4-BE49-F238E27FC236}">
                <a16:creationId xmlns:a16="http://schemas.microsoft.com/office/drawing/2014/main" id="{8810F904-EE69-6C6C-465A-104DD29DAB47}"/>
              </a:ext>
            </a:extLst>
          </p:cNvPr>
          <p:cNvSpPr txBox="1"/>
          <p:nvPr/>
        </p:nvSpPr>
        <p:spPr>
          <a:xfrm>
            <a:off x="8194272" y="2333423"/>
            <a:ext cx="3742804" cy="1200329"/>
          </a:xfrm>
          <a:prstGeom prst="rect">
            <a:avLst/>
          </a:prstGeom>
          <a:noFill/>
        </p:spPr>
        <p:txBody>
          <a:bodyPr wrap="square">
            <a:spAutoFit/>
          </a:bodyPr>
          <a:lstStyle/>
          <a:p>
            <a:r>
              <a:rPr lang="ja-JP" altLang="ja-JP" sz="1800" dirty="0">
                <a:effectLst/>
                <a:ea typeface="ＭＳ Ｐゴシック" panose="020B0600070205080204" pitchFamily="50" charset="-128"/>
                <a:cs typeface="Times New Roman" panose="02020603050405020304" pitchFamily="18" charset="0"/>
              </a:rPr>
              <a:t>主要</a:t>
            </a:r>
            <a:r>
              <a:rPr lang="ja-JP" altLang="en-US" dirty="0">
                <a:ea typeface="ＭＳ Ｐゴシック" panose="020B0600070205080204" pitchFamily="50" charset="-128"/>
                <a:cs typeface="Times New Roman" panose="02020603050405020304" pitchFamily="18" charset="0"/>
              </a:rPr>
              <a:t>複合</a:t>
            </a:r>
            <a:r>
              <a:rPr lang="ja-JP" altLang="ja-JP" sz="1800" dirty="0">
                <a:effectLst/>
                <a:ea typeface="ＭＳ Ｐゴシック" panose="020B0600070205080204" pitchFamily="50" charset="-128"/>
                <a:cs typeface="Times New Roman" panose="02020603050405020304" pitchFamily="18" charset="0"/>
              </a:rPr>
              <a:t>アウトカムは、腎臓病進行（末期腎臓病、持続的</a:t>
            </a:r>
            <a:r>
              <a:rPr lang="en-US" altLang="ja-JP" sz="1800" dirty="0">
                <a:effectLst/>
                <a:ea typeface="ＭＳ Ｐゴシック" panose="020B0600070205080204" pitchFamily="50" charset="-128"/>
                <a:cs typeface="Times New Roman" panose="02020603050405020304" pitchFamily="18" charset="0"/>
              </a:rPr>
              <a:t>eGFR</a:t>
            </a:r>
            <a:r>
              <a:rPr lang="ja-JP" altLang="ja-JP" sz="1800" dirty="0">
                <a:effectLst/>
                <a:ea typeface="ＭＳ Ｐゴシック" panose="020B0600070205080204" pitchFamily="50" charset="-128"/>
                <a:cs typeface="Times New Roman" panose="02020603050405020304" pitchFamily="18" charset="0"/>
              </a:rPr>
              <a:t>＜</a:t>
            </a:r>
            <a:r>
              <a:rPr lang="en-US" altLang="ja-JP" sz="1800" dirty="0">
                <a:effectLst/>
                <a:ea typeface="ＭＳ Ｐゴシック" panose="020B0600070205080204" pitchFamily="50" charset="-128"/>
                <a:cs typeface="Times New Roman" panose="02020603050405020304" pitchFamily="18" charset="0"/>
              </a:rPr>
              <a:t>10ml</a:t>
            </a:r>
            <a:r>
              <a:rPr lang="ja-JP" altLang="ja-JP" sz="1800" dirty="0">
                <a:effectLst/>
                <a:ea typeface="ＭＳ Ｐゴシック" panose="020B0600070205080204" pitchFamily="50" charset="-128"/>
                <a:cs typeface="Times New Roman" panose="02020603050405020304" pitchFamily="18" charset="0"/>
              </a:rPr>
              <a:t>、持続的</a:t>
            </a:r>
            <a:r>
              <a:rPr lang="en-US" altLang="ja-JP" sz="1800" dirty="0">
                <a:effectLst/>
                <a:ea typeface="ＭＳ Ｐゴシック" panose="020B0600070205080204" pitchFamily="50" charset="-128"/>
                <a:cs typeface="Times New Roman" panose="02020603050405020304" pitchFamily="18" charset="0"/>
              </a:rPr>
              <a:t>eGFR</a:t>
            </a:r>
            <a:r>
              <a:rPr lang="ja-JP" altLang="ja-JP" sz="1800" dirty="0">
                <a:effectLst/>
                <a:ea typeface="ＭＳ Ｐゴシック" panose="020B0600070205080204" pitchFamily="50" charset="-128"/>
                <a:cs typeface="Times New Roman" panose="02020603050405020304" pitchFamily="18" charset="0"/>
              </a:rPr>
              <a:t>低下</a:t>
            </a:r>
            <a:r>
              <a:rPr lang="ja-JP" altLang="en-US" sz="1800" dirty="0">
                <a:effectLst/>
                <a:ea typeface="ＭＳ Ｐゴシック" panose="020B0600070205080204" pitchFamily="50" charset="-128"/>
                <a:cs typeface="Times New Roman" panose="02020603050405020304" pitchFamily="18" charset="0"/>
              </a:rPr>
              <a:t>≧</a:t>
            </a:r>
            <a:r>
              <a:rPr lang="en-US" altLang="ja-JP" sz="1800" dirty="0">
                <a:effectLst/>
                <a:ea typeface="ＭＳ Ｐゴシック" panose="020B0600070205080204" pitchFamily="50" charset="-128"/>
                <a:cs typeface="Times New Roman" panose="02020603050405020304" pitchFamily="18" charset="0"/>
              </a:rPr>
              <a:t>40</a:t>
            </a:r>
            <a:r>
              <a:rPr lang="ja-JP" altLang="ja-JP" sz="1800" dirty="0">
                <a:effectLst/>
                <a:ea typeface="ＭＳ Ｐゴシック" panose="020B0600070205080204" pitchFamily="50" charset="-128"/>
                <a:cs typeface="Times New Roman" panose="02020603050405020304" pitchFamily="18" charset="0"/>
              </a:rPr>
              <a:t>％</a:t>
            </a:r>
            <a:r>
              <a:rPr lang="en-US" altLang="ja-JP" sz="1800" dirty="0">
                <a:effectLst/>
                <a:ea typeface="ＭＳ Ｐゴシック" panose="020B0600070205080204" pitchFamily="50" charset="-128"/>
                <a:cs typeface="Times New Roman" panose="02020603050405020304" pitchFamily="18" charset="0"/>
              </a:rPr>
              <a:t>),</a:t>
            </a:r>
          </a:p>
          <a:p>
            <a:r>
              <a:rPr lang="ja-JP" altLang="ja-JP" sz="1800" dirty="0">
                <a:effectLst/>
                <a:ea typeface="ＭＳ Ｐゴシック" panose="020B0600070205080204" pitchFamily="50" charset="-128"/>
                <a:cs typeface="Times New Roman" panose="02020603050405020304" pitchFamily="18" charset="0"/>
              </a:rPr>
              <a:t>腎心血管死</a:t>
            </a:r>
            <a:endParaRPr lang="ja-JP" altLang="en-US" dirty="0"/>
          </a:p>
        </p:txBody>
      </p:sp>
      <p:sp>
        <p:nvSpPr>
          <p:cNvPr id="10" name="テキスト ボックス 9">
            <a:extLst>
              <a:ext uri="{FF2B5EF4-FFF2-40B4-BE49-F238E27FC236}">
                <a16:creationId xmlns:a16="http://schemas.microsoft.com/office/drawing/2014/main" id="{3F36B012-E8F5-2771-557A-40970567231B}"/>
              </a:ext>
            </a:extLst>
          </p:cNvPr>
          <p:cNvSpPr txBox="1"/>
          <p:nvPr/>
        </p:nvSpPr>
        <p:spPr>
          <a:xfrm>
            <a:off x="7572896" y="6329308"/>
            <a:ext cx="4364180" cy="261610"/>
          </a:xfrm>
          <a:prstGeom prst="rect">
            <a:avLst/>
          </a:prstGeom>
          <a:noFill/>
        </p:spPr>
        <p:txBody>
          <a:bodyPr wrap="square">
            <a:spAutoFit/>
          </a:bodyPr>
          <a:lstStyle/>
          <a:p>
            <a:r>
              <a:rPr lang="en-US" altLang="ja-JP" sz="1100" b="1" i="1" dirty="0">
                <a:latin typeface="ＭＳ Ｐゴシック" panose="020B0600070205080204" pitchFamily="50" charset="-128"/>
                <a:ea typeface="ＭＳ Ｐゴシック" panose="020B0600070205080204" pitchFamily="50" charset="-128"/>
              </a:rPr>
              <a:t>Herrington</a:t>
            </a:r>
            <a:r>
              <a:rPr lang="ja-JP" altLang="en-US" sz="1100" b="1" i="1" dirty="0">
                <a:latin typeface="ＭＳ Ｐゴシック" panose="020B0600070205080204" pitchFamily="50" charset="-128"/>
                <a:ea typeface="ＭＳ Ｐゴシック" panose="020B0600070205080204" pitchFamily="50" charset="-128"/>
              </a:rPr>
              <a:t> </a:t>
            </a:r>
            <a:r>
              <a:rPr lang="en-US" altLang="ja-JP" sz="1100" b="1" i="1" dirty="0">
                <a:latin typeface="ＭＳ Ｐゴシック" panose="020B0600070205080204" pitchFamily="50" charset="-128"/>
                <a:ea typeface="ＭＳ Ｐゴシック" panose="020B0600070205080204" pitchFamily="50" charset="-128"/>
              </a:rPr>
              <a:t>WC</a:t>
            </a:r>
            <a:r>
              <a:rPr lang="ja-JP" altLang="en-US" sz="1100" b="1" i="1" dirty="0">
                <a:latin typeface="ＭＳ Ｐゴシック" panose="020B0600070205080204" pitchFamily="50" charset="-128"/>
                <a:ea typeface="ＭＳ Ｐゴシック" panose="020B0600070205080204" pitchFamily="50" charset="-128"/>
              </a:rPr>
              <a:t> </a:t>
            </a:r>
            <a:r>
              <a:rPr lang="en-US" altLang="ja-JP" sz="1100" b="1" i="1" dirty="0">
                <a:latin typeface="ＭＳ Ｐゴシック" panose="020B0600070205080204" pitchFamily="50" charset="-128"/>
                <a:ea typeface="ＭＳ Ｐゴシック" panose="020B0600070205080204" pitchFamily="50" charset="-128"/>
              </a:rPr>
              <a:t>rt</a:t>
            </a:r>
            <a:r>
              <a:rPr lang="ja-JP" altLang="en-US" sz="1100" b="1" i="1" dirty="0">
                <a:latin typeface="ＭＳ Ｐゴシック" panose="020B0600070205080204" pitchFamily="50" charset="-128"/>
                <a:ea typeface="ＭＳ Ｐゴシック" panose="020B0600070205080204" pitchFamily="50" charset="-128"/>
              </a:rPr>
              <a:t> </a:t>
            </a:r>
            <a:r>
              <a:rPr lang="en-US" altLang="ja-JP" sz="1100" b="1" i="1" dirty="0">
                <a:latin typeface="ＭＳ Ｐゴシック" panose="020B0600070205080204" pitchFamily="50" charset="-128"/>
                <a:ea typeface="ＭＳ Ｐゴシック" panose="020B0600070205080204" pitchFamily="50" charset="-128"/>
              </a:rPr>
              <a:t>al.</a:t>
            </a:r>
            <a:r>
              <a:rPr lang="ja-JP" altLang="en-US" sz="1100" b="1" i="1" dirty="0">
                <a:latin typeface="ＭＳ Ｐゴシック" panose="020B0600070205080204" pitchFamily="50" charset="-128"/>
                <a:ea typeface="ＭＳ Ｐゴシック" panose="020B0600070205080204" pitchFamily="50" charset="-128"/>
              </a:rPr>
              <a:t> </a:t>
            </a:r>
            <a:r>
              <a:rPr lang="en-US" altLang="ja-JP" sz="1100" b="1" i="1" dirty="0">
                <a:latin typeface="ＭＳ Ｐゴシック" panose="020B0600070205080204" pitchFamily="50" charset="-128"/>
                <a:ea typeface="ＭＳ Ｐゴシック" panose="020B0600070205080204" pitchFamily="50" charset="-128"/>
              </a:rPr>
              <a:t>N Engl J Med. 2023 Jan 12;388(2):117-127.</a:t>
            </a:r>
            <a:endParaRPr lang="ja-JP" altLang="en-US" sz="1100" b="1" i="1" dirty="0">
              <a:latin typeface="ＭＳ Ｐゴシック" panose="020B0600070205080204" pitchFamily="50" charset="-128"/>
              <a:ea typeface="ＭＳ Ｐゴシック" panose="020B0600070205080204" pitchFamily="50" charset="-128"/>
            </a:endParaRPr>
          </a:p>
        </p:txBody>
      </p:sp>
      <p:pic>
        <p:nvPicPr>
          <p:cNvPr id="7" name="コンテンツ プレースホルダー 6" descr="グラフ, 散布図">
            <a:extLst>
              <a:ext uri="{FF2B5EF4-FFF2-40B4-BE49-F238E27FC236}">
                <a16:creationId xmlns:a16="http://schemas.microsoft.com/office/drawing/2014/main" id="{459BC564-65C5-697F-7615-32DF2E2C14E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9262" y="1396342"/>
            <a:ext cx="6349065" cy="4997651"/>
          </a:xfrm>
          <a:prstGeom prst="rect">
            <a:avLst/>
          </a:prstGeom>
          <a:noFill/>
          <a:ln>
            <a:noFill/>
          </a:ln>
        </p:spPr>
      </p:pic>
    </p:spTree>
    <p:extLst>
      <p:ext uri="{BB962C8B-B14F-4D97-AF65-F5344CB8AC3E}">
        <p14:creationId xmlns:p14="http://schemas.microsoft.com/office/powerpoint/2010/main" val="1081880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A40464-DC77-EAA8-33D0-862CFB5C1E3D}"/>
              </a:ext>
            </a:extLst>
          </p:cNvPr>
          <p:cNvSpPr>
            <a:spLocks noGrp="1"/>
          </p:cNvSpPr>
          <p:nvPr>
            <p:ph type="title"/>
          </p:nvPr>
        </p:nvSpPr>
        <p:spPr>
          <a:xfrm>
            <a:off x="838200" y="365126"/>
            <a:ext cx="10515600" cy="760942"/>
          </a:xfrm>
        </p:spPr>
        <p:txBody>
          <a:bodyPr>
            <a:normAutofit/>
          </a:bodyPr>
          <a:lstStyle/>
          <a:p>
            <a:pPr algn="ctr"/>
            <a:r>
              <a:rPr kumimoji="1" lang="ja-JP" altLang="en-US" sz="2800" dirty="0"/>
              <a:t>ダパグリフロジン投与</a:t>
            </a:r>
            <a:r>
              <a:rPr kumimoji="1" lang="en-US" altLang="ja-JP" sz="2800" dirty="0"/>
              <a:t>14</a:t>
            </a:r>
            <a:r>
              <a:rPr kumimoji="1" lang="ja-JP" altLang="en-US" sz="2800" dirty="0"/>
              <a:t>日後と</a:t>
            </a:r>
            <a:r>
              <a:rPr kumimoji="1" lang="en-US" altLang="ja-JP" sz="2800" dirty="0"/>
              <a:t>1</a:t>
            </a:r>
            <a:r>
              <a:rPr kumimoji="1" lang="ja-JP" altLang="en-US" sz="2800" dirty="0"/>
              <a:t>年後の</a:t>
            </a:r>
            <a:r>
              <a:rPr kumimoji="1" lang="en-US" altLang="ja-JP" sz="2800" dirty="0"/>
              <a:t>GFR</a:t>
            </a:r>
            <a:r>
              <a:rPr kumimoji="1" lang="ja-JP" altLang="en-US" sz="2800" dirty="0"/>
              <a:t>低下率</a:t>
            </a:r>
          </a:p>
        </p:txBody>
      </p:sp>
      <p:graphicFrame>
        <p:nvGraphicFramePr>
          <p:cNvPr id="9" name="コンテンツ プレースホルダー 8">
            <a:extLst>
              <a:ext uri="{FF2B5EF4-FFF2-40B4-BE49-F238E27FC236}">
                <a16:creationId xmlns:a16="http://schemas.microsoft.com/office/drawing/2014/main" id="{E5F2FD41-99EF-7842-7652-686CF24E732D}"/>
              </a:ext>
            </a:extLst>
          </p:cNvPr>
          <p:cNvGraphicFramePr>
            <a:graphicFrameLocks noGrp="1"/>
          </p:cNvGraphicFramePr>
          <p:nvPr>
            <p:ph sz="half" idx="1"/>
          </p:nvPr>
        </p:nvGraphicFramePr>
        <p:xfrm>
          <a:off x="983679" y="2010833"/>
          <a:ext cx="4937125" cy="40317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コンテンツ プレースホルダー 12">
            <a:extLst>
              <a:ext uri="{FF2B5EF4-FFF2-40B4-BE49-F238E27FC236}">
                <a16:creationId xmlns:a16="http://schemas.microsoft.com/office/drawing/2014/main" id="{A4B21202-5FA7-236E-4ECD-0E37799E24CC}"/>
              </a:ext>
            </a:extLst>
          </p:cNvPr>
          <p:cNvGraphicFramePr>
            <a:graphicFrameLocks noGrp="1"/>
          </p:cNvGraphicFramePr>
          <p:nvPr>
            <p:ph sz="half" idx="2"/>
          </p:nvPr>
        </p:nvGraphicFramePr>
        <p:xfrm>
          <a:off x="6419850" y="2197100"/>
          <a:ext cx="4937125" cy="3975100"/>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a:extLst>
              <a:ext uri="{FF2B5EF4-FFF2-40B4-BE49-F238E27FC236}">
                <a16:creationId xmlns:a16="http://schemas.microsoft.com/office/drawing/2014/main" id="{E0846EF8-9A13-71E4-0CD4-14D3226A0C10}"/>
              </a:ext>
            </a:extLst>
          </p:cNvPr>
          <p:cNvSpPr txBox="1"/>
          <p:nvPr/>
        </p:nvSpPr>
        <p:spPr>
          <a:xfrm>
            <a:off x="1799166" y="1823618"/>
            <a:ext cx="3848099" cy="369332"/>
          </a:xfrm>
          <a:prstGeom prst="rect">
            <a:avLst/>
          </a:prstGeom>
          <a:noFill/>
        </p:spPr>
        <p:txBody>
          <a:bodyPr wrap="square" rtlCol="0">
            <a:spAutoFit/>
          </a:bodyPr>
          <a:lstStyle/>
          <a:p>
            <a:r>
              <a:rPr kumimoji="1" lang="en-US" altLang="ja-JP" dirty="0"/>
              <a:t>14</a:t>
            </a:r>
            <a:r>
              <a:rPr lang="ja-JP" altLang="en-US" dirty="0"/>
              <a:t>日後の</a:t>
            </a:r>
            <a:r>
              <a:rPr kumimoji="1" lang="ja-JP" altLang="en-US" dirty="0"/>
              <a:t>アルブミン尿減少</a:t>
            </a:r>
            <a:r>
              <a:rPr lang="ja-JP" altLang="en-US" dirty="0"/>
              <a:t>率</a:t>
            </a:r>
            <a:r>
              <a:rPr lang="en-US" altLang="ja-JP" dirty="0"/>
              <a:t>(%)</a:t>
            </a:r>
            <a:endParaRPr kumimoji="1" lang="ja-JP" altLang="en-US" dirty="0"/>
          </a:p>
        </p:txBody>
      </p:sp>
      <p:sp>
        <p:nvSpPr>
          <p:cNvPr id="16" name="テキスト ボックス 15">
            <a:extLst>
              <a:ext uri="{FF2B5EF4-FFF2-40B4-BE49-F238E27FC236}">
                <a16:creationId xmlns:a16="http://schemas.microsoft.com/office/drawing/2014/main" id="{D7ADD67B-0960-0DE7-80E6-AF3D4B811B46}"/>
              </a:ext>
            </a:extLst>
          </p:cNvPr>
          <p:cNvSpPr txBox="1"/>
          <p:nvPr/>
        </p:nvSpPr>
        <p:spPr>
          <a:xfrm>
            <a:off x="7083455" y="6088202"/>
            <a:ext cx="6096698" cy="369332"/>
          </a:xfrm>
          <a:prstGeom prst="rect">
            <a:avLst/>
          </a:prstGeom>
          <a:noFill/>
        </p:spPr>
        <p:txBody>
          <a:bodyPr wrap="square">
            <a:spAutoFit/>
          </a:bodyPr>
          <a:lstStyle/>
          <a:p>
            <a:r>
              <a:rPr kumimoji="1" lang="en-US" altLang="ja-JP" sz="1800" dirty="0"/>
              <a:t>14</a:t>
            </a:r>
            <a:r>
              <a:rPr lang="ja-JP" altLang="en-US" sz="1800" dirty="0"/>
              <a:t>日後の</a:t>
            </a:r>
            <a:r>
              <a:rPr kumimoji="1" lang="ja-JP" altLang="en-US" sz="1800" dirty="0"/>
              <a:t>アルブミン尿</a:t>
            </a:r>
            <a:r>
              <a:rPr lang="ja-JP" altLang="en-US" sz="1800" dirty="0"/>
              <a:t>変化率</a:t>
            </a:r>
            <a:r>
              <a:rPr lang="en-US" altLang="ja-JP" sz="1800" dirty="0"/>
              <a:t>(%)</a:t>
            </a:r>
            <a:endParaRPr kumimoji="1" lang="ja-JP" altLang="en-US" sz="1800" dirty="0"/>
          </a:p>
        </p:txBody>
      </p:sp>
      <p:sp>
        <p:nvSpPr>
          <p:cNvPr id="17" name="テキスト ボックス 16">
            <a:extLst>
              <a:ext uri="{FF2B5EF4-FFF2-40B4-BE49-F238E27FC236}">
                <a16:creationId xmlns:a16="http://schemas.microsoft.com/office/drawing/2014/main" id="{D9DF02B5-98E5-4488-6F52-941786F87C16}"/>
              </a:ext>
            </a:extLst>
          </p:cNvPr>
          <p:cNvSpPr txBox="1"/>
          <p:nvPr/>
        </p:nvSpPr>
        <p:spPr>
          <a:xfrm>
            <a:off x="2232055" y="6178047"/>
            <a:ext cx="3168537" cy="369332"/>
          </a:xfrm>
          <a:prstGeom prst="rect">
            <a:avLst/>
          </a:prstGeom>
          <a:noFill/>
        </p:spPr>
        <p:txBody>
          <a:bodyPr wrap="square">
            <a:spAutoFit/>
          </a:bodyPr>
          <a:lstStyle/>
          <a:p>
            <a:r>
              <a:rPr kumimoji="1" lang="en-US" altLang="ja-JP" sz="1800" dirty="0"/>
              <a:t>14</a:t>
            </a:r>
            <a:r>
              <a:rPr lang="ja-JP" altLang="en-US" sz="1800" dirty="0"/>
              <a:t>日後の</a:t>
            </a:r>
            <a:r>
              <a:rPr lang="en-US" altLang="ja-JP" dirty="0"/>
              <a:t>GFR</a:t>
            </a:r>
            <a:r>
              <a:rPr lang="ja-JP" altLang="en-US" sz="1800" dirty="0"/>
              <a:t>変化率</a:t>
            </a:r>
            <a:r>
              <a:rPr lang="en-US" altLang="ja-JP" sz="1800" dirty="0"/>
              <a:t>(%)</a:t>
            </a:r>
            <a:endParaRPr kumimoji="1" lang="ja-JP" altLang="en-US" sz="1800" dirty="0"/>
          </a:p>
        </p:txBody>
      </p:sp>
      <p:sp>
        <p:nvSpPr>
          <p:cNvPr id="18" name="テキスト ボックス 17">
            <a:extLst>
              <a:ext uri="{FF2B5EF4-FFF2-40B4-BE49-F238E27FC236}">
                <a16:creationId xmlns:a16="http://schemas.microsoft.com/office/drawing/2014/main" id="{1D7612A8-B1D1-795B-79B9-88EDF44D72F8}"/>
              </a:ext>
            </a:extLst>
          </p:cNvPr>
          <p:cNvSpPr txBox="1"/>
          <p:nvPr/>
        </p:nvSpPr>
        <p:spPr>
          <a:xfrm>
            <a:off x="7527955" y="1823618"/>
            <a:ext cx="3282324" cy="369332"/>
          </a:xfrm>
          <a:prstGeom prst="rect">
            <a:avLst/>
          </a:prstGeom>
          <a:noFill/>
        </p:spPr>
        <p:txBody>
          <a:bodyPr wrap="square">
            <a:spAutoFit/>
          </a:bodyPr>
          <a:lstStyle/>
          <a:p>
            <a:r>
              <a:rPr lang="en-US" altLang="ja-JP" sz="1800" dirty="0"/>
              <a:t>1</a:t>
            </a:r>
            <a:r>
              <a:rPr lang="ja-JP" altLang="en-US" sz="1800" dirty="0"/>
              <a:t>年毎の</a:t>
            </a:r>
            <a:r>
              <a:rPr lang="en-US" altLang="ja-JP" dirty="0"/>
              <a:t>GFR</a:t>
            </a:r>
            <a:r>
              <a:rPr lang="ja-JP" altLang="en-US" dirty="0"/>
              <a:t>低下率</a:t>
            </a:r>
            <a:r>
              <a:rPr lang="en-US" altLang="ja-JP" sz="1800" dirty="0"/>
              <a:t>(%)</a:t>
            </a:r>
            <a:r>
              <a:rPr lang="ja-JP" altLang="en-US" sz="1800" dirty="0"/>
              <a:t>の傾き</a:t>
            </a:r>
            <a:endParaRPr kumimoji="1" lang="ja-JP" altLang="en-US" sz="1800" dirty="0"/>
          </a:p>
        </p:txBody>
      </p:sp>
      <p:sp>
        <p:nvSpPr>
          <p:cNvPr id="20" name="テキスト ボックス 19">
            <a:extLst>
              <a:ext uri="{FF2B5EF4-FFF2-40B4-BE49-F238E27FC236}">
                <a16:creationId xmlns:a16="http://schemas.microsoft.com/office/drawing/2014/main" id="{DFD5BBF2-714B-EB4B-8558-FEA69B76E292}"/>
              </a:ext>
            </a:extLst>
          </p:cNvPr>
          <p:cNvSpPr txBox="1"/>
          <p:nvPr/>
        </p:nvSpPr>
        <p:spPr>
          <a:xfrm>
            <a:off x="6258454" y="6581001"/>
            <a:ext cx="5404379" cy="276999"/>
          </a:xfrm>
          <a:prstGeom prst="rect">
            <a:avLst/>
          </a:prstGeom>
          <a:noFill/>
        </p:spPr>
        <p:txBody>
          <a:bodyPr wrap="square">
            <a:spAutoFit/>
          </a:bodyPr>
          <a:lstStyle/>
          <a:p>
            <a:pPr algn="l"/>
            <a:r>
              <a:rPr lang="en-US" altLang="ja-JP" sz="1200" b="1" i="1" kern="0" dirty="0">
                <a:solidFill>
                  <a:srgbClr val="5B616B"/>
                </a:solidFill>
                <a:effectLst/>
                <a:latin typeface="Segoe UI" panose="020B0502040204020203" pitchFamily="34" charset="0"/>
                <a:ea typeface="ＭＳ Ｐゴシック" panose="020B0600070205080204" pitchFamily="50" charset="-128"/>
                <a:cs typeface="Times New Roman" panose="02020603050405020304" pitchFamily="18" charset="0"/>
              </a:rPr>
              <a:t>Wheeler et al. Lancet Diabetes Endocrinol</a:t>
            </a:r>
            <a:r>
              <a:rPr lang="en-US" altLang="ja-JP" sz="1200" b="1" i="1" kern="0" dirty="0">
                <a:solidFill>
                  <a:srgbClr val="0071BC"/>
                </a:solidFill>
                <a:effectLst/>
                <a:latin typeface="Segoe UI" panose="020B0502040204020203" pitchFamily="34" charset="0"/>
                <a:ea typeface="ＭＳ Ｐゴシック" panose="020B0600070205080204" pitchFamily="50" charset="-128"/>
                <a:cs typeface="Times New Roman" panose="02020603050405020304" pitchFamily="18" charset="0"/>
              </a:rPr>
              <a:t>. </a:t>
            </a:r>
            <a:r>
              <a:rPr lang="en-US" altLang="ja-JP" sz="1200" b="1" i="1" kern="0" dirty="0">
                <a:solidFill>
                  <a:srgbClr val="5B616B"/>
                </a:solidFill>
                <a:effectLst/>
                <a:latin typeface="Segoe UI" panose="020B0502040204020203" pitchFamily="34" charset="0"/>
                <a:ea typeface="ＭＳ Ｐゴシック" panose="020B0600070205080204" pitchFamily="50" charset="-128"/>
                <a:cs typeface="Times New Roman" panose="02020603050405020304" pitchFamily="18" charset="0"/>
              </a:rPr>
              <a:t>2021 Jan;9(1):22-31.</a:t>
            </a:r>
            <a:r>
              <a:rPr lang="ja-JP" altLang="en-US" sz="1200" b="1" i="1" kern="0" dirty="0">
                <a:solidFill>
                  <a:srgbClr val="5B616B"/>
                </a:solidFill>
                <a:effectLst/>
                <a:latin typeface="Segoe UI" panose="020B0502040204020203" pitchFamily="34" charset="0"/>
                <a:ea typeface="ＭＳ Ｐゴシック" panose="020B0600070205080204" pitchFamily="50" charset="-128"/>
                <a:cs typeface="Times New Roman" panose="02020603050405020304" pitchFamily="18" charset="0"/>
              </a:rPr>
              <a:t>より改変</a:t>
            </a:r>
            <a:endParaRPr lang="ja-JP" altLang="ja-JP" sz="1200" b="1" i="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282642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2">
            <a:extLst>
              <a:ext uri="{FF2B5EF4-FFF2-40B4-BE49-F238E27FC236}">
                <a16:creationId xmlns:a16="http://schemas.microsoft.com/office/drawing/2014/main" id="{D7A07871-A6C5-BBD0-FCDA-ACA3A64503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912"/>
          <a:stretch/>
        </p:blipFill>
        <p:spPr bwMode="auto">
          <a:xfrm>
            <a:off x="6747164" y="327569"/>
            <a:ext cx="4731327" cy="610094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65077288-8FE1-8163-23B5-CC31D917B414}"/>
              </a:ext>
            </a:extLst>
          </p:cNvPr>
          <p:cNvSpPr>
            <a:spLocks noGrp="1"/>
          </p:cNvSpPr>
          <p:nvPr>
            <p:ph type="title"/>
          </p:nvPr>
        </p:nvSpPr>
        <p:spPr>
          <a:xfrm>
            <a:off x="381000" y="929127"/>
            <a:ext cx="6920346" cy="395204"/>
          </a:xfrm>
        </p:spPr>
        <p:txBody>
          <a:bodyPr>
            <a:normAutofit fontScale="90000"/>
          </a:bodyPr>
          <a:lstStyle/>
          <a:p>
            <a:r>
              <a:rPr lang="ja-JP" altLang="en-US" dirty="0"/>
              <a:t>尿細管糸球体フィードバック</a:t>
            </a:r>
            <a:br>
              <a:rPr lang="en-US" altLang="ja-JP" dirty="0"/>
            </a:br>
            <a:r>
              <a:rPr kumimoji="1" lang="en-US" altLang="ja-JP" sz="3600" b="1" dirty="0">
                <a:latin typeface="ＭＳ Ｐゴシック" panose="020B0600070205080204" pitchFamily="50" charset="-128"/>
                <a:ea typeface="ＭＳ Ｐゴシック" panose="020B0600070205080204" pitchFamily="50" charset="-128"/>
              </a:rPr>
              <a:t>Tubuloglomerular feedback</a:t>
            </a:r>
            <a:r>
              <a:rPr kumimoji="1" lang="en-US" altLang="ja-JP" sz="3600" dirty="0">
                <a:latin typeface="ＭＳ Ｐゴシック" panose="020B0600070205080204" pitchFamily="50" charset="-128"/>
                <a:ea typeface="ＭＳ Ｐゴシック" panose="020B0600070205080204" pitchFamily="50" charset="-128"/>
              </a:rPr>
              <a:t>(TGF)</a:t>
            </a:r>
            <a:br>
              <a:rPr kumimoji="1" lang="ja-JP" altLang="en-US" sz="2000" dirty="0"/>
            </a:br>
            <a:endParaRPr kumimoji="1" lang="ja-JP" altLang="en-US" dirty="0"/>
          </a:p>
        </p:txBody>
      </p:sp>
      <p:sp>
        <p:nvSpPr>
          <p:cNvPr id="4" name="テキスト ボックス 3">
            <a:extLst>
              <a:ext uri="{FF2B5EF4-FFF2-40B4-BE49-F238E27FC236}">
                <a16:creationId xmlns:a16="http://schemas.microsoft.com/office/drawing/2014/main" id="{55F6965D-9559-8507-B9E8-64966FCAE937}"/>
              </a:ext>
            </a:extLst>
          </p:cNvPr>
          <p:cNvSpPr txBox="1"/>
          <p:nvPr/>
        </p:nvSpPr>
        <p:spPr>
          <a:xfrm>
            <a:off x="6023993" y="6561530"/>
            <a:ext cx="4470375" cy="276999"/>
          </a:xfrm>
          <a:prstGeom prst="rect">
            <a:avLst/>
          </a:prstGeom>
          <a:noFill/>
        </p:spPr>
        <p:txBody>
          <a:bodyPr wrap="square">
            <a:spAutoFit/>
          </a:bodyPr>
          <a:lstStyle/>
          <a:p>
            <a:pPr algn="l"/>
            <a:r>
              <a:rPr lang="en-US" altLang="ja-JP" sz="1200" i="1" dirty="0">
                <a:solidFill>
                  <a:srgbClr val="333333"/>
                </a:solidFill>
                <a:latin typeface="-apple-system"/>
              </a:rPr>
              <a:t>Thomas MC et ai. </a:t>
            </a:r>
            <a:r>
              <a:rPr lang="en-US" altLang="ja-JP" sz="1200" i="1" dirty="0" err="1">
                <a:solidFill>
                  <a:srgbClr val="333333"/>
                </a:solidFill>
                <a:latin typeface="-apple-system"/>
              </a:rPr>
              <a:t>Diabetologia</a:t>
            </a:r>
            <a:r>
              <a:rPr lang="en-US" altLang="ja-JP" sz="1200" i="1" dirty="0">
                <a:solidFill>
                  <a:srgbClr val="333333"/>
                </a:solidFill>
                <a:latin typeface="-apple-system"/>
              </a:rPr>
              <a:t> volume 61, pages2098–2107 (2018)</a:t>
            </a:r>
          </a:p>
        </p:txBody>
      </p:sp>
      <p:sp>
        <p:nvSpPr>
          <p:cNvPr id="5" name="テキスト ボックス 4">
            <a:extLst>
              <a:ext uri="{FF2B5EF4-FFF2-40B4-BE49-F238E27FC236}">
                <a16:creationId xmlns:a16="http://schemas.microsoft.com/office/drawing/2014/main" id="{B06BDDD5-76FC-649A-E885-533F8B863CBB}"/>
              </a:ext>
            </a:extLst>
          </p:cNvPr>
          <p:cNvSpPr txBox="1"/>
          <p:nvPr/>
        </p:nvSpPr>
        <p:spPr>
          <a:xfrm>
            <a:off x="123498" y="2196844"/>
            <a:ext cx="6429701" cy="3631763"/>
          </a:xfrm>
          <a:prstGeom prst="rect">
            <a:avLst/>
          </a:prstGeom>
          <a:noFill/>
        </p:spPr>
        <p:txBody>
          <a:bodyPr wrap="square">
            <a:spAutoFit/>
          </a:bodyPr>
          <a:lstStyle/>
          <a:p>
            <a:r>
              <a:rPr lang="ja-JP" altLang="en-US" sz="2300" dirty="0"/>
              <a:t>近位尿細管に流入した糖は</a:t>
            </a:r>
            <a:r>
              <a:rPr lang="en-US" altLang="ja-JP" sz="2300" dirty="0"/>
              <a:t>Na</a:t>
            </a:r>
            <a:r>
              <a:rPr lang="en-US" altLang="ja-JP" sz="2300" baseline="30000" dirty="0"/>
              <a:t>+</a:t>
            </a:r>
            <a:r>
              <a:rPr lang="ja-JP" altLang="en-US" sz="2300" dirty="0"/>
              <a:t>とともに </a:t>
            </a:r>
            <a:r>
              <a:rPr lang="en-US" altLang="ja-JP" sz="2300" dirty="0"/>
              <a:t>SGLT2 </a:t>
            </a:r>
            <a:r>
              <a:rPr lang="ja-JP" altLang="en-US" sz="2300" dirty="0"/>
              <a:t>を介して再吸収。</a:t>
            </a:r>
            <a:endParaRPr lang="en-US" altLang="ja-JP" sz="2300" dirty="0"/>
          </a:p>
          <a:p>
            <a:r>
              <a:rPr lang="ja-JP" altLang="en-US" sz="2300" dirty="0"/>
              <a:t>糖と</a:t>
            </a:r>
            <a:r>
              <a:rPr lang="en-US" altLang="ja-JP" sz="2300" dirty="0"/>
              <a:t>Na</a:t>
            </a:r>
            <a:r>
              <a:rPr lang="en-US" altLang="ja-JP" sz="2300" baseline="30000" dirty="0"/>
              <a:t>+</a:t>
            </a:r>
            <a:r>
              <a:rPr lang="ja-JP" altLang="en-US" sz="2300" dirty="0"/>
              <a:t>の過剰な再吸収によりマクラデンサは到達した </a:t>
            </a:r>
            <a:r>
              <a:rPr lang="en-US" altLang="ja-JP" sz="2300" dirty="0"/>
              <a:t>NaCl </a:t>
            </a:r>
            <a:r>
              <a:rPr lang="ja-JP" altLang="en-US" sz="2300" dirty="0"/>
              <a:t>量低下を感知し輸入細動脈に対して血管収縮作用を有するアデノシンの放出を抑制。</a:t>
            </a:r>
            <a:endParaRPr lang="en-US" altLang="ja-JP" sz="2300" dirty="0"/>
          </a:p>
          <a:p>
            <a:r>
              <a:rPr lang="ja-JP" altLang="en-US" sz="2300" dirty="0"/>
              <a:t>輸入細動脈拡張は糸球体濾過圧を上昇さ せるため</a:t>
            </a:r>
            <a:r>
              <a:rPr lang="en-US" altLang="ja-JP" sz="2300" dirty="0"/>
              <a:t>GFR</a:t>
            </a:r>
            <a:r>
              <a:rPr lang="ja-JP" altLang="en-US" sz="2300" dirty="0"/>
              <a:t>が増大（糖尿病による過剰濾過）。</a:t>
            </a:r>
            <a:endParaRPr lang="en-US" altLang="ja-JP" sz="2300" dirty="0"/>
          </a:p>
          <a:p>
            <a:r>
              <a:rPr lang="en-US" altLang="ja-JP" sz="2300" dirty="0"/>
              <a:t>SGLT2</a:t>
            </a:r>
            <a:r>
              <a:rPr lang="ja-JP" altLang="en-US" sz="2300" dirty="0"/>
              <a:t>阻害薬はこれを是正するため</a:t>
            </a:r>
            <a:r>
              <a:rPr lang="en-US" altLang="ja-JP" sz="2300" dirty="0"/>
              <a:t>GFR</a:t>
            </a:r>
            <a:r>
              <a:rPr lang="ja-JP" altLang="en-US" sz="2300" dirty="0"/>
              <a:t>は低下する。</a:t>
            </a:r>
          </a:p>
        </p:txBody>
      </p:sp>
    </p:spTree>
    <p:extLst>
      <p:ext uri="{BB962C8B-B14F-4D97-AF65-F5344CB8AC3E}">
        <p14:creationId xmlns:p14="http://schemas.microsoft.com/office/powerpoint/2010/main" val="2029978579"/>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BrushVTI">
  <a:themeElements>
    <a:clrScheme name="AnalogousFromLightSeedRightStep">
      <a:dk1>
        <a:srgbClr val="000000"/>
      </a:dk1>
      <a:lt1>
        <a:srgbClr val="FFFFFF"/>
      </a:lt1>
      <a:dk2>
        <a:srgbClr val="3C2441"/>
      </a:dk2>
      <a:lt2>
        <a:srgbClr val="E3E8E2"/>
      </a:lt2>
      <a:accent1>
        <a:srgbClr val="BF96C6"/>
      </a:accent1>
      <a:accent2>
        <a:srgbClr val="BA7FAA"/>
      </a:accent2>
      <a:accent3>
        <a:srgbClr val="C696A6"/>
      </a:accent3>
      <a:accent4>
        <a:srgbClr val="BA847F"/>
      </a:accent4>
      <a:accent5>
        <a:srgbClr val="BB9F81"/>
      </a:accent5>
      <a:accent6>
        <a:srgbClr val="A9A574"/>
      </a:accent6>
      <a:hlink>
        <a:srgbClr val="609057"/>
      </a:hlink>
      <a:folHlink>
        <a:srgbClr val="7F7F7F"/>
      </a:folHlink>
    </a:clrScheme>
    <a:fontScheme name="Custom 3">
      <a:majorFont>
        <a:latin typeface="Meiryo"/>
        <a:ea typeface=""/>
        <a:cs typeface=""/>
      </a:majorFont>
      <a:minorFont>
        <a:latin typeface="Meiry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Novo Nordisk Rybelsus® 16:9 PowerPoint template">
  <a:themeElements>
    <a:clrScheme name="NOVO NORDISK_ORAL SEMAGLUTIDE">
      <a:dk1>
        <a:srgbClr val="333333"/>
      </a:dk1>
      <a:lt1>
        <a:srgbClr val="FFFFFF"/>
      </a:lt1>
      <a:dk2>
        <a:srgbClr val="333333"/>
      </a:dk2>
      <a:lt2>
        <a:srgbClr val="E3E7EA"/>
      </a:lt2>
      <a:accent1>
        <a:srgbClr val="171C8F"/>
      </a:accent1>
      <a:accent2>
        <a:srgbClr val="FF8200"/>
      </a:accent2>
      <a:accent3>
        <a:srgbClr val="FFAD00"/>
      </a:accent3>
      <a:accent4>
        <a:srgbClr val="E3E7EA"/>
      </a:accent4>
      <a:accent5>
        <a:srgbClr val="939499"/>
      </a:accent5>
      <a:accent6>
        <a:srgbClr val="4F5861"/>
      </a:accent6>
      <a:hlink>
        <a:srgbClr val="F49111"/>
      </a:hlink>
      <a:folHlink>
        <a:srgbClr val="F49111"/>
      </a:folHlink>
    </a:clrScheme>
    <a:fontScheme name="ユーザー定義 2">
      <a:majorFont>
        <a:latin typeface="Apis For Office"/>
        <a:ea typeface="ＭＳ Ｐゴシック"/>
        <a:cs typeface=""/>
      </a:majorFont>
      <a:minorFont>
        <a:latin typeface="Apis For Office"/>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defRPr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bodyPr vert="horz" lIns="0" tIns="0" rIns="0" bIns="0" rtlCol="0" anchor="t" anchorCtr="0">
        <a:noAutofit/>
      </a:bodyPr>
      <a:lstStyle>
        <a:defPPr>
          <a:defRPr dirty="0" smtClean="0"/>
        </a:defPPr>
      </a:lstStyle>
    </a:txDef>
  </a:objectDefaults>
  <a:extraClrSchemeLst/>
  <a:extLst>
    <a:ext uri="{05A4C25C-085E-4340-85A3-A5531E510DB2}">
      <thm15:themeFamily xmlns:thm15="http://schemas.microsoft.com/office/thememl/2012/main" name="ORAL SEMAGLUTIDE_TEMPLATE_M01.pptx" id="{AF397912-A106-4BAA-83C6-48801B9F43FF}" vid="{AAD30CB1-5DA6-4B9F-A6C1-16F2328A3DE6}"/>
    </a:ext>
  </a:extLst>
</a:theme>
</file>

<file path=ppt/theme/theme3.xml><?xml version="1.0" encoding="utf-8"?>
<a:theme xmlns:a="http://schemas.openxmlformats.org/drawingml/2006/main" name="ビジネス">
  <a:themeElements>
    <a:clrScheme name="ビジネス">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ビジネス">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ビジネス">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5442</TotalTime>
  <Words>2776</Words>
  <Application>Microsoft Office PowerPoint</Application>
  <PresentationFormat>ワイド画面</PresentationFormat>
  <Paragraphs>374</Paragraphs>
  <Slides>40</Slides>
  <Notes>3</Notes>
  <HiddenSlides>0</HiddenSlides>
  <MMClips>0</MMClips>
  <ScaleCrop>false</ScaleCrop>
  <HeadingPairs>
    <vt:vector size="6" baseType="variant">
      <vt:variant>
        <vt:lpstr>使用されているフォント</vt:lpstr>
      </vt:variant>
      <vt:variant>
        <vt:i4>16</vt:i4>
      </vt:variant>
      <vt:variant>
        <vt:lpstr>テーマ</vt:lpstr>
      </vt:variant>
      <vt:variant>
        <vt:i4>3</vt:i4>
      </vt:variant>
      <vt:variant>
        <vt:lpstr>スライド タイトル</vt:lpstr>
      </vt:variant>
      <vt:variant>
        <vt:i4>40</vt:i4>
      </vt:variant>
    </vt:vector>
  </HeadingPairs>
  <TitlesOfParts>
    <vt:vector size="59" baseType="lpstr">
      <vt:lpstr>Apis For Office</vt:lpstr>
      <vt:lpstr>-apple-system</vt:lpstr>
      <vt:lpstr>ＭＳ Ｐゴシック</vt:lpstr>
      <vt:lpstr>ＭＳ ゴシック</vt:lpstr>
      <vt:lpstr>Meiryo</vt:lpstr>
      <vt:lpstr>游ゴシック</vt:lpstr>
      <vt:lpstr>游明朝</vt:lpstr>
      <vt:lpstr>Arial</vt:lpstr>
      <vt:lpstr>Helvetica</vt:lpstr>
      <vt:lpstr>Lucida Sans Unicode</vt:lpstr>
      <vt:lpstr>Merriweather</vt:lpstr>
      <vt:lpstr>Segoe UI</vt:lpstr>
      <vt:lpstr>Times New Roman</vt:lpstr>
      <vt:lpstr>Verdana</vt:lpstr>
      <vt:lpstr>Wingdings 2</vt:lpstr>
      <vt:lpstr>Wingdings 3</vt:lpstr>
      <vt:lpstr>BrushVTI</vt:lpstr>
      <vt:lpstr>Novo Nordisk Rybelsus® 16:9 PowerPoint template</vt:lpstr>
      <vt:lpstr>ビジネス</vt:lpstr>
      <vt:lpstr>慢性腎臓病とはいったい何なのか？ いつからSGLT2阻害剤を投与するのか？   </vt:lpstr>
      <vt:lpstr>腎腫瘍摘除術後の進行性CKD発症に関わる因子</vt:lpstr>
      <vt:lpstr>腎髄質は、腎臓の特徴的な血管構築のため低酸素になりやすい</vt:lpstr>
      <vt:lpstr>慢性腎臓病の腎臓における低酸素のメカニズム</vt:lpstr>
      <vt:lpstr>CKD</vt:lpstr>
      <vt:lpstr>Empagliflozin in Patients with Chronic Kidney Disease (The EMPA-KIDNEY) </vt:lpstr>
      <vt:lpstr>Empagliflozin in Patients with Chronic Kidney Disease (The EMPA-KIDNEY) </vt:lpstr>
      <vt:lpstr>ダパグリフロジン投与14日後と1年後のGFR低下率</vt:lpstr>
      <vt:lpstr>尿細管糸球体フィードバック Tubuloglomerular feedback(TGF) </vt:lpstr>
      <vt:lpstr>なぜ尿細管は虚血に陥りやすいのか？</vt:lpstr>
      <vt:lpstr>SGLT2阻害薬の腎虚血改善効果</vt:lpstr>
      <vt:lpstr>ダパグリフロジンとヒドロクロロチアジド群における ヘモグロビン、エリスロポエチンの変化</vt:lpstr>
      <vt:lpstr>PowerPoint プレゼンテーション</vt:lpstr>
      <vt:lpstr>肝臓で作られるケトン体とは？</vt:lpstr>
      <vt:lpstr>PowerPoint プレゼンテーション</vt:lpstr>
      <vt:lpstr>総死亡のリスクとその各要素</vt:lpstr>
      <vt:lpstr>寿命に関係する遺伝子</vt:lpstr>
      <vt:lpstr>PowerPoint プレゼンテーション</vt:lpstr>
      <vt:lpstr>SGLT2阻害のケトン体誘導型mTORC1阻害の促進による 糖尿病性腎臓病の抑制効果</vt:lpstr>
      <vt:lpstr>PowerPoint プレゼンテーション</vt:lpstr>
      <vt:lpstr>PowerPoint プレゼンテーション</vt:lpstr>
      <vt:lpstr>早期老化、フレイル、CKDの相互作用</vt:lpstr>
      <vt:lpstr>老化細胞蓄積の閾値仮説</vt:lpstr>
      <vt:lpstr>SGLT2阻害薬投与による老化への影響</vt:lpstr>
      <vt:lpstr>内臓脂肪組織における老化細胞に対するインスリン治療の効果</vt:lpstr>
      <vt:lpstr>内臓脂肪組織における老化細胞に対するインスリン治療の効果</vt:lpstr>
      <vt:lpstr>SGLT2阻害による老化抑制の影響への潜在的メカニズム</vt:lpstr>
      <vt:lpstr>老化表現型に対するSGLT2阻害剤の影響</vt:lpstr>
      <vt:lpstr>日本におけるSGLT2阻害薬と他の血糖降下薬</vt:lpstr>
      <vt:lpstr>日本におけるSGLT2阻害薬とDPP4阻害薬</vt:lpstr>
      <vt:lpstr>心血管および腎疾患のない日本人2型糖尿病患者における SGLT2阻害薬の心不全と慢性腎臓病リスクの低下</vt:lpstr>
      <vt:lpstr>PowerPoint プレゼンテーション</vt:lpstr>
      <vt:lpstr>eGFR Trend Before and After SGLT2 Inhibitor  (70yo Male, 167cm, 60kg) </vt:lpstr>
      <vt:lpstr>CKDの治療をいつから始めるのか？</vt:lpstr>
      <vt:lpstr>EMPA-KIDNEYにおける eGFR勾配の腎不全までの時間（eGFR 10mL/分）</vt:lpstr>
      <vt:lpstr>日本の慢性腎臓病患者におけるエンパグリフロジンの効果 EMPA-KIDNEYによる探索的解析</vt:lpstr>
      <vt:lpstr>高齢日本人2型糖尿病患者のエンパグリフロジンの効果 （EMPA-ELDERLY）</vt:lpstr>
      <vt:lpstr>エンパグリフロジンは認知および身体機能障害を有意に軽減 </vt:lpstr>
      <vt:lpstr>フレイルに対するSGLT2阻害薬の臨床的重要性</vt:lpstr>
      <vt:lpstr>結語</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慢性腎臓病とは一体何なのか？ ーいつから、どうやって治療すべきかー</dc:title>
  <dc:creator>滋夫 中島</dc:creator>
  <cp:lastModifiedBy>滋夫 中島</cp:lastModifiedBy>
  <cp:revision>30</cp:revision>
  <dcterms:created xsi:type="dcterms:W3CDTF">2023-08-06T06:04:38Z</dcterms:created>
  <dcterms:modified xsi:type="dcterms:W3CDTF">2026-03-01T08:04:35Z</dcterms:modified>
</cp:coreProperties>
</file>